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714" r:id="rId3"/>
    <p:sldId id="618" r:id="rId4"/>
    <p:sldId id="723" r:id="rId5"/>
    <p:sldId id="724" r:id="rId6"/>
    <p:sldId id="725" r:id="rId7"/>
    <p:sldId id="619" r:id="rId8"/>
    <p:sldId id="620" r:id="rId9"/>
    <p:sldId id="726" r:id="rId10"/>
    <p:sldId id="716" r:id="rId11"/>
    <p:sldId id="621" r:id="rId12"/>
    <p:sldId id="719" r:id="rId13"/>
    <p:sldId id="717" r:id="rId14"/>
    <p:sldId id="632" r:id="rId15"/>
    <p:sldId id="720" r:id="rId16"/>
    <p:sldId id="727" r:id="rId17"/>
    <p:sldId id="715" r:id="rId18"/>
    <p:sldId id="633" r:id="rId19"/>
    <p:sldId id="634" r:id="rId20"/>
    <p:sldId id="635" r:id="rId21"/>
    <p:sldId id="636" r:id="rId22"/>
    <p:sldId id="637" r:id="rId23"/>
    <p:sldId id="722" r:id="rId24"/>
    <p:sldId id="638" r:id="rId25"/>
    <p:sldId id="639" r:id="rId26"/>
    <p:sldId id="61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185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F0990-5425-46E7-8DE2-443F16A05685}" type="slidenum">
              <a:rPr lang="en-US" altLang="zh-CN"/>
              <a:pPr/>
              <a:t>14</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24312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CD477-BEBB-488A-A7F8-5675E0216B31}" type="slidenum">
              <a:rPr lang="en-US" altLang="zh-CN"/>
              <a:pPr/>
              <a:t>18</a:t>
            </a:fld>
            <a:endParaRPr lang="en-US" altLang="zh-CN"/>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67591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2017/4/26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smtClean="0"/>
              <a:t>第二篇 </a:t>
            </a:r>
            <a:r>
              <a:rPr lang="zh-CN" altLang="en-US" dirty="0" smtClean="0"/>
              <a:t>无线电定位导航原理</a:t>
            </a:r>
            <a:r>
              <a:rPr lang="en-US" altLang="zh-CN" dirty="0" smtClean="0"/>
              <a:t/>
            </a:r>
            <a:br>
              <a:rPr lang="en-US" altLang="zh-CN" dirty="0" smtClean="0"/>
            </a:br>
            <a:r>
              <a:rPr lang="zh-CN" altLang="en-US" sz="3200" dirty="0">
                <a:solidFill>
                  <a:srgbClr val="0000CC"/>
                </a:solidFill>
              </a:rPr>
              <a:t>第一节 </a:t>
            </a:r>
            <a:r>
              <a:rPr lang="zh-CN" altLang="en-US" sz="3200" dirty="0" smtClean="0">
                <a:solidFill>
                  <a:srgbClr val="0000CC"/>
                </a:solidFill>
              </a:rPr>
              <a:t>基本概念</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4" name="TextBox 3"/>
          <p:cNvSpPr txBox="1"/>
          <p:nvPr/>
        </p:nvSpPr>
        <p:spPr>
          <a:xfrm>
            <a:off x="1763688" y="1412776"/>
            <a:ext cx="6340197" cy="707886"/>
          </a:xfrm>
          <a:prstGeom prst="rect">
            <a:avLst/>
          </a:prstGeom>
          <a:noFill/>
        </p:spPr>
        <p:txBody>
          <a:bodyPr wrap="none" rtlCol="0">
            <a:spAutoFit/>
          </a:body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无线电导航的优缺点</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优点：</a:t>
            </a:r>
            <a:endParaRPr lang="en-US" altLang="zh-CN" dirty="0" smtClean="0"/>
          </a:p>
          <a:p>
            <a:pPr lvl="1"/>
            <a:r>
              <a:rPr lang="zh-CN" altLang="en-US" dirty="0"/>
              <a:t>不受</a:t>
            </a:r>
            <a:r>
              <a:rPr lang="zh-CN" altLang="en-US" dirty="0" smtClean="0"/>
              <a:t>时间、天候限制</a:t>
            </a:r>
            <a:endParaRPr lang="en-US" altLang="zh-CN" dirty="0" smtClean="0"/>
          </a:p>
          <a:p>
            <a:pPr lvl="1"/>
            <a:r>
              <a:rPr lang="zh-CN" altLang="en-US" dirty="0" smtClean="0"/>
              <a:t>定位精度和可靠性高</a:t>
            </a:r>
            <a:endParaRPr lang="en-US" altLang="zh-CN" dirty="0" smtClean="0"/>
          </a:p>
          <a:p>
            <a:pPr lvl="1"/>
            <a:r>
              <a:rPr lang="zh-CN" altLang="en-US" dirty="0" smtClean="0"/>
              <a:t>定位快、可以连续定位</a:t>
            </a:r>
            <a:endParaRPr lang="en-US" altLang="zh-CN" dirty="0" smtClean="0"/>
          </a:p>
          <a:p>
            <a:r>
              <a:rPr lang="zh-CN" altLang="en-US" dirty="0" smtClean="0"/>
              <a:t>缺点</a:t>
            </a:r>
            <a:endParaRPr lang="en-US" altLang="zh-CN" dirty="0" smtClean="0"/>
          </a:p>
          <a:p>
            <a:pPr lvl="1"/>
            <a:r>
              <a:rPr lang="zh-CN" altLang="en-US" dirty="0" smtClean="0"/>
              <a:t>容易受到自然或人工信号干扰和</a:t>
            </a:r>
            <a:r>
              <a:rPr lang="zh-CN" altLang="en-US" dirty="0" smtClean="0"/>
              <a:t>破坏</a:t>
            </a:r>
            <a:endParaRPr lang="en-US" altLang="zh-CN" dirty="0" smtClean="0"/>
          </a:p>
          <a:p>
            <a:pPr lvl="2"/>
            <a:r>
              <a:rPr lang="zh-CN" altLang="en-US" dirty="0" smtClean="0"/>
              <a:t>自然：如大气折射、磁暴等的干扰</a:t>
            </a:r>
            <a:endParaRPr lang="en-US" altLang="zh-CN" dirty="0" smtClean="0"/>
          </a:p>
          <a:p>
            <a:pPr lvl="2"/>
            <a:r>
              <a:rPr lang="zh-CN" altLang="en-US" dirty="0" smtClean="0"/>
              <a:t>人工：如特定频段的宽带或者窄带电磁干扰</a:t>
            </a:r>
            <a:endParaRPr lang="en-US" altLang="zh-CN" dirty="0" smtClean="0"/>
          </a:p>
          <a:p>
            <a:pPr lvl="2"/>
            <a:r>
              <a:rPr lang="zh-CN" altLang="en-US" dirty="0" smtClean="0"/>
              <a:t>自然</a:t>
            </a:r>
            <a:r>
              <a:rPr lang="en-US" altLang="zh-CN" dirty="0" smtClean="0"/>
              <a:t>+</a:t>
            </a:r>
            <a:r>
              <a:rPr lang="zh-CN" altLang="en-US" dirty="0" smtClean="0"/>
              <a:t>人工：  如：山体或人工建筑物对无线电波的遮蔽</a:t>
            </a:r>
            <a:endParaRPr lang="zh-CN" altLang="en-US" dirty="0"/>
          </a:p>
        </p:txBody>
      </p:sp>
    </p:spTree>
    <p:extLst>
      <p:ext uri="{BB962C8B-B14F-4D97-AF65-F5344CB8AC3E}">
        <p14:creationId xmlns:p14="http://schemas.microsoft.com/office/powerpoint/2010/main" val="194187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2"/>
          <p:cNvSpPr>
            <a:spLocks noGrp="1" noChangeArrowheads="1"/>
          </p:cNvSpPr>
          <p:nvPr>
            <p:ph type="title"/>
          </p:nvPr>
        </p:nvSpPr>
        <p:spPr/>
        <p:txBody>
          <a:bodyPr>
            <a:normAutofit/>
          </a:bodyPr>
          <a:lstStyle/>
          <a:p>
            <a:r>
              <a:rPr lang="en-US" altLang="zh-CN" dirty="0" smtClean="0"/>
              <a:t>1.4 </a:t>
            </a:r>
            <a:r>
              <a:rPr lang="zh-CN" altLang="en-US" dirty="0" smtClean="0"/>
              <a:t>无线电导航</a:t>
            </a:r>
            <a:r>
              <a:rPr lang="zh-CN" altLang="en-US" dirty="0"/>
              <a:t>的发展</a:t>
            </a:r>
          </a:p>
        </p:txBody>
      </p:sp>
      <p:sp>
        <p:nvSpPr>
          <p:cNvPr id="37892" name="矩形 3"/>
          <p:cNvSpPr>
            <a:spLocks noGrp="1" noChangeArrowheads="1"/>
          </p:cNvSpPr>
          <p:nvPr>
            <p:ph idx="1"/>
          </p:nvPr>
        </p:nvSpPr>
        <p:spPr/>
        <p:txBody>
          <a:bodyPr>
            <a:normAutofit fontScale="85000" lnSpcReduction="20000"/>
          </a:bodyPr>
          <a:lstStyle/>
          <a:p>
            <a:pPr eaLnBrk="1" hangingPunct="1"/>
            <a:r>
              <a:rPr lang="zh-CN" altLang="en-US" sz="2800" dirty="0" smtClean="0"/>
              <a:t>经历了三个典型的发展阶段</a:t>
            </a:r>
          </a:p>
          <a:p>
            <a:pPr lvl="1" eaLnBrk="1" hangingPunct="1"/>
            <a:r>
              <a:rPr lang="zh-CN" altLang="en-US" sz="2400" dirty="0" smtClean="0"/>
              <a:t>早期阶段：</a:t>
            </a:r>
            <a:endParaRPr lang="en-US" altLang="zh-CN" sz="2400" dirty="0" smtClean="0"/>
          </a:p>
          <a:p>
            <a:pPr lvl="2"/>
            <a:r>
              <a:rPr lang="zh-CN" altLang="en-US" sz="2000" dirty="0" smtClean="0"/>
              <a:t>测量量：</a:t>
            </a:r>
            <a:r>
              <a:rPr lang="en-US" altLang="zh-CN" sz="2000" dirty="0"/>
              <a:t> </a:t>
            </a:r>
            <a:r>
              <a:rPr lang="en-US" altLang="zh-CN" sz="2000" dirty="0" smtClean="0"/>
              <a:t>  </a:t>
            </a:r>
            <a:r>
              <a:rPr lang="zh-CN" altLang="en-US" sz="2000" dirty="0" smtClean="0"/>
              <a:t>以</a:t>
            </a:r>
            <a:r>
              <a:rPr lang="zh-CN" altLang="en-US" sz="2000" dirty="0" smtClean="0"/>
              <a:t>方向为主</a:t>
            </a:r>
            <a:endParaRPr lang="en-US" altLang="zh-CN" sz="2000" dirty="0" smtClean="0"/>
          </a:p>
          <a:p>
            <a:pPr lvl="2"/>
            <a:r>
              <a:rPr lang="zh-CN" altLang="en-US" sz="2000" dirty="0" smtClean="0"/>
              <a:t>测量</a:t>
            </a:r>
            <a:r>
              <a:rPr lang="zh-CN" altLang="en-US" sz="2000" dirty="0" smtClean="0"/>
              <a:t>手段：以</a:t>
            </a:r>
            <a:r>
              <a:rPr lang="zh-CN" altLang="en-US" sz="2000" dirty="0" smtClean="0"/>
              <a:t>振幅为主</a:t>
            </a:r>
          </a:p>
          <a:p>
            <a:pPr lvl="1" eaLnBrk="1" hangingPunct="1"/>
            <a:r>
              <a:rPr lang="zh-CN" altLang="en-US" sz="2400" dirty="0" smtClean="0"/>
              <a:t>发展阶段：</a:t>
            </a:r>
            <a:endParaRPr lang="en-US" altLang="zh-CN" sz="2400" dirty="0" smtClean="0"/>
          </a:p>
          <a:p>
            <a:pPr lvl="2"/>
            <a:r>
              <a:rPr lang="zh-CN" altLang="en-US" sz="2000" dirty="0" smtClean="0"/>
              <a:t>测量量：   方向</a:t>
            </a:r>
            <a:r>
              <a:rPr lang="zh-CN" altLang="en-US" sz="2000" dirty="0" smtClean="0"/>
              <a:t>、距离、距离差</a:t>
            </a:r>
            <a:endParaRPr lang="en-US" altLang="zh-CN" sz="2000" dirty="0" smtClean="0"/>
          </a:p>
          <a:p>
            <a:pPr lvl="2"/>
            <a:r>
              <a:rPr lang="zh-CN" altLang="en-US" sz="2000" dirty="0" smtClean="0"/>
              <a:t>测量手段多样化：</a:t>
            </a:r>
            <a:endParaRPr lang="en-US" altLang="zh-CN" sz="2000" dirty="0" smtClean="0"/>
          </a:p>
          <a:p>
            <a:pPr lvl="3"/>
            <a:r>
              <a:rPr lang="zh-CN" altLang="en-US" sz="1600" dirty="0"/>
              <a:t>连续</a:t>
            </a:r>
            <a:r>
              <a:rPr lang="zh-CN" altLang="en-US" sz="1600" dirty="0" smtClean="0"/>
              <a:t>信号：振幅</a:t>
            </a:r>
            <a:r>
              <a:rPr lang="zh-CN" altLang="en-US" sz="1600" dirty="0"/>
              <a:t>、频率、</a:t>
            </a:r>
            <a:r>
              <a:rPr lang="zh-CN" altLang="en-US" sz="1600" dirty="0" smtClean="0"/>
              <a:t>相位</a:t>
            </a:r>
            <a:endParaRPr lang="en-US" altLang="zh-CN" sz="1600" dirty="0" smtClean="0"/>
          </a:p>
          <a:p>
            <a:pPr lvl="3"/>
            <a:r>
              <a:rPr lang="zh-CN" altLang="en-US" sz="1600" dirty="0" smtClean="0"/>
              <a:t>离散信号：</a:t>
            </a:r>
            <a:r>
              <a:rPr lang="zh-CN" altLang="en-US" sz="1600" dirty="0"/>
              <a:t>脉冲</a:t>
            </a:r>
            <a:endParaRPr lang="zh-CN" altLang="en-US" sz="1600" dirty="0" smtClean="0"/>
          </a:p>
          <a:p>
            <a:pPr lvl="1" eaLnBrk="1" hangingPunct="1"/>
            <a:r>
              <a:rPr lang="zh-CN" altLang="en-US" sz="2400" dirty="0" smtClean="0"/>
              <a:t>成熟阶段：</a:t>
            </a:r>
            <a:endParaRPr lang="en-US" altLang="zh-CN" sz="2400" dirty="0" smtClean="0"/>
          </a:p>
          <a:p>
            <a:pPr lvl="2"/>
            <a:r>
              <a:rPr lang="zh-CN" altLang="en-US" sz="2000" dirty="0"/>
              <a:t>以</a:t>
            </a:r>
            <a:r>
              <a:rPr lang="zh-CN" altLang="en-US" sz="2000" dirty="0" smtClean="0"/>
              <a:t>卫星定位导航系统、目标雷达、成像雷达等为代表</a:t>
            </a:r>
            <a:endParaRPr lang="zh-CN" altLang="en-US" sz="2400" dirty="0" smtClean="0"/>
          </a:p>
        </p:txBody>
      </p:sp>
    </p:spTree>
    <p:extLst>
      <p:ext uri="{BB962C8B-B14F-4D97-AF65-F5344CB8AC3E}">
        <p14:creationId xmlns:p14="http://schemas.microsoft.com/office/powerpoint/2010/main" val="2547721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vert="horz" lIns="91440" tIns="45720" rIns="91440" bIns="45720" rtlCol="0" anchor="ctr">
            <a:noAutofit/>
          </a:bodyPr>
          <a:lstStyle/>
          <a:p>
            <a:pPr>
              <a:lnSpc>
                <a:spcPct val="150000"/>
              </a:lnSpc>
            </a:pPr>
            <a:r>
              <a:rPr lang="zh-CN" altLang="en-US" sz="4000" dirty="0" smtClean="0"/>
              <a:t>二、无线电导航的分类</a:t>
            </a:r>
            <a:endParaRPr lang="zh-CN" altLang="en-US" sz="4000"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5654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无线电导航的物理基础</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无线电导航的过程</a:t>
            </a:r>
            <a:endParaRPr lang="en-US" altLang="zh-CN" dirty="0" smtClean="0"/>
          </a:p>
          <a:p>
            <a:pPr lvl="1"/>
            <a:r>
              <a:rPr lang="zh-CN" altLang="en-US" dirty="0" smtClean="0"/>
              <a:t>利用无线电导航信号的电参量特性</a:t>
            </a:r>
            <a:r>
              <a:rPr lang="zh-CN" altLang="en-US" dirty="0" smtClean="0"/>
              <a:t>（如：</a:t>
            </a:r>
            <a:r>
              <a:rPr lang="zh-CN" altLang="en-US" dirty="0"/>
              <a:t>卫</a:t>
            </a:r>
            <a:r>
              <a:rPr lang="zh-CN" altLang="en-US" dirty="0" smtClean="0"/>
              <a:t>导的频率、相位差等）</a:t>
            </a:r>
            <a:endParaRPr lang="en-US" altLang="zh-CN" dirty="0" smtClean="0"/>
          </a:p>
          <a:p>
            <a:pPr lvl="1"/>
            <a:r>
              <a:rPr lang="zh-CN" altLang="en-US" dirty="0" smtClean="0"/>
              <a:t>测量或推导出运动体相对于导航台的方向、距离、距离差等导航</a:t>
            </a:r>
            <a:r>
              <a:rPr lang="zh-CN" altLang="en-US" dirty="0" smtClean="0"/>
              <a:t>测量量（如：卫导中的伪距、伪距变化率等）</a:t>
            </a:r>
            <a:endParaRPr lang="en-US" altLang="zh-CN" dirty="0" smtClean="0"/>
          </a:p>
          <a:p>
            <a:pPr lvl="1"/>
            <a:r>
              <a:rPr lang="zh-CN" altLang="en-US" dirty="0" smtClean="0"/>
              <a:t>进而通过观测方程解</a:t>
            </a:r>
            <a:r>
              <a:rPr lang="zh-CN" altLang="en-US" dirty="0" smtClean="0"/>
              <a:t>算</a:t>
            </a:r>
            <a:r>
              <a:rPr lang="zh-CN" altLang="en-US" dirty="0" smtClean="0"/>
              <a:t>获得导航终端自身</a:t>
            </a:r>
            <a:r>
              <a:rPr lang="zh-CN" altLang="en-US" dirty="0" smtClean="0"/>
              <a:t>的位置</a:t>
            </a:r>
            <a:r>
              <a:rPr lang="zh-CN" altLang="en-US" dirty="0" smtClean="0"/>
              <a:t>，参与</a:t>
            </a:r>
            <a:r>
              <a:rPr lang="zh-CN" altLang="en-US" dirty="0" smtClean="0"/>
              <a:t>导航活动</a:t>
            </a:r>
            <a:endParaRPr lang="en-US" altLang="zh-CN" dirty="0" smtClean="0"/>
          </a:p>
          <a:p>
            <a:r>
              <a:rPr lang="zh-CN" altLang="en-US" dirty="0" smtClean="0"/>
              <a:t>物理基础</a:t>
            </a:r>
            <a:endParaRPr lang="en-US" altLang="zh-CN" dirty="0" smtClean="0"/>
          </a:p>
          <a:p>
            <a:pPr lvl="1"/>
            <a:r>
              <a:rPr lang="zh-CN" altLang="en-US" dirty="0" smtClean="0"/>
              <a:t>基于电磁波的传播特性</a:t>
            </a:r>
            <a:endParaRPr lang="en-US" altLang="zh-CN" dirty="0" smtClean="0"/>
          </a:p>
          <a:p>
            <a:pPr lvl="1"/>
            <a:r>
              <a:rPr lang="zh-CN" altLang="en-US" dirty="0"/>
              <a:t>匀质</a:t>
            </a:r>
            <a:r>
              <a:rPr lang="zh-CN" altLang="en-US" dirty="0" smtClean="0"/>
              <a:t>直线传播特性、传播速度特性、电波反射（散射）特性、电离层反射特性等</a:t>
            </a:r>
            <a:endParaRPr lang="zh-CN" altLang="en-US" dirty="0"/>
          </a:p>
        </p:txBody>
      </p:sp>
    </p:spTree>
    <p:extLst>
      <p:ext uri="{BB962C8B-B14F-4D97-AF65-F5344CB8AC3E}">
        <p14:creationId xmlns:p14="http://schemas.microsoft.com/office/powerpoint/2010/main" val="247430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lIns="91440" tIns="45720" rIns="91440" bIns="45720" rtlCol="0" anchor="ctr">
            <a:normAutofit/>
          </a:bodyPr>
          <a:lstStyle/>
          <a:p>
            <a:r>
              <a:rPr lang="en-US" altLang="zh-CN" dirty="0" smtClean="0"/>
              <a:t>2.2 </a:t>
            </a:r>
            <a:r>
              <a:rPr lang="zh-CN" altLang="en-US" dirty="0" smtClean="0"/>
              <a:t>无线电导航</a:t>
            </a:r>
            <a:r>
              <a:rPr lang="zh-CN" altLang="en-US" dirty="0"/>
              <a:t>的分类    </a:t>
            </a:r>
          </a:p>
        </p:txBody>
      </p:sp>
      <p:sp>
        <p:nvSpPr>
          <p:cNvPr id="6" name="内容占位符 5"/>
          <p:cNvSpPr>
            <a:spLocks noGrp="1"/>
          </p:cNvSpPr>
          <p:nvPr>
            <p:ph idx="1"/>
          </p:nvPr>
        </p:nvSpPr>
        <p:spPr>
          <a:xfrm>
            <a:off x="467544" y="1600200"/>
            <a:ext cx="8136904" cy="4525963"/>
          </a:xfrm>
        </p:spPr>
        <p:txBody>
          <a:bodyPr>
            <a:normAutofit/>
          </a:bodyPr>
          <a:lstStyle/>
          <a:p>
            <a:pPr>
              <a:buClr>
                <a:srgbClr val="FF9900"/>
              </a:buClr>
              <a:buSzPct val="80000"/>
              <a:buNone/>
            </a:pPr>
            <a:r>
              <a:rPr kumimoji="1" lang="zh-CN" altLang="en-US" sz="2400" dirty="0">
                <a:solidFill>
                  <a:schemeClr val="tx1"/>
                </a:solidFill>
                <a:latin typeface="黑体" pitchFamily="2" charset="-122"/>
                <a:ea typeface="黑体" pitchFamily="2" charset="-122"/>
              </a:rPr>
              <a:t>按有效</a:t>
            </a:r>
            <a:r>
              <a:rPr kumimoji="1" lang="zh-CN" altLang="en-US" sz="2400" dirty="0">
                <a:solidFill>
                  <a:srgbClr val="0000CC"/>
                </a:solidFill>
                <a:latin typeface="黑体" pitchFamily="2" charset="-122"/>
                <a:ea typeface="黑体" pitchFamily="2" charset="-122"/>
              </a:rPr>
              <a:t>作用距离</a:t>
            </a:r>
            <a:r>
              <a:rPr kumimoji="1" lang="zh-CN" altLang="en-US" sz="2400" dirty="0">
                <a:solidFill>
                  <a:schemeClr val="tx1"/>
                </a:solidFill>
                <a:latin typeface="黑体" pitchFamily="2" charset="-122"/>
                <a:ea typeface="黑体" pitchFamily="2" charset="-122"/>
              </a:rPr>
              <a:t>分：近程</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中程</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远程</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超远程系统；</a:t>
            </a:r>
          </a:p>
          <a:p>
            <a:pPr>
              <a:buClr>
                <a:srgbClr val="FF9900"/>
              </a:buClr>
              <a:buSzPct val="80000"/>
              <a:buNone/>
            </a:pPr>
            <a:r>
              <a:rPr kumimoji="1" lang="zh-CN" altLang="en-US" sz="2400" dirty="0">
                <a:solidFill>
                  <a:schemeClr val="tx1"/>
                </a:solidFill>
                <a:latin typeface="黑体" pitchFamily="2" charset="-122"/>
                <a:ea typeface="黑体" pitchFamily="2" charset="-122"/>
              </a:rPr>
              <a:t>按所测</a:t>
            </a:r>
            <a:r>
              <a:rPr kumimoji="1" lang="zh-CN" altLang="en-US" sz="2400" dirty="0">
                <a:solidFill>
                  <a:srgbClr val="0000CC"/>
                </a:solidFill>
                <a:latin typeface="黑体" pitchFamily="2" charset="-122"/>
                <a:ea typeface="黑体" pitchFamily="2" charset="-122"/>
              </a:rPr>
              <a:t>几何参量</a:t>
            </a:r>
            <a:r>
              <a:rPr kumimoji="1" lang="zh-CN" altLang="en-US" sz="2400" dirty="0">
                <a:solidFill>
                  <a:schemeClr val="tx1"/>
                </a:solidFill>
                <a:latin typeface="黑体" pitchFamily="2" charset="-122"/>
                <a:ea typeface="黑体" pitchFamily="2" charset="-122"/>
              </a:rPr>
              <a:t>分：测角</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测距</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测距差</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混合系统；</a:t>
            </a:r>
          </a:p>
          <a:p>
            <a:pPr>
              <a:buClr>
                <a:srgbClr val="FF9900"/>
              </a:buClr>
              <a:buSzPct val="80000"/>
              <a:buNone/>
            </a:pPr>
            <a:r>
              <a:rPr kumimoji="1" lang="zh-CN" altLang="en-US" sz="2400" dirty="0" smtClean="0">
                <a:solidFill>
                  <a:schemeClr val="tx1"/>
                </a:solidFill>
                <a:latin typeface="黑体" pitchFamily="2" charset="-122"/>
                <a:ea typeface="黑体" pitchFamily="2" charset="-122"/>
              </a:rPr>
              <a:t>按</a:t>
            </a:r>
            <a:r>
              <a:rPr kumimoji="1" lang="zh-CN" altLang="en-US" sz="2400" dirty="0">
                <a:solidFill>
                  <a:schemeClr val="tx1"/>
                </a:solidFill>
                <a:latin typeface="黑体" pitchFamily="2" charset="-122"/>
                <a:ea typeface="黑体" pitchFamily="2" charset="-122"/>
              </a:rPr>
              <a:t>所测</a:t>
            </a:r>
            <a:r>
              <a:rPr kumimoji="1" lang="zh-CN" altLang="en-US" sz="2400" dirty="0">
                <a:solidFill>
                  <a:srgbClr val="0000CC"/>
                </a:solidFill>
                <a:latin typeface="黑体" pitchFamily="2" charset="-122"/>
                <a:ea typeface="黑体" pitchFamily="2" charset="-122"/>
              </a:rPr>
              <a:t>电信号参量</a:t>
            </a:r>
            <a:r>
              <a:rPr kumimoji="1" lang="zh-CN" altLang="en-US" sz="2400" dirty="0">
                <a:solidFill>
                  <a:schemeClr val="tx1"/>
                </a:solidFill>
                <a:latin typeface="黑体" pitchFamily="2" charset="-122"/>
                <a:ea typeface="黑体" pitchFamily="2" charset="-122"/>
              </a:rPr>
              <a:t>分：振幅</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频率</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相位</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脉冲</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混合系统；</a:t>
            </a:r>
          </a:p>
          <a:p>
            <a:pPr>
              <a:buClr>
                <a:srgbClr val="FF9900"/>
              </a:buClr>
              <a:buSzPct val="80000"/>
              <a:buNone/>
            </a:pPr>
            <a:r>
              <a:rPr kumimoji="1" lang="zh-CN" altLang="en-US" sz="2400" dirty="0" smtClean="0">
                <a:solidFill>
                  <a:schemeClr val="tx1"/>
                </a:solidFill>
                <a:latin typeface="黑体" pitchFamily="2" charset="-122"/>
                <a:ea typeface="黑体" pitchFamily="2" charset="-122"/>
              </a:rPr>
              <a:t>按</a:t>
            </a:r>
            <a:r>
              <a:rPr kumimoji="1" lang="zh-CN" altLang="en-US" sz="2400" dirty="0">
                <a:solidFill>
                  <a:srgbClr val="0000CC"/>
                </a:solidFill>
                <a:latin typeface="黑体" pitchFamily="2" charset="-122"/>
                <a:ea typeface="黑体" pitchFamily="2" charset="-122"/>
              </a:rPr>
              <a:t>工作方式</a:t>
            </a:r>
            <a:r>
              <a:rPr kumimoji="1" lang="zh-CN" altLang="en-US" sz="2400" dirty="0">
                <a:solidFill>
                  <a:schemeClr val="tx1"/>
                </a:solidFill>
                <a:latin typeface="黑体" pitchFamily="2" charset="-122"/>
                <a:ea typeface="黑体" pitchFamily="2" charset="-122"/>
              </a:rPr>
              <a:t>分：有源</a:t>
            </a:r>
            <a:r>
              <a:rPr kumimoji="1" lang="en-US" altLang="zh-CN" sz="2400" dirty="0">
                <a:solidFill>
                  <a:schemeClr val="tx1"/>
                </a:solidFill>
                <a:latin typeface="黑体" pitchFamily="2" charset="-122"/>
                <a:ea typeface="黑体" pitchFamily="2" charset="-122"/>
              </a:rPr>
              <a:t>/</a:t>
            </a:r>
            <a:r>
              <a:rPr kumimoji="1" lang="zh-CN" altLang="en-US" sz="2400" dirty="0">
                <a:solidFill>
                  <a:schemeClr val="tx1"/>
                </a:solidFill>
                <a:latin typeface="黑体" pitchFamily="2" charset="-122"/>
                <a:ea typeface="黑体" pitchFamily="2" charset="-122"/>
              </a:rPr>
              <a:t>无源</a:t>
            </a:r>
            <a:r>
              <a:rPr kumimoji="1" lang="zh-CN" altLang="en-US" sz="2400" dirty="0" smtClean="0">
                <a:solidFill>
                  <a:schemeClr val="tx1"/>
                </a:solidFill>
                <a:latin typeface="黑体" pitchFamily="2" charset="-122"/>
                <a:ea typeface="黑体" pitchFamily="2" charset="-122"/>
              </a:rPr>
              <a:t>系统；</a:t>
            </a:r>
            <a:endParaRPr kumimoji="1" lang="en-US" altLang="zh-CN" sz="2400" dirty="0" smtClean="0">
              <a:solidFill>
                <a:schemeClr val="tx1"/>
              </a:solidFill>
              <a:latin typeface="黑体" pitchFamily="2" charset="-122"/>
              <a:ea typeface="黑体" pitchFamily="2" charset="-122"/>
            </a:endParaRPr>
          </a:p>
          <a:p>
            <a:pPr>
              <a:buClr>
                <a:srgbClr val="FF9900"/>
              </a:buClr>
              <a:buSzPct val="80000"/>
              <a:buNone/>
            </a:pPr>
            <a:r>
              <a:rPr kumimoji="1" lang="zh-CN" altLang="en-US" sz="2400" dirty="0">
                <a:solidFill>
                  <a:schemeClr val="tx1"/>
                </a:solidFill>
                <a:latin typeface="黑体" pitchFamily="2" charset="-122"/>
                <a:ea typeface="黑体" pitchFamily="2" charset="-122"/>
              </a:rPr>
              <a:t>按</a:t>
            </a:r>
            <a:r>
              <a:rPr kumimoji="1" lang="zh-CN" altLang="en-US" sz="2400" dirty="0">
                <a:solidFill>
                  <a:srgbClr val="0000CC"/>
                </a:solidFill>
                <a:latin typeface="黑体" pitchFamily="2" charset="-122"/>
                <a:ea typeface="黑体" pitchFamily="2" charset="-122"/>
              </a:rPr>
              <a:t>台站安装的</a:t>
            </a:r>
            <a:r>
              <a:rPr kumimoji="1" lang="zh-CN" altLang="en-US" sz="2400" dirty="0" smtClean="0">
                <a:solidFill>
                  <a:srgbClr val="0000CC"/>
                </a:solidFill>
                <a:latin typeface="黑体" pitchFamily="2" charset="-122"/>
                <a:ea typeface="黑体" pitchFamily="2" charset="-122"/>
              </a:rPr>
              <a:t>地点</a:t>
            </a:r>
            <a:r>
              <a:rPr kumimoji="1" lang="zh-CN" altLang="en-US" sz="2400" dirty="0">
                <a:solidFill>
                  <a:schemeClr val="tx1"/>
                </a:solidFill>
                <a:latin typeface="黑体" pitchFamily="2" charset="-122"/>
                <a:ea typeface="黑体" pitchFamily="2" charset="-122"/>
              </a:rPr>
              <a:t>分</a:t>
            </a:r>
            <a:r>
              <a:rPr kumimoji="1" lang="zh-CN" altLang="en-US" sz="2400" dirty="0" smtClean="0">
                <a:solidFill>
                  <a:schemeClr val="tx1"/>
                </a:solidFill>
                <a:latin typeface="黑体" pitchFamily="2" charset="-122"/>
                <a:ea typeface="黑体" pitchFamily="2" charset="-122"/>
              </a:rPr>
              <a:t>：地基、空基、天基；</a:t>
            </a:r>
            <a:endParaRPr kumimoji="1" lang="zh-CN" altLang="en-US" sz="2400" dirty="0">
              <a:solidFill>
                <a:schemeClr val="tx1"/>
              </a:solidFill>
              <a:latin typeface="黑体" pitchFamily="2" charset="-122"/>
              <a:ea typeface="黑体" pitchFamily="2" charset="-122"/>
            </a:endParaRPr>
          </a:p>
        </p:txBody>
      </p:sp>
      <p:sp>
        <p:nvSpPr>
          <p:cNvPr id="4" name="Rectangle 43"/>
          <p:cNvSpPr>
            <a:spLocks noGrp="1" noChangeArrowheads="1"/>
          </p:cNvSpPr>
          <p:nvPr>
            <p:ph type="sldNum" sz="quarter" idx="12"/>
          </p:nvPr>
        </p:nvSpPr>
        <p:spPr>
          <a:prstGeom prst="rect">
            <a:avLst/>
          </a:prstGeom>
        </p:spPr>
        <p:txBody>
          <a:bodyPr/>
          <a:lstStyle/>
          <a:p>
            <a:fld id="{65CD7B9B-EBD6-4C5A-8F40-796D35A7A287}" type="slidenum">
              <a:rPr lang="en-US" altLang="zh-CN"/>
              <a:pPr/>
              <a:t>14</a:t>
            </a:fld>
            <a:endParaRPr lang="en-US" altLang="zh-CN"/>
          </a:p>
        </p:txBody>
      </p:sp>
    </p:spTree>
    <p:extLst>
      <p:ext uri="{BB962C8B-B14F-4D97-AF65-F5344CB8AC3E}">
        <p14:creationId xmlns:p14="http://schemas.microsoft.com/office/powerpoint/2010/main" val="242507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99392"/>
            <a:ext cx="8229600" cy="1143000"/>
          </a:xfrm>
        </p:spPr>
        <p:txBody>
          <a:bodyPr/>
          <a:lstStyle/>
          <a:p>
            <a:r>
              <a:rPr lang="en-US" altLang="zh-CN" dirty="0" smtClean="0"/>
              <a:t>2.3 </a:t>
            </a:r>
            <a:r>
              <a:rPr lang="zh-CN" altLang="en-US" dirty="0" smtClean="0"/>
              <a:t>典型</a:t>
            </a:r>
            <a:r>
              <a:rPr lang="zh-CN" altLang="en-US" dirty="0" smtClean="0"/>
              <a:t>无线电导航系统分类</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92556043"/>
              </p:ext>
            </p:extLst>
          </p:nvPr>
        </p:nvGraphicFramePr>
        <p:xfrm>
          <a:off x="467544" y="1124745"/>
          <a:ext cx="8280920" cy="5184575"/>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1152127">
                <a:tc>
                  <a:txBody>
                    <a:bodyPr/>
                    <a:lstStyle/>
                    <a:p>
                      <a:r>
                        <a:rPr lang="zh-CN" altLang="en-US" b="1" dirty="0" smtClean="0">
                          <a:latin typeface="微软雅黑" panose="020B0503020204020204" pitchFamily="34" charset="-122"/>
                          <a:ea typeface="微软雅黑" panose="020B0503020204020204" pitchFamily="34" charset="-122"/>
                        </a:rPr>
                        <a:t>       测量手段</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测量量</a:t>
                      </a:r>
                      <a:endParaRPr lang="zh-CN" altLang="en-US" b="1" dirty="0">
                        <a:latin typeface="微软雅黑" panose="020B0503020204020204" pitchFamily="34" charset="-122"/>
                        <a:ea typeface="微软雅黑" panose="020B0503020204020204" pitchFamily="34" charset="-122"/>
                      </a:endParaRPr>
                    </a:p>
                  </a:txBody>
                  <a:tcPr>
                    <a:lnTlToBr w="12700" cap="flat" cmpd="sng" algn="ctr">
                      <a:solidFill>
                        <a:schemeClr val="tx1"/>
                      </a:solidFill>
                      <a:prstDash val="solid"/>
                      <a:round/>
                      <a:headEnd type="none" w="med" len="med"/>
                      <a:tailEnd type="none" w="med" len="med"/>
                    </a:lnTlToBr>
                  </a:tcPr>
                </a:tc>
                <a:tc>
                  <a:txBody>
                    <a:bodyPr/>
                    <a:lstStyle/>
                    <a:p>
                      <a:r>
                        <a:rPr lang="zh-CN" altLang="en-US" b="1" dirty="0" smtClean="0">
                          <a:latin typeface="微软雅黑" panose="020B0503020204020204" pitchFamily="34" charset="-122"/>
                          <a:ea typeface="微软雅黑" panose="020B0503020204020204" pitchFamily="34" charset="-122"/>
                        </a:rPr>
                        <a:t>振幅</a:t>
                      </a:r>
                      <a:endParaRPr lang="zh-CN" altLang="en-US" b="1" dirty="0">
                        <a:latin typeface="微软雅黑" panose="020B0503020204020204" pitchFamily="34" charset="-122"/>
                        <a:ea typeface="微软雅黑" panose="020B0503020204020204" pitchFamily="34" charset="-122"/>
                      </a:endParaRPr>
                    </a:p>
                  </a:txBody>
                  <a:tcPr/>
                </a:tc>
                <a:tc>
                  <a:txBody>
                    <a:bodyPr/>
                    <a:lstStyle/>
                    <a:p>
                      <a:r>
                        <a:rPr lang="zh-CN" altLang="en-US" b="1" dirty="0" smtClean="0">
                          <a:latin typeface="微软雅黑" panose="020B0503020204020204" pitchFamily="34" charset="-122"/>
                          <a:ea typeface="微软雅黑" panose="020B0503020204020204" pitchFamily="34" charset="-122"/>
                        </a:rPr>
                        <a:t>相位</a:t>
                      </a:r>
                      <a:endParaRPr lang="zh-CN" altLang="en-US" b="1" dirty="0">
                        <a:latin typeface="微软雅黑" panose="020B0503020204020204" pitchFamily="34" charset="-122"/>
                        <a:ea typeface="微软雅黑" panose="020B0503020204020204" pitchFamily="34" charset="-122"/>
                      </a:endParaRPr>
                    </a:p>
                  </a:txBody>
                  <a:tcPr/>
                </a:tc>
                <a:tc>
                  <a:txBody>
                    <a:bodyPr/>
                    <a:lstStyle/>
                    <a:p>
                      <a:r>
                        <a:rPr lang="zh-CN" altLang="en-US" b="1" dirty="0" smtClean="0">
                          <a:latin typeface="微软雅黑" panose="020B0503020204020204" pitchFamily="34" charset="-122"/>
                          <a:ea typeface="微软雅黑" panose="020B0503020204020204" pitchFamily="34" charset="-122"/>
                        </a:rPr>
                        <a:t>频率</a:t>
                      </a:r>
                      <a:endParaRPr lang="zh-CN" altLang="en-US" b="1" dirty="0">
                        <a:latin typeface="微软雅黑" panose="020B0503020204020204" pitchFamily="34" charset="-122"/>
                        <a:ea typeface="微软雅黑" panose="020B0503020204020204" pitchFamily="34" charset="-122"/>
                      </a:endParaRPr>
                    </a:p>
                  </a:txBody>
                  <a:tcPr/>
                </a:tc>
                <a:tc>
                  <a:txBody>
                    <a:bodyPr/>
                    <a:lstStyle/>
                    <a:p>
                      <a:r>
                        <a:rPr lang="zh-CN" altLang="en-US" b="1" dirty="0" smtClean="0">
                          <a:latin typeface="微软雅黑" panose="020B0503020204020204" pitchFamily="34" charset="-122"/>
                          <a:ea typeface="微软雅黑" panose="020B0503020204020204" pitchFamily="34" charset="-122"/>
                        </a:rPr>
                        <a:t>脉冲</a:t>
                      </a:r>
                      <a:endParaRPr lang="zh-CN" altLang="en-US" b="1" dirty="0">
                        <a:latin typeface="微软雅黑" panose="020B0503020204020204" pitchFamily="34" charset="-122"/>
                        <a:ea typeface="微软雅黑" panose="020B0503020204020204" pitchFamily="34" charset="-122"/>
                      </a:endParaRPr>
                    </a:p>
                  </a:txBody>
                  <a:tcPr/>
                </a:tc>
              </a:tr>
              <a:tr h="1048824">
                <a:tc>
                  <a:txBody>
                    <a:bodyPr/>
                    <a:lstStyle/>
                    <a:p>
                      <a:r>
                        <a:rPr lang="zh-CN" altLang="en-US" b="1" smtClean="0">
                          <a:latin typeface="微软雅黑" panose="020B0503020204020204" pitchFamily="34" charset="-122"/>
                          <a:ea typeface="微软雅黑" panose="020B0503020204020204" pitchFamily="34" charset="-122"/>
                        </a:rPr>
                        <a:t>角度</a:t>
                      </a:r>
                      <a:endParaRPr lang="zh-CN" altLang="en-US" b="1" dirty="0">
                        <a:latin typeface="微软雅黑" panose="020B0503020204020204" pitchFamily="34" charset="-122"/>
                        <a:ea typeface="微软雅黑" panose="020B0503020204020204" pitchFamily="34" charset="-122"/>
                      </a:endParaRPr>
                    </a:p>
                  </a:txBody>
                  <a:tcPr/>
                </a:tc>
                <a:tc>
                  <a:txBody>
                    <a:bodyPr/>
                    <a:lstStyle/>
                    <a:p>
                      <a:r>
                        <a:rPr kumimoji="1" lang="zh-CN" altLang="en-US" sz="1800" b="0" dirty="0" smtClean="0">
                          <a:solidFill>
                            <a:srgbClr val="080808"/>
                          </a:solidFill>
                          <a:latin typeface="微软雅黑" panose="020B0503020204020204" pitchFamily="34" charset="-122"/>
                          <a:ea typeface="微软雅黑" panose="020B0503020204020204" pitchFamily="34" charset="-122"/>
                        </a:rPr>
                        <a:t>无线电测向仪仪表着陆系统</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全向信标伏尔</a:t>
                      </a:r>
                      <a:endParaRPr lang="en-US" altLang="zh-CN" b="0"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多普勒伏尔</a:t>
                      </a:r>
                      <a:endParaRPr lang="en-US" altLang="zh-CN" b="0" dirty="0" smtClean="0">
                        <a:latin typeface="微软雅黑" panose="020B0503020204020204" pitchFamily="34" charset="-122"/>
                        <a:ea typeface="微软雅黑" panose="020B0503020204020204" pitchFamily="34" charset="-122"/>
                      </a:endParaRPr>
                    </a:p>
                  </a:txBody>
                  <a:tcPr/>
                </a:tc>
                <a:tc>
                  <a:txBody>
                    <a:bodyPr/>
                    <a:lstStyle/>
                    <a:p>
                      <a:endParaRPr lang="zh-CN" altLang="en-US" b="0" dirty="0">
                        <a:latin typeface="微软雅黑" panose="020B0503020204020204" pitchFamily="34" charset="-122"/>
                        <a:ea typeface="微软雅黑" panose="020B0503020204020204" pitchFamily="34" charset="-122"/>
                      </a:endParaRPr>
                    </a:p>
                  </a:txBody>
                  <a:tcPr/>
                </a:tc>
                <a:tc>
                  <a:txBody>
                    <a:bodyPr/>
                    <a:lstStyle/>
                    <a:p>
                      <a:endParaRPr lang="zh-CN" altLang="en-US" b="0" dirty="0">
                        <a:latin typeface="微软雅黑" panose="020B0503020204020204" pitchFamily="34" charset="-122"/>
                        <a:ea typeface="微软雅黑" panose="020B0503020204020204" pitchFamily="34" charset="-122"/>
                      </a:endParaRPr>
                    </a:p>
                  </a:txBody>
                  <a:tcPr/>
                </a:tc>
              </a:tr>
              <a:tr h="1048824">
                <a:tc>
                  <a:txBody>
                    <a:bodyPr/>
                    <a:lstStyle/>
                    <a:p>
                      <a:r>
                        <a:rPr lang="zh-CN" altLang="en-US" b="1" dirty="0" smtClean="0">
                          <a:latin typeface="微软雅黑" panose="020B0503020204020204" pitchFamily="34" charset="-122"/>
                          <a:ea typeface="微软雅黑" panose="020B0503020204020204" pitchFamily="34" charset="-122"/>
                        </a:rPr>
                        <a:t>距离</a:t>
                      </a:r>
                      <a:endParaRPr lang="zh-CN" altLang="en-US" b="1" dirty="0">
                        <a:latin typeface="微软雅黑" panose="020B0503020204020204" pitchFamily="34" charset="-122"/>
                        <a:ea typeface="微软雅黑" panose="020B0503020204020204" pitchFamily="34" charset="-122"/>
                      </a:endParaRPr>
                    </a:p>
                  </a:txBody>
                  <a:tcPr/>
                </a:tc>
                <a:tc>
                  <a:txBody>
                    <a:bodyPr/>
                    <a:lstStyle/>
                    <a:p>
                      <a:endParaRPr lang="zh-CN" altLang="en-US" b="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卫星定位导航</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无线电高度表</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无线电测距仪</a:t>
                      </a:r>
                      <a:endParaRPr lang="zh-CN" altLang="en-US" b="0" dirty="0">
                        <a:latin typeface="微软雅黑" panose="020B0503020204020204" pitchFamily="34" charset="-122"/>
                        <a:ea typeface="微软雅黑" panose="020B0503020204020204" pitchFamily="34" charset="-122"/>
                      </a:endParaRPr>
                    </a:p>
                  </a:txBody>
                  <a:tcPr/>
                </a:tc>
              </a:tr>
              <a:tr h="1048824">
                <a:tc>
                  <a:txBody>
                    <a:bodyPr/>
                    <a:lstStyle/>
                    <a:p>
                      <a:r>
                        <a:rPr lang="zh-CN" altLang="en-US" b="1" dirty="0" smtClean="0">
                          <a:latin typeface="微软雅黑" panose="020B0503020204020204" pitchFamily="34" charset="-122"/>
                          <a:ea typeface="微软雅黑" panose="020B0503020204020204" pitchFamily="34" charset="-122"/>
                        </a:rPr>
                        <a:t>距离差</a:t>
                      </a:r>
                      <a:endParaRPr lang="zh-CN" altLang="en-US" b="1" dirty="0">
                        <a:latin typeface="微软雅黑" panose="020B0503020204020204" pitchFamily="34" charset="-122"/>
                        <a:ea typeface="微软雅黑" panose="020B0503020204020204" pitchFamily="34" charset="-122"/>
                      </a:endParaRPr>
                    </a:p>
                  </a:txBody>
                  <a:tcPr/>
                </a:tc>
                <a:tc>
                  <a:txBody>
                    <a:bodyPr/>
                    <a:lstStyle/>
                    <a:p>
                      <a:endParaRPr lang="zh-CN" altLang="en-US" b="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奥米伽系统</a:t>
                      </a:r>
                      <a:endParaRPr lang="en-US" altLang="zh-CN" b="0"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台卡系统</a:t>
                      </a:r>
                      <a:endParaRPr lang="en-US" altLang="zh-CN" b="0"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长河三号</a:t>
                      </a:r>
                      <a:endParaRPr lang="zh-CN" altLang="en-US" b="0" dirty="0">
                        <a:latin typeface="微软雅黑" panose="020B0503020204020204" pitchFamily="34" charset="-122"/>
                        <a:ea typeface="微软雅黑" panose="020B0503020204020204" pitchFamily="34" charset="-122"/>
                      </a:endParaRPr>
                    </a:p>
                  </a:txBody>
                  <a:tcPr/>
                </a:tc>
                <a:tc>
                  <a:txBody>
                    <a:bodyPr/>
                    <a:lstStyle/>
                    <a:p>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smtClean="0">
                          <a:latin typeface="微软雅黑" panose="020B0503020204020204" pitchFamily="34" charset="-122"/>
                          <a:ea typeface="微软雅黑" panose="020B0503020204020204" pitchFamily="34" charset="-122"/>
                        </a:rPr>
                        <a:t>罗兰</a:t>
                      </a:r>
                      <a:r>
                        <a:rPr lang="en-US" altLang="zh-CN" b="0" dirty="0" smtClean="0">
                          <a:latin typeface="微软雅黑" panose="020B0503020204020204" pitchFamily="34" charset="-122"/>
                          <a:ea typeface="微软雅黑" panose="020B0503020204020204" pitchFamily="34" charset="-122"/>
                        </a:rPr>
                        <a:t>C</a:t>
                      </a:r>
                      <a:r>
                        <a:rPr lang="zh-CN" altLang="en-US" b="0" dirty="0" smtClean="0">
                          <a:latin typeface="微软雅黑" panose="020B0503020204020204" pitchFamily="34" charset="-122"/>
                          <a:ea typeface="微软雅黑" panose="020B0503020204020204" pitchFamily="34" charset="-122"/>
                        </a:rPr>
                        <a:t>系统</a:t>
                      </a:r>
                      <a:endParaRPr lang="en-US" altLang="zh-CN" b="0"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长河二号</a:t>
                      </a:r>
                      <a:endParaRPr lang="zh-CN" altLang="en-US" b="0" dirty="0">
                        <a:latin typeface="微软雅黑" panose="020B0503020204020204" pitchFamily="34" charset="-122"/>
                        <a:ea typeface="微软雅黑" panose="020B0503020204020204" pitchFamily="34" charset="-122"/>
                      </a:endParaRPr>
                    </a:p>
                  </a:txBody>
                  <a:tcPr/>
                </a:tc>
              </a:tr>
              <a:tr h="885976">
                <a:tc>
                  <a:txBody>
                    <a:bodyPr/>
                    <a:lstStyle/>
                    <a:p>
                      <a:r>
                        <a:rPr lang="zh-CN" altLang="en-US" b="1" dirty="0" smtClean="0">
                          <a:latin typeface="微软雅黑" panose="020B0503020204020204" pitchFamily="34" charset="-122"/>
                          <a:ea typeface="微软雅黑" panose="020B0503020204020204" pitchFamily="34" charset="-122"/>
                        </a:rPr>
                        <a:t>混合</a:t>
                      </a:r>
                      <a:endParaRPr lang="zh-CN" altLang="en-US" b="1" dirty="0">
                        <a:latin typeface="微软雅黑" panose="020B0503020204020204" pitchFamily="34" charset="-122"/>
                        <a:ea typeface="微软雅黑" panose="020B0503020204020204" pitchFamily="34" charset="-122"/>
                      </a:endParaRPr>
                    </a:p>
                  </a:txBody>
                  <a:tcPr/>
                </a:tc>
                <a:tc gridSpan="4">
                  <a:txBody>
                    <a:bodyPr/>
                    <a:lstStyle/>
                    <a:p>
                      <a:r>
                        <a:rPr lang="zh-CN" altLang="en-US" b="0" dirty="0" smtClean="0">
                          <a:latin typeface="微软雅黑" panose="020B0503020204020204" pitchFamily="34" charset="-122"/>
                          <a:ea typeface="微软雅黑" panose="020B0503020204020204" pitchFamily="34" charset="-122"/>
                        </a:rPr>
                        <a:t>塔康（测角</a:t>
                      </a:r>
                      <a:r>
                        <a:rPr lang="en-US" altLang="zh-CN" b="0" dirty="0" smtClean="0">
                          <a:latin typeface="微软雅黑" panose="020B0503020204020204" pitchFamily="34" charset="-122"/>
                          <a:ea typeface="微软雅黑" panose="020B0503020204020204" pitchFamily="34" charset="-122"/>
                        </a:rPr>
                        <a:t>+</a:t>
                      </a:r>
                      <a:r>
                        <a:rPr lang="zh-CN" altLang="en-US" b="0" dirty="0" smtClean="0">
                          <a:latin typeface="微软雅黑" panose="020B0503020204020204" pitchFamily="34" charset="-122"/>
                          <a:ea typeface="微软雅黑" panose="020B0503020204020204" pitchFamily="34" charset="-122"/>
                        </a:rPr>
                        <a:t>测距）</a:t>
                      </a:r>
                      <a:endParaRPr lang="zh-CN" altLang="en-US" b="0" dirty="0">
                        <a:latin typeface="微软雅黑" panose="020B0503020204020204" pitchFamily="34" charset="-122"/>
                        <a:ea typeface="微软雅黑" panose="020B0503020204020204" pitchFamily="34" charset="-122"/>
                      </a:endParaRPr>
                    </a:p>
                  </a:txBody>
                  <a:tcPr/>
                </a:tc>
                <a:tc hMerge="1">
                  <a:txBody>
                    <a:bodyPr/>
                    <a:lstStyle/>
                    <a:p>
                      <a:endParaRPr lang="zh-CN" altLang="en-US" b="0" dirty="0">
                        <a:latin typeface="微软雅黑" panose="020B0503020204020204" pitchFamily="34" charset="-122"/>
                        <a:ea typeface="微软雅黑" panose="020B0503020204020204" pitchFamily="34" charset="-122"/>
                      </a:endParaRPr>
                    </a:p>
                  </a:txBody>
                  <a:tcPr/>
                </a:tc>
                <a:tc hMerge="1">
                  <a:txBody>
                    <a:bodyPr/>
                    <a:lstStyle/>
                    <a:p>
                      <a:endParaRPr lang="zh-CN" altLang="en-US" b="0" dirty="0">
                        <a:latin typeface="微软雅黑" panose="020B0503020204020204" pitchFamily="34" charset="-122"/>
                        <a:ea typeface="微软雅黑" panose="020B0503020204020204" pitchFamily="34" charset="-122"/>
                      </a:endParaRPr>
                    </a:p>
                  </a:txBody>
                  <a:tcPr/>
                </a:tc>
                <a:tc hMerge="1">
                  <a:txBody>
                    <a:bodyPr/>
                    <a:lstStyle/>
                    <a:p>
                      <a:endParaRPr lang="zh-CN" altLang="en-US" b="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667084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无线电导航</a:t>
            </a:r>
            <a:r>
              <a:rPr lang="zh-CN" altLang="en-US" dirty="0" smtClean="0"/>
              <a:t>技术课件安排</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从测向、测距、测距差三种</a:t>
            </a:r>
            <a:r>
              <a:rPr lang="zh-CN" altLang="en-US" sz="2800" dirty="0" smtClean="0"/>
              <a:t>测量量入手</a:t>
            </a:r>
            <a:r>
              <a:rPr lang="zh-CN" altLang="en-US" sz="2800" dirty="0" smtClean="0"/>
              <a:t>分为三个</a:t>
            </a:r>
            <a:r>
              <a:rPr lang="zh-CN" altLang="en-US" sz="2800" dirty="0" smtClean="0"/>
              <a:t>课件</a:t>
            </a:r>
            <a:endParaRPr lang="en-US" altLang="zh-CN" sz="2800" dirty="0" smtClean="0"/>
          </a:p>
          <a:p>
            <a:r>
              <a:rPr lang="zh-CN" altLang="en-US" sz="2800" dirty="0" smtClean="0"/>
              <a:t>每个课件分别从定位原理、测量手段、典型系统三个方面进行</a:t>
            </a:r>
            <a:r>
              <a:rPr lang="zh-CN" altLang="en-US" sz="2800" dirty="0" smtClean="0"/>
              <a:t>介绍</a:t>
            </a:r>
            <a:endParaRPr lang="en-US" altLang="zh-CN" sz="2800" dirty="0" smtClean="0"/>
          </a:p>
          <a:p>
            <a:r>
              <a:rPr lang="zh-CN" altLang="en-US" sz="2800" dirty="0" smtClean="0"/>
              <a:t>相关方法或技术具有通用性，可根据系统环境要求应用于室内定位、局域定位系统等设计</a:t>
            </a:r>
            <a:endParaRPr lang="en-US" altLang="zh-CN" sz="2800" dirty="0" smtClean="0"/>
          </a:p>
          <a:p>
            <a:endParaRPr lang="zh-CN" altLang="en-US" sz="2800" dirty="0"/>
          </a:p>
        </p:txBody>
      </p:sp>
    </p:spTree>
    <p:extLst>
      <p:ext uri="{BB962C8B-B14F-4D97-AF65-F5344CB8AC3E}">
        <p14:creationId xmlns:p14="http://schemas.microsoft.com/office/powerpoint/2010/main" val="820705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000" dirty="0" smtClean="0"/>
              <a:t>三、</a:t>
            </a:r>
            <a:r>
              <a:rPr lang="zh-CN" altLang="en-US" sz="4000" dirty="0"/>
              <a:t>无线电导航</a:t>
            </a:r>
            <a:r>
              <a:rPr lang="zh-CN" altLang="en-US" sz="4000" dirty="0" smtClean="0"/>
              <a:t>的关键</a:t>
            </a:r>
            <a:r>
              <a:rPr lang="zh-CN" altLang="en-US" sz="4000" dirty="0"/>
              <a:t>技术指标</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74292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628800"/>
            <a:ext cx="85689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vert="horz" lIns="91440" tIns="45720" rIns="91440" bIns="45720" rtlCol="0" anchor="ctr">
            <a:normAutofit/>
          </a:bodyPr>
          <a:lstStyle/>
          <a:p>
            <a:r>
              <a:rPr lang="zh-CN" altLang="en-US" dirty="0" smtClean="0"/>
              <a:t>较为关注的三个指标</a:t>
            </a:r>
            <a:endParaRPr lang="zh-CN" altLang="en-US" dirty="0"/>
          </a:p>
        </p:txBody>
      </p:sp>
      <p:sp>
        <p:nvSpPr>
          <p:cNvPr id="3" name="内容占位符 2"/>
          <p:cNvSpPr>
            <a:spLocks noGrp="1"/>
          </p:cNvSpPr>
          <p:nvPr>
            <p:ph idx="1"/>
          </p:nvPr>
        </p:nvSpPr>
        <p:spPr/>
        <p:txBody>
          <a:bodyPr>
            <a:normAutofit fontScale="92500"/>
          </a:bodyPr>
          <a:lstStyle/>
          <a:p>
            <a:pPr>
              <a:lnSpc>
                <a:spcPct val="130000"/>
              </a:lnSpc>
              <a:buClr>
                <a:srgbClr val="FF9900"/>
              </a:buClr>
              <a:buSzPct val="80000"/>
              <a:buFont typeface="Wingdings" pitchFamily="2" charset="2"/>
              <a:buChar char="n"/>
            </a:pPr>
            <a:r>
              <a:rPr kumimoji="1" lang="en-US" altLang="zh-CN" dirty="0">
                <a:solidFill>
                  <a:srgbClr val="0000CC"/>
                </a:solidFill>
                <a:latin typeface="黑体" pitchFamily="2" charset="-122"/>
                <a:ea typeface="黑体" pitchFamily="2" charset="-122"/>
              </a:rPr>
              <a:t> </a:t>
            </a:r>
            <a:r>
              <a:rPr kumimoji="1" lang="zh-CN" altLang="en-US" dirty="0">
                <a:solidFill>
                  <a:srgbClr val="0000CC"/>
                </a:solidFill>
                <a:latin typeface="黑体" pitchFamily="2" charset="-122"/>
                <a:ea typeface="黑体" pitchFamily="2" charset="-122"/>
              </a:rPr>
              <a:t>导航精度</a:t>
            </a:r>
            <a:r>
              <a:rPr kumimoji="1" lang="zh-CN" altLang="en-US" dirty="0">
                <a:solidFill>
                  <a:schemeClr val="tx1"/>
                </a:solidFill>
                <a:latin typeface="黑体" pitchFamily="2" charset="-122"/>
                <a:ea typeface="黑体" pitchFamily="2" charset="-122"/>
              </a:rPr>
              <a:t>：定位误差，用概率统计方法描述；</a:t>
            </a:r>
          </a:p>
          <a:p>
            <a:pPr>
              <a:buClr>
                <a:srgbClr val="FF9900"/>
              </a:buClr>
              <a:buSzPct val="80000"/>
              <a:buFont typeface="Wingdings" pitchFamily="2" charset="2"/>
              <a:buChar char="n"/>
            </a:pPr>
            <a:r>
              <a:rPr kumimoji="1" lang="zh-CN" altLang="en-US" dirty="0">
                <a:solidFill>
                  <a:srgbClr val="0000CC"/>
                </a:solidFill>
                <a:latin typeface="黑体" pitchFamily="2" charset="-122"/>
                <a:ea typeface="黑体" pitchFamily="2" charset="-122"/>
              </a:rPr>
              <a:t> 工作区</a:t>
            </a:r>
            <a:r>
              <a:rPr kumimoji="1" lang="zh-CN" altLang="en-US" dirty="0" smtClean="0">
                <a:solidFill>
                  <a:schemeClr val="tx1"/>
                </a:solidFill>
                <a:latin typeface="黑体" pitchFamily="2" charset="-122"/>
                <a:ea typeface="黑体" pitchFamily="2" charset="-122"/>
              </a:rPr>
              <a:t>：</a:t>
            </a:r>
            <a:r>
              <a:rPr kumimoji="1" lang="zh-CN" altLang="en-US" dirty="0">
                <a:solidFill>
                  <a:schemeClr val="tx1"/>
                </a:solidFill>
                <a:latin typeface="黑体" pitchFamily="2" charset="-122"/>
                <a:ea typeface="黑体" pitchFamily="2" charset="-122"/>
              </a:rPr>
              <a:t>与规定的定位精度相对应；</a:t>
            </a:r>
          </a:p>
          <a:p>
            <a:pPr>
              <a:buClr>
                <a:srgbClr val="FF9900"/>
              </a:buClr>
              <a:buSzPct val="80000"/>
              <a:buFont typeface="Wingdings" pitchFamily="2" charset="2"/>
              <a:buChar char="n"/>
            </a:pPr>
            <a:r>
              <a:rPr kumimoji="1" lang="zh-CN" altLang="en-US" dirty="0">
                <a:solidFill>
                  <a:srgbClr val="0000CC"/>
                </a:solidFill>
                <a:latin typeface="黑体" pitchFamily="2" charset="-122"/>
                <a:ea typeface="黑体" pitchFamily="2" charset="-122"/>
              </a:rPr>
              <a:t> 系统容量</a:t>
            </a:r>
            <a:r>
              <a:rPr kumimoji="1" lang="zh-CN" altLang="en-US" dirty="0">
                <a:solidFill>
                  <a:schemeClr val="tx1"/>
                </a:solidFill>
                <a:latin typeface="黑体" pitchFamily="2" charset="-122"/>
                <a:ea typeface="黑体" pitchFamily="2" charset="-122"/>
              </a:rPr>
              <a:t>：可同时提供定位服务的用户数量；</a:t>
            </a:r>
          </a:p>
          <a:p>
            <a:pPr>
              <a:buClr>
                <a:srgbClr val="FF9900"/>
              </a:buClr>
              <a:buSzPct val="80000"/>
              <a:buFont typeface="Wingdings" pitchFamily="2" charset="2"/>
              <a:buChar char="n"/>
            </a:pPr>
            <a:endParaRPr kumimoji="1" lang="en-US" altLang="zh-CN" dirty="0" smtClean="0">
              <a:solidFill>
                <a:srgbClr val="0000CC"/>
              </a:solidFill>
              <a:latin typeface="黑体" pitchFamily="2" charset="-122"/>
              <a:ea typeface="黑体" pitchFamily="2" charset="-122"/>
            </a:endParaRPr>
          </a:p>
          <a:p>
            <a:pPr>
              <a:buClr>
                <a:srgbClr val="FF9900"/>
              </a:buClr>
              <a:buSzPct val="80000"/>
              <a:buFont typeface="Wingdings" pitchFamily="2" charset="2"/>
              <a:buChar char="n"/>
            </a:pPr>
            <a:r>
              <a:rPr kumimoji="1" lang="zh-CN" altLang="en-US" dirty="0" smtClean="0">
                <a:solidFill>
                  <a:srgbClr val="0000CC"/>
                </a:solidFill>
                <a:latin typeface="黑体" pitchFamily="2" charset="-122"/>
                <a:ea typeface="黑体" pitchFamily="2" charset="-122"/>
              </a:rPr>
              <a:t>其它</a:t>
            </a:r>
            <a:r>
              <a:rPr kumimoji="1" lang="zh-CN" altLang="en-US" dirty="0">
                <a:solidFill>
                  <a:srgbClr val="0000CC"/>
                </a:solidFill>
                <a:latin typeface="黑体" pitchFamily="2" charset="-122"/>
                <a:ea typeface="黑体" pitchFamily="2" charset="-122"/>
              </a:rPr>
              <a:t>指标</a:t>
            </a:r>
            <a:r>
              <a:rPr kumimoji="1" lang="zh-CN" altLang="en-US" dirty="0">
                <a:solidFill>
                  <a:schemeClr val="tx1"/>
                </a:solidFill>
                <a:latin typeface="黑体" pitchFamily="2" charset="-122"/>
                <a:ea typeface="黑体" pitchFamily="2" charset="-122"/>
              </a:rPr>
              <a:t>：连续性、可用性、可靠性、完好性等</a:t>
            </a:r>
            <a:r>
              <a:rPr kumimoji="1" lang="zh-CN" altLang="en-US" dirty="0" smtClean="0">
                <a:solidFill>
                  <a:schemeClr val="tx1"/>
                </a:solidFill>
                <a:latin typeface="黑体" pitchFamily="2" charset="-122"/>
                <a:ea typeface="黑体" pitchFamily="2" charset="-122"/>
              </a:rPr>
              <a:t>。</a:t>
            </a:r>
            <a:endParaRPr kumimoji="1" lang="zh-CN" altLang="en-US" dirty="0">
              <a:solidFill>
                <a:schemeClr val="tx1"/>
              </a:solidFill>
              <a:latin typeface="黑体" pitchFamily="2" charset="-122"/>
              <a:ea typeface="黑体" pitchFamily="2" charset="-122"/>
            </a:endParaRPr>
          </a:p>
        </p:txBody>
      </p:sp>
      <p:sp>
        <p:nvSpPr>
          <p:cNvPr id="4" name="Rectangle 43"/>
          <p:cNvSpPr>
            <a:spLocks noGrp="1" noChangeArrowheads="1"/>
          </p:cNvSpPr>
          <p:nvPr>
            <p:ph type="sldNum" sz="quarter" idx="12"/>
          </p:nvPr>
        </p:nvSpPr>
        <p:spPr>
          <a:prstGeom prst="rect">
            <a:avLst/>
          </a:prstGeom>
        </p:spPr>
        <p:txBody>
          <a:bodyPr/>
          <a:lstStyle/>
          <a:p>
            <a:fld id="{EA2984D5-DDAF-466F-914C-CD07A9507D5B}" type="slidenum">
              <a:rPr lang="en-US" altLang="zh-CN"/>
              <a:pPr/>
              <a:t>18</a:t>
            </a:fld>
            <a:endParaRPr lang="en-US" altLang="zh-CN"/>
          </a:p>
        </p:txBody>
      </p:sp>
    </p:spTree>
    <p:extLst>
      <p:ext uri="{BB962C8B-B14F-4D97-AF65-F5344CB8AC3E}">
        <p14:creationId xmlns:p14="http://schemas.microsoft.com/office/powerpoint/2010/main" val="2923239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矩形 4"/>
          <p:cNvSpPr>
            <a:spLocks noGrp="1" noChangeArrowheads="1"/>
          </p:cNvSpPr>
          <p:nvPr>
            <p:ph type="title"/>
          </p:nvPr>
        </p:nvSpPr>
        <p:spPr/>
        <p:txBody>
          <a:bodyPr/>
          <a:lstStyle/>
          <a:p>
            <a:pPr eaLnBrk="1" hangingPunct="1"/>
            <a:r>
              <a:rPr lang="en-US" altLang="zh-CN" b="1" dirty="0" smtClean="0"/>
              <a:t>3.1 </a:t>
            </a:r>
            <a:r>
              <a:rPr lang="zh-CN" altLang="en-US" b="1" dirty="0" smtClean="0"/>
              <a:t>导航</a:t>
            </a:r>
            <a:r>
              <a:rPr lang="zh-CN" altLang="en-US" b="1" dirty="0" smtClean="0"/>
              <a:t>精度</a:t>
            </a:r>
          </a:p>
        </p:txBody>
      </p:sp>
      <p:sp>
        <p:nvSpPr>
          <p:cNvPr id="30723" name="矩形 3"/>
          <p:cNvSpPr>
            <a:spLocks noGrp="1" noChangeArrowheads="1"/>
          </p:cNvSpPr>
          <p:nvPr>
            <p:ph idx="1"/>
          </p:nvPr>
        </p:nvSpPr>
        <p:spPr>
          <a:xfrm>
            <a:off x="395536" y="1600200"/>
            <a:ext cx="8229600" cy="4525963"/>
          </a:xfrm>
        </p:spPr>
        <p:txBody>
          <a:bodyPr>
            <a:normAutofit fontScale="92500" lnSpcReduction="10000"/>
          </a:bodyPr>
          <a:lstStyle/>
          <a:p>
            <a:pPr eaLnBrk="1" hangingPunct="1"/>
            <a:r>
              <a:rPr lang="zh-CN" altLang="en-US" sz="2800" dirty="0" smtClean="0">
                <a:solidFill>
                  <a:srgbClr val="0000CC"/>
                </a:solidFill>
                <a:latin typeface="宋体" pitchFamily="2" charset="-122"/>
              </a:rPr>
              <a:t>精度</a:t>
            </a:r>
            <a:r>
              <a:rPr lang="zh-CN" altLang="en-US" sz="2800" dirty="0" smtClean="0">
                <a:solidFill>
                  <a:srgbClr val="0000CC"/>
                </a:solidFill>
                <a:latin typeface="宋体" pitchFamily="2" charset="-122"/>
              </a:rPr>
              <a:t>：</a:t>
            </a:r>
            <a:endParaRPr lang="en-US" altLang="zh-CN" sz="2800" dirty="0" smtClean="0">
              <a:solidFill>
                <a:srgbClr val="0000CC"/>
              </a:solidFill>
              <a:latin typeface="宋体" pitchFamily="2" charset="-122"/>
            </a:endParaRPr>
          </a:p>
          <a:p>
            <a:pPr lvl="1"/>
            <a:r>
              <a:rPr lang="zh-CN" altLang="en-US" sz="2400" b="1" dirty="0" smtClean="0">
                <a:solidFill>
                  <a:schemeClr val="tx1"/>
                </a:solidFill>
                <a:latin typeface="宋体" pitchFamily="2" charset="-122"/>
              </a:rPr>
              <a:t>系统</a:t>
            </a:r>
            <a:r>
              <a:rPr lang="zh-CN" altLang="en-US" sz="2400" b="1" dirty="0" smtClean="0">
                <a:solidFill>
                  <a:schemeClr val="tx1"/>
                </a:solidFill>
                <a:latin typeface="宋体" pitchFamily="2" charset="-122"/>
              </a:rPr>
              <a:t>在进行导航服务时，所提供的导航参量与其真实值之间的逼近程度</a:t>
            </a:r>
            <a:r>
              <a:rPr lang="en-US" altLang="zh-CN" sz="2400" b="1" dirty="0" smtClean="0">
                <a:solidFill>
                  <a:schemeClr val="tx1"/>
                </a:solidFill>
                <a:latin typeface="宋体" pitchFamily="2" charset="-122"/>
              </a:rPr>
              <a:t>,</a:t>
            </a:r>
            <a:r>
              <a:rPr lang="zh-CN" altLang="en-US" sz="2400" b="1" dirty="0" smtClean="0">
                <a:solidFill>
                  <a:schemeClr val="tx1"/>
                </a:solidFill>
                <a:latin typeface="宋体" pitchFamily="2" charset="-122"/>
              </a:rPr>
              <a:t>是最重要的指标</a:t>
            </a:r>
            <a:endParaRPr lang="zh-CN" altLang="en-US" sz="2400" b="1" dirty="0" smtClean="0">
              <a:latin typeface="宋体" pitchFamily="2" charset="-122"/>
            </a:endParaRPr>
          </a:p>
          <a:p>
            <a:r>
              <a:rPr lang="zh-CN" altLang="en-US" sz="2800" dirty="0">
                <a:solidFill>
                  <a:srgbClr val="0000CC"/>
                </a:solidFill>
                <a:latin typeface="宋体" pitchFamily="2" charset="-122"/>
              </a:rPr>
              <a:t>影响因素：</a:t>
            </a:r>
            <a:endParaRPr lang="en-US" altLang="zh-CN" sz="2800" dirty="0">
              <a:solidFill>
                <a:srgbClr val="0000CC"/>
              </a:solidFill>
              <a:latin typeface="宋体" pitchFamily="2" charset="-122"/>
            </a:endParaRPr>
          </a:p>
          <a:p>
            <a:pPr lvl="1"/>
            <a:r>
              <a:rPr lang="zh-CN" altLang="en-US" sz="2400" b="1" dirty="0" smtClean="0">
                <a:latin typeface="宋体" pitchFamily="2" charset="-122"/>
              </a:rPr>
              <a:t>气候</a:t>
            </a:r>
            <a:r>
              <a:rPr lang="zh-CN" altLang="en-US" sz="2400" b="1" dirty="0" smtClean="0">
                <a:latin typeface="宋体" pitchFamily="2" charset="-122"/>
              </a:rPr>
              <a:t>、地理条件、</a:t>
            </a:r>
            <a:r>
              <a:rPr lang="zh-CN" altLang="en-US" sz="2400" b="1" dirty="0" smtClean="0">
                <a:latin typeface="宋体" pitchFamily="2" charset="-122"/>
              </a:rPr>
              <a:t>几何分布</a:t>
            </a:r>
            <a:r>
              <a:rPr lang="zh-CN" altLang="en-US" sz="2400" b="1" dirty="0" smtClean="0">
                <a:solidFill>
                  <a:schemeClr val="tx1"/>
                </a:solidFill>
                <a:latin typeface="宋体" pitchFamily="2" charset="-122"/>
              </a:rPr>
              <a:t>等</a:t>
            </a:r>
            <a:endParaRPr lang="zh-CN" altLang="en-US" sz="2400" b="1" dirty="0" smtClean="0">
              <a:latin typeface="宋体" pitchFamily="2" charset="-122"/>
            </a:endParaRPr>
          </a:p>
          <a:p>
            <a:r>
              <a:rPr lang="zh-CN" altLang="en-US" sz="2800" dirty="0">
                <a:solidFill>
                  <a:srgbClr val="0000CC"/>
                </a:solidFill>
                <a:latin typeface="宋体" pitchFamily="2" charset="-122"/>
              </a:rPr>
              <a:t>指标性质：</a:t>
            </a:r>
            <a:endParaRPr lang="en-US" altLang="zh-CN" sz="2800" dirty="0">
              <a:solidFill>
                <a:srgbClr val="0000CC"/>
              </a:solidFill>
              <a:latin typeface="宋体" pitchFamily="2" charset="-122"/>
            </a:endParaRPr>
          </a:p>
          <a:p>
            <a:pPr lvl="1"/>
            <a:r>
              <a:rPr lang="zh-CN" altLang="en-US" sz="2400" b="1" dirty="0" smtClean="0">
                <a:solidFill>
                  <a:schemeClr val="tx1"/>
                </a:solidFill>
                <a:latin typeface="宋体" pitchFamily="2" charset="-122"/>
              </a:rPr>
              <a:t>导航</a:t>
            </a:r>
            <a:r>
              <a:rPr lang="zh-CN" altLang="en-US" sz="2400" b="1" dirty="0" smtClean="0">
                <a:solidFill>
                  <a:schemeClr val="tx1"/>
                </a:solidFill>
                <a:latin typeface="宋体" pitchFamily="2" charset="-122"/>
              </a:rPr>
              <a:t>的误差可以有系统性的偏差，也可以有随机性的起伏误差。但总体来说导航精度应该是一个</a:t>
            </a:r>
            <a:r>
              <a:rPr lang="zh-CN" altLang="en-US" sz="2400" b="1" dirty="0" smtClean="0">
                <a:solidFill>
                  <a:schemeClr val="hlink"/>
                </a:solidFill>
                <a:latin typeface="宋体" pitchFamily="2" charset="-122"/>
              </a:rPr>
              <a:t>随机统计量</a:t>
            </a:r>
            <a:r>
              <a:rPr lang="zh-CN" altLang="en-US" sz="2400" b="1" dirty="0" smtClean="0">
                <a:latin typeface="宋体" pitchFamily="2" charset="-122"/>
              </a:rPr>
              <a:t>。</a:t>
            </a:r>
            <a:endParaRPr lang="zh-CN" altLang="en-US" sz="2400" dirty="0" smtClean="0"/>
          </a:p>
        </p:txBody>
      </p:sp>
    </p:spTree>
    <p:extLst>
      <p:ext uri="{BB962C8B-B14F-4D97-AF65-F5344CB8AC3E}">
        <p14:creationId xmlns:p14="http://schemas.microsoft.com/office/powerpoint/2010/main" val="2270404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smtClean="0"/>
              <a:t>一、什么是无线电导航</a:t>
            </a:r>
            <a:endParaRPr lang="en-US" altLang="zh-CN" dirty="0" smtClean="0"/>
          </a:p>
          <a:p>
            <a:r>
              <a:rPr lang="zh-CN" altLang="en-US" dirty="0" smtClean="0"/>
              <a:t>二、无线电导航的分类</a:t>
            </a:r>
            <a:endParaRPr lang="en-US" altLang="zh-CN" dirty="0" smtClean="0"/>
          </a:p>
          <a:p>
            <a:r>
              <a:rPr lang="zh-CN" altLang="en-US" dirty="0" smtClean="0"/>
              <a:t>三、无线电导航的关键性能指标</a:t>
            </a:r>
            <a:endParaRPr lang="zh-CN" altLang="en-US" dirty="0"/>
          </a:p>
        </p:txBody>
      </p:sp>
    </p:spTree>
    <p:extLst>
      <p:ext uri="{BB962C8B-B14F-4D97-AF65-F5344CB8AC3E}">
        <p14:creationId xmlns:p14="http://schemas.microsoft.com/office/powerpoint/2010/main" val="443941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精度衡量的假设条件</a:t>
            </a:r>
            <a:endParaRPr lang="zh-CN" altLang="en-US" dirty="0"/>
          </a:p>
        </p:txBody>
      </p:sp>
      <p:sp>
        <p:nvSpPr>
          <p:cNvPr id="385027" name="Rectangle 3"/>
          <p:cNvSpPr>
            <a:spLocks noGrp="1" noChangeArrowheads="1"/>
          </p:cNvSpPr>
          <p:nvPr>
            <p:ph idx="1"/>
          </p:nvPr>
        </p:nvSpPr>
        <p:spPr/>
        <p:txBody>
          <a:bodyPr>
            <a:normAutofit fontScale="85000" lnSpcReduction="20000"/>
          </a:bodyPr>
          <a:lstStyle/>
          <a:p>
            <a:r>
              <a:rPr lang="zh-CN" altLang="en-US" dirty="0" smtClean="0">
                <a:solidFill>
                  <a:srgbClr val="0000CC"/>
                </a:solidFill>
              </a:rPr>
              <a:t>误差分布假设：</a:t>
            </a:r>
            <a:endParaRPr lang="en-US" altLang="zh-CN" dirty="0" smtClean="0">
              <a:solidFill>
                <a:srgbClr val="0000CC"/>
              </a:solidFill>
            </a:endParaRPr>
          </a:p>
          <a:p>
            <a:pPr lvl="1"/>
            <a:r>
              <a:rPr lang="zh-CN" altLang="en-US" dirty="0" smtClean="0">
                <a:solidFill>
                  <a:schemeClr val="tx1"/>
                </a:solidFill>
              </a:rPr>
              <a:t>在</a:t>
            </a:r>
            <a:r>
              <a:rPr lang="zh-CN" altLang="en-US" dirty="0">
                <a:solidFill>
                  <a:schemeClr val="tx1"/>
                </a:solidFill>
              </a:rPr>
              <a:t>误差相对较小，影响因素较多的情况下</a:t>
            </a:r>
            <a:r>
              <a:rPr lang="zh-CN" altLang="en-US" dirty="0" smtClean="0">
                <a:solidFill>
                  <a:schemeClr val="tx1"/>
                </a:solidFill>
              </a:rPr>
              <a:t>，可近似</a:t>
            </a:r>
            <a:r>
              <a:rPr lang="zh-CN" altLang="en-US" dirty="0">
                <a:solidFill>
                  <a:schemeClr val="tx1"/>
                </a:solidFill>
              </a:rPr>
              <a:t>将其作为</a:t>
            </a:r>
            <a:r>
              <a:rPr lang="zh-CN" altLang="en-US" dirty="0">
                <a:solidFill>
                  <a:srgbClr val="0000CC"/>
                </a:solidFill>
              </a:rPr>
              <a:t>正态分布</a:t>
            </a:r>
            <a:r>
              <a:rPr lang="zh-CN" altLang="en-US" dirty="0">
                <a:solidFill>
                  <a:schemeClr val="tx1"/>
                </a:solidFill>
              </a:rPr>
              <a:t>的随机变量处理</a:t>
            </a:r>
            <a:r>
              <a:rPr lang="zh-CN" altLang="en-US" dirty="0" smtClean="0">
                <a:solidFill>
                  <a:schemeClr val="tx1"/>
                </a:solidFill>
              </a:rPr>
              <a:t>。</a:t>
            </a:r>
            <a:endParaRPr lang="en-US" altLang="zh-CN" dirty="0" smtClean="0">
              <a:solidFill>
                <a:schemeClr val="tx1"/>
              </a:solidFill>
            </a:endParaRPr>
          </a:p>
          <a:p>
            <a:pPr lvl="1"/>
            <a:r>
              <a:rPr lang="en-US" altLang="zh-CN" dirty="0" smtClean="0"/>
              <a:t>N</a:t>
            </a:r>
            <a:r>
              <a:rPr lang="zh-CN" altLang="en-US" dirty="0" smtClean="0"/>
              <a:t>（</a:t>
            </a:r>
            <a:r>
              <a:rPr lang="el-GR" altLang="zh-CN" dirty="0" smtClean="0"/>
              <a:t>μ</a:t>
            </a:r>
            <a:r>
              <a:rPr lang="zh-CN" altLang="en-US" dirty="0" smtClean="0"/>
              <a:t>，</a:t>
            </a:r>
            <a:r>
              <a:rPr lang="el-GR" altLang="zh-CN" dirty="0" smtClean="0"/>
              <a:t>δ</a:t>
            </a:r>
            <a:r>
              <a:rPr lang="en-US" altLang="zh-CN" baseline="30000" dirty="0" smtClean="0"/>
              <a:t>2</a:t>
            </a:r>
            <a:r>
              <a:rPr lang="zh-CN" altLang="en-US" dirty="0" smtClean="0"/>
              <a:t>）</a:t>
            </a:r>
            <a:endParaRPr lang="zh-CN" altLang="en-US" dirty="0">
              <a:solidFill>
                <a:schemeClr val="tx1"/>
              </a:solidFill>
            </a:endParaRPr>
          </a:p>
          <a:p>
            <a:r>
              <a:rPr lang="zh-CN" altLang="en-US" dirty="0" smtClean="0">
                <a:solidFill>
                  <a:srgbClr val="0000CC"/>
                </a:solidFill>
              </a:rPr>
              <a:t>假定误差分布满足如下条件：</a:t>
            </a:r>
            <a:endParaRPr lang="zh-CN" altLang="en-US" dirty="0">
              <a:solidFill>
                <a:srgbClr val="0000CC"/>
              </a:solidFill>
            </a:endParaRPr>
          </a:p>
          <a:p>
            <a:pPr lvl="1"/>
            <a:r>
              <a:rPr lang="el-GR" altLang="zh-CN" dirty="0" smtClean="0"/>
              <a:t>μ</a:t>
            </a:r>
            <a:r>
              <a:rPr lang="en-US" altLang="zh-CN" dirty="0" smtClean="0"/>
              <a:t>=0</a:t>
            </a:r>
            <a:r>
              <a:rPr lang="zh-CN" altLang="en-US" dirty="0" smtClean="0"/>
              <a:t>，即假设</a:t>
            </a:r>
            <a:r>
              <a:rPr lang="zh-CN" altLang="en-US" dirty="0" smtClean="0"/>
              <a:t>测量</a:t>
            </a:r>
            <a:r>
              <a:rPr lang="zh-CN" altLang="en-US" dirty="0" smtClean="0">
                <a:solidFill>
                  <a:srgbClr val="0000CC"/>
                </a:solidFill>
              </a:rPr>
              <a:t>误差均值为</a:t>
            </a:r>
            <a:r>
              <a:rPr lang="en-US" altLang="zh-CN" dirty="0" smtClean="0">
                <a:solidFill>
                  <a:srgbClr val="0000CC"/>
                </a:solidFill>
              </a:rPr>
              <a:t>0</a:t>
            </a:r>
            <a:endParaRPr lang="zh-CN" altLang="en-US" dirty="0">
              <a:solidFill>
                <a:srgbClr val="0000CC"/>
              </a:solidFill>
            </a:endParaRPr>
          </a:p>
          <a:p>
            <a:pPr lvl="1"/>
            <a:r>
              <a:rPr lang="zh-CN" altLang="en-US" dirty="0"/>
              <a:t>为平稳、遍历的</a:t>
            </a:r>
            <a:r>
              <a:rPr lang="zh-CN" altLang="en-US" dirty="0" smtClean="0"/>
              <a:t>随机过程，即</a:t>
            </a:r>
            <a:r>
              <a:rPr lang="el-GR" altLang="zh-CN" dirty="0"/>
              <a:t>δ</a:t>
            </a:r>
            <a:r>
              <a:rPr lang="en-US" altLang="zh-CN" baseline="30000" dirty="0" smtClean="0"/>
              <a:t>2</a:t>
            </a:r>
            <a:r>
              <a:rPr lang="zh-CN" altLang="en-US" dirty="0" smtClean="0"/>
              <a:t>具有典型意义和代表意义</a:t>
            </a:r>
            <a:endParaRPr lang="zh-CN" altLang="en-US" dirty="0"/>
          </a:p>
        </p:txBody>
      </p:sp>
    </p:spTree>
    <p:extLst>
      <p:ext uri="{BB962C8B-B14F-4D97-AF65-F5344CB8AC3E}">
        <p14:creationId xmlns:p14="http://schemas.microsoft.com/office/powerpoint/2010/main" val="225028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衡量</a:t>
            </a:r>
            <a:r>
              <a:rPr lang="zh-CN" altLang="en-US" dirty="0" smtClean="0"/>
              <a:t>精度的方法</a:t>
            </a:r>
            <a:endParaRPr lang="zh-CN" altLang="en-US" dirty="0"/>
          </a:p>
        </p:txBody>
      </p:sp>
      <p:sp>
        <p:nvSpPr>
          <p:cNvPr id="31747" name="矩形 3"/>
          <p:cNvSpPr>
            <a:spLocks noGrp="1" noChangeArrowheads="1"/>
          </p:cNvSpPr>
          <p:nvPr>
            <p:ph idx="1"/>
          </p:nvPr>
        </p:nvSpPr>
        <p:spPr/>
        <p:txBody>
          <a:bodyPr>
            <a:normAutofit fontScale="85000" lnSpcReduction="10000"/>
          </a:bodyPr>
          <a:lstStyle/>
          <a:p>
            <a:pPr eaLnBrk="1" hangingPunct="1"/>
            <a:r>
              <a:rPr lang="zh-CN" altLang="en-US" sz="2800" b="1" dirty="0" smtClean="0">
                <a:latin typeface="宋体" pitchFamily="2" charset="-122"/>
              </a:rPr>
              <a:t>对于给出的一维导航参量，通常</a:t>
            </a:r>
            <a:r>
              <a:rPr lang="zh-CN" altLang="en-US" sz="2800" b="1" dirty="0" smtClean="0">
                <a:latin typeface="宋体" pitchFamily="2" charset="-122"/>
              </a:rPr>
              <a:t>采用标准均方差</a:t>
            </a:r>
            <a:r>
              <a:rPr lang="zh-CN" altLang="en-US" sz="2800" b="1" dirty="0" smtClean="0">
                <a:latin typeface="宋体" pitchFamily="2" charset="-122"/>
              </a:rPr>
              <a:t>的倍数来衡量其精度。</a:t>
            </a:r>
          </a:p>
          <a:p>
            <a:pPr lvl="1" eaLnBrk="1" hangingPunct="1"/>
            <a:r>
              <a:rPr lang="zh-CN" altLang="en-US" sz="2400" b="1" dirty="0" smtClean="0">
                <a:latin typeface="宋体" pitchFamily="2" charset="-122"/>
              </a:rPr>
              <a:t>如系统给定的高度误差，可以用</a:t>
            </a:r>
            <a:r>
              <a:rPr lang="en-US" altLang="zh-CN" sz="2400" b="1" dirty="0" smtClean="0">
                <a:latin typeface="宋体" pitchFamily="2" charset="-122"/>
              </a:rPr>
              <a:t>2</a:t>
            </a:r>
            <a:r>
              <a:rPr lang="el-GR" altLang="zh-CN" sz="2400" b="1" dirty="0" smtClean="0">
                <a:latin typeface="宋体" pitchFamily="2" charset="-122"/>
              </a:rPr>
              <a:t>σ</a:t>
            </a:r>
            <a:r>
              <a:rPr lang="zh-CN" altLang="en-US" sz="2400" b="1" dirty="0" smtClean="0">
                <a:latin typeface="宋体" pitchFamily="2" charset="-122"/>
              </a:rPr>
              <a:t>来表征，不严格认为其置信度为</a:t>
            </a:r>
            <a:r>
              <a:rPr lang="en-US" altLang="zh-CN" sz="2400" b="1" dirty="0" smtClean="0">
                <a:latin typeface="宋体" pitchFamily="2" charset="-122"/>
              </a:rPr>
              <a:t>95%</a:t>
            </a:r>
            <a:r>
              <a:rPr lang="zh-CN" altLang="en-US" sz="2400" b="1" dirty="0" smtClean="0">
                <a:latin typeface="宋体" pitchFamily="2" charset="-122"/>
              </a:rPr>
              <a:t>（假设为高斯正态分布）。</a:t>
            </a:r>
          </a:p>
          <a:p>
            <a:pPr eaLnBrk="1" hangingPunct="1"/>
            <a:r>
              <a:rPr lang="zh-CN" altLang="en-US" sz="2800" b="1" dirty="0" smtClean="0">
                <a:latin typeface="宋体" pitchFamily="2" charset="-122"/>
              </a:rPr>
              <a:t>如果系统给出的是二维</a:t>
            </a:r>
            <a:r>
              <a:rPr lang="en-US" altLang="zh-CN" sz="2800" b="1" dirty="0" smtClean="0">
                <a:latin typeface="宋体" pitchFamily="2" charset="-122"/>
              </a:rPr>
              <a:t>/</a:t>
            </a:r>
            <a:r>
              <a:rPr lang="zh-CN" altLang="en-US" sz="2800" b="1" dirty="0" smtClean="0">
                <a:latin typeface="宋体" pitchFamily="2" charset="-122"/>
              </a:rPr>
              <a:t>三维导航参量，此时通常用距离误差均方根值</a:t>
            </a:r>
            <a:r>
              <a:rPr lang="en-US" altLang="zh-CN" sz="2800" b="1" dirty="0" smtClean="0">
                <a:latin typeface="宋体" pitchFamily="2" charset="-122"/>
              </a:rPr>
              <a:t>(DRMS)</a:t>
            </a:r>
            <a:r>
              <a:rPr lang="zh-CN" altLang="en-US" sz="2800" b="1" dirty="0" smtClean="0">
                <a:latin typeface="宋体" pitchFamily="2" charset="-122"/>
              </a:rPr>
              <a:t>来描述。</a:t>
            </a:r>
          </a:p>
          <a:p>
            <a:pPr lvl="1" eaLnBrk="1" hangingPunct="1"/>
            <a:r>
              <a:rPr lang="zh-CN" altLang="en-US" sz="2400" b="1" dirty="0" smtClean="0">
                <a:latin typeface="宋体" pitchFamily="2" charset="-122"/>
              </a:rPr>
              <a:t>注：</a:t>
            </a:r>
            <a:r>
              <a:rPr lang="en-US" altLang="zh-CN" sz="2400" b="1" dirty="0" smtClean="0">
                <a:latin typeface="宋体" pitchFamily="2" charset="-122"/>
              </a:rPr>
              <a:t>DRMS</a:t>
            </a:r>
            <a:r>
              <a:rPr lang="zh-CN" altLang="en-US" sz="2400" b="1" dirty="0" smtClean="0">
                <a:latin typeface="宋体" pitchFamily="2" charset="-122"/>
              </a:rPr>
              <a:t>是一个绝对统计值，不能反映误差的方向，只能反映大小。如果考虑误差的方向及大小，则需要用误差椭圆（球）的概念来描述。</a:t>
            </a:r>
            <a:endParaRPr lang="zh-CN" altLang="en-US" sz="2400" dirty="0" smtClean="0"/>
          </a:p>
        </p:txBody>
      </p:sp>
    </p:spTree>
    <p:extLst>
      <p:ext uri="{BB962C8B-B14F-4D97-AF65-F5344CB8AC3E}">
        <p14:creationId xmlns:p14="http://schemas.microsoft.com/office/powerpoint/2010/main" val="3450546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衡量</a:t>
            </a:r>
            <a:r>
              <a:rPr lang="zh-CN" altLang="en-US" dirty="0" smtClean="0"/>
              <a:t>精度的</a:t>
            </a:r>
            <a:r>
              <a:rPr lang="zh-CN" altLang="en-US" dirty="0"/>
              <a:t>方法</a:t>
            </a:r>
          </a:p>
        </p:txBody>
      </p:sp>
      <p:sp>
        <p:nvSpPr>
          <p:cNvPr id="32771" name="矩形 5"/>
          <p:cNvSpPr>
            <a:spLocks noGrp="1" noChangeArrowheads="1"/>
          </p:cNvSpPr>
          <p:nvPr>
            <p:ph idx="1"/>
          </p:nvPr>
        </p:nvSpPr>
        <p:spPr>
          <a:xfrm>
            <a:off x="457200" y="1600200"/>
            <a:ext cx="8229600" cy="4781128"/>
          </a:xfrm>
        </p:spPr>
        <p:txBody>
          <a:bodyPr>
            <a:noAutofit/>
          </a:bodyPr>
          <a:lstStyle/>
          <a:p>
            <a:pPr eaLnBrk="1" hangingPunct="1"/>
            <a:r>
              <a:rPr lang="zh-CN" altLang="en-US" sz="1800" b="1" dirty="0" smtClean="0"/>
              <a:t>椭圆的扁率将影响</a:t>
            </a:r>
            <a:r>
              <a:rPr lang="en-US" altLang="zh-CN" sz="1800" b="1" dirty="0" smtClean="0"/>
              <a:t>DRMS</a:t>
            </a:r>
            <a:r>
              <a:rPr lang="zh-CN" altLang="en-US" sz="1800" b="1" dirty="0" smtClean="0"/>
              <a:t>与置信度之间的关系。</a:t>
            </a:r>
          </a:p>
          <a:p>
            <a:pPr lvl="1" eaLnBrk="1" hangingPunct="1"/>
            <a:r>
              <a:rPr lang="zh-CN" altLang="en-US" sz="1600" b="1" dirty="0" smtClean="0"/>
              <a:t>如果椭圆很扁，则置信度将大大降低</a:t>
            </a:r>
          </a:p>
          <a:p>
            <a:pPr lvl="1" eaLnBrk="1" hangingPunct="1"/>
            <a:r>
              <a:rPr lang="zh-CN" altLang="en-US" sz="1600" b="1" dirty="0" smtClean="0"/>
              <a:t>如果趋于圆，则置信度将趋于</a:t>
            </a:r>
            <a:r>
              <a:rPr lang="en-US" altLang="zh-CN" sz="1600" b="1" dirty="0" smtClean="0"/>
              <a:t>98%</a:t>
            </a:r>
            <a:r>
              <a:rPr lang="zh-CN" altLang="en-US" sz="1600" b="1" dirty="0" smtClean="0"/>
              <a:t>。</a:t>
            </a:r>
          </a:p>
          <a:p>
            <a:pPr eaLnBrk="1" hangingPunct="1"/>
            <a:r>
              <a:rPr lang="zh-CN" altLang="en-US" sz="1800" b="1" dirty="0" smtClean="0"/>
              <a:t>在军事上另外一个常用的水平定位误差的衡量指标是圆概率误差（</a:t>
            </a:r>
            <a:r>
              <a:rPr lang="en-US" altLang="zh-CN" sz="1800" b="1" dirty="0" smtClean="0"/>
              <a:t>CEP</a:t>
            </a:r>
            <a:r>
              <a:rPr lang="zh-CN" altLang="en-US" sz="1800" b="1" dirty="0" smtClean="0"/>
              <a:t>），它的含义是以用户真实的位置为圆心，定位结果</a:t>
            </a:r>
            <a:r>
              <a:rPr lang="en-US" altLang="zh-CN" sz="1800" b="1" dirty="0" smtClean="0"/>
              <a:t>50%</a:t>
            </a:r>
            <a:r>
              <a:rPr lang="zh-CN" altLang="en-US" sz="1800" b="1" dirty="0" smtClean="0"/>
              <a:t>的概率落在其中的圆的半径。</a:t>
            </a:r>
          </a:p>
          <a:p>
            <a:pPr lvl="1" eaLnBrk="1" hangingPunct="1"/>
            <a:r>
              <a:rPr lang="zh-CN" altLang="en-US" sz="1600" b="1" dirty="0" smtClean="0"/>
              <a:t>一般来说，</a:t>
            </a:r>
            <a:r>
              <a:rPr lang="en-US" altLang="zh-CN" sz="1600" b="1" dirty="0" smtClean="0"/>
              <a:t>1DRMS</a:t>
            </a:r>
            <a:r>
              <a:rPr lang="zh-CN" altLang="en-US" sz="1600" b="1" dirty="0" smtClean="0"/>
              <a:t>约为</a:t>
            </a:r>
            <a:r>
              <a:rPr lang="en-US" altLang="zh-CN" sz="1600" b="1" dirty="0" smtClean="0"/>
              <a:t>CEP</a:t>
            </a:r>
            <a:r>
              <a:rPr lang="zh-CN" altLang="en-US" sz="1600" b="1" dirty="0" smtClean="0"/>
              <a:t>的</a:t>
            </a:r>
            <a:r>
              <a:rPr lang="en-US" altLang="zh-CN" sz="1600" dirty="0" smtClean="0"/>
              <a:t>1.2</a:t>
            </a:r>
            <a:r>
              <a:rPr lang="zh-CN" altLang="en-US" sz="1600" dirty="0" smtClean="0"/>
              <a:t>倍，</a:t>
            </a:r>
            <a:r>
              <a:rPr lang="en-US" altLang="zh-CN" sz="1600" b="1" dirty="0" smtClean="0"/>
              <a:t>2DRMS</a:t>
            </a:r>
            <a:r>
              <a:rPr lang="zh-CN" altLang="en-US" sz="1600" b="1" dirty="0" smtClean="0"/>
              <a:t>相当于</a:t>
            </a:r>
            <a:r>
              <a:rPr lang="en-US" altLang="zh-CN" sz="1600" b="1" dirty="0" smtClean="0"/>
              <a:t>CEP</a:t>
            </a:r>
            <a:r>
              <a:rPr lang="zh-CN" altLang="en-US" sz="1600" b="1" dirty="0" smtClean="0"/>
              <a:t>的</a:t>
            </a:r>
            <a:r>
              <a:rPr lang="en-US" altLang="zh-CN" sz="1600" b="1" dirty="0" smtClean="0"/>
              <a:t>2.4</a:t>
            </a:r>
            <a:r>
              <a:rPr lang="zh-CN" altLang="en-US" sz="1600" b="1" dirty="0" smtClean="0"/>
              <a:t>倍左右。</a:t>
            </a:r>
            <a:endParaRPr lang="en-US" altLang="zh-CN" sz="1600" b="1" dirty="0" smtClean="0"/>
          </a:p>
          <a:p>
            <a:r>
              <a:rPr lang="zh-CN" altLang="en-US" sz="1800" dirty="0"/>
              <a:t>所以常见导航系统精度指标主要</a:t>
            </a:r>
            <a:r>
              <a:rPr lang="zh-CN" altLang="en-US" sz="1800" dirty="0" smtClean="0"/>
              <a:t>看以下指标</a:t>
            </a:r>
            <a:r>
              <a:rPr lang="zh-CN" altLang="en-US" sz="1800" dirty="0"/>
              <a:t>，例如：</a:t>
            </a:r>
            <a:endParaRPr lang="en-US" altLang="zh-CN" sz="1800" dirty="0"/>
          </a:p>
          <a:p>
            <a:pPr lvl="1"/>
            <a:r>
              <a:rPr lang="en-US" altLang="zh-CN" sz="1600" dirty="0" smtClean="0"/>
              <a:t>CEP</a:t>
            </a:r>
            <a:r>
              <a:rPr lang="zh-CN" altLang="en-US" sz="1600" dirty="0" smtClean="0"/>
              <a:t>（</a:t>
            </a:r>
            <a:r>
              <a:rPr lang="en-US" altLang="zh-CN" sz="1600" dirty="0" smtClean="0"/>
              <a:t>50%</a:t>
            </a:r>
            <a:r>
              <a:rPr lang="zh-CN" altLang="en-US" sz="1600" dirty="0" smtClean="0"/>
              <a:t>）：</a:t>
            </a:r>
            <a:r>
              <a:rPr lang="en-US" altLang="zh-CN" sz="1600" dirty="0"/>
              <a:t>5</a:t>
            </a:r>
            <a:r>
              <a:rPr lang="zh-CN" altLang="en-US" sz="1600" dirty="0"/>
              <a:t>米</a:t>
            </a:r>
            <a:endParaRPr lang="en-US" altLang="zh-CN" sz="1600" dirty="0"/>
          </a:p>
          <a:p>
            <a:pPr lvl="1"/>
            <a:r>
              <a:rPr lang="en-US" altLang="zh-CN" sz="1600" dirty="0" smtClean="0"/>
              <a:t>1</a:t>
            </a:r>
            <a:r>
              <a:rPr lang="el-GR" altLang="zh-CN" sz="1600" dirty="0" smtClean="0"/>
              <a:t>σ</a:t>
            </a:r>
            <a:r>
              <a:rPr lang="zh-CN" altLang="en-US" sz="1600" dirty="0" smtClean="0"/>
              <a:t>或</a:t>
            </a:r>
            <a:r>
              <a:rPr lang="en-US" altLang="zh-CN" sz="1600" dirty="0" smtClean="0"/>
              <a:t>1DRMS</a:t>
            </a:r>
            <a:r>
              <a:rPr lang="zh-CN" altLang="en-US" sz="1600" dirty="0" smtClean="0"/>
              <a:t>（约</a:t>
            </a:r>
            <a:r>
              <a:rPr lang="en-US" altLang="zh-CN" sz="1600" dirty="0" smtClean="0"/>
              <a:t>65%</a:t>
            </a:r>
            <a:r>
              <a:rPr lang="zh-CN" altLang="en-US" sz="1600" dirty="0" smtClean="0"/>
              <a:t>）：</a:t>
            </a:r>
            <a:r>
              <a:rPr lang="en-US" altLang="zh-CN" sz="1600" dirty="0" smtClean="0"/>
              <a:t>7</a:t>
            </a:r>
            <a:r>
              <a:rPr lang="zh-CN" altLang="en-US" sz="1600" dirty="0" smtClean="0"/>
              <a:t>米</a:t>
            </a:r>
            <a:endParaRPr lang="en-US" altLang="zh-CN" sz="1600" dirty="0" smtClean="0"/>
          </a:p>
          <a:p>
            <a:pPr lvl="1"/>
            <a:r>
              <a:rPr lang="en-US" altLang="zh-CN" sz="1600" dirty="0" smtClean="0"/>
              <a:t>2</a:t>
            </a:r>
            <a:r>
              <a:rPr lang="el-GR" altLang="zh-CN" sz="1600" dirty="0" smtClean="0"/>
              <a:t>σ </a:t>
            </a:r>
            <a:r>
              <a:rPr lang="zh-CN" altLang="en-US" sz="1600" dirty="0" smtClean="0"/>
              <a:t>或</a:t>
            </a:r>
            <a:r>
              <a:rPr lang="en-US" altLang="zh-CN" sz="1600" dirty="0" smtClean="0"/>
              <a:t>2DRMS</a:t>
            </a:r>
            <a:r>
              <a:rPr lang="zh-CN" altLang="en-US" sz="1600" dirty="0" smtClean="0"/>
              <a:t>（约</a:t>
            </a:r>
            <a:r>
              <a:rPr lang="en-US" altLang="zh-CN" sz="1600" dirty="0" smtClean="0"/>
              <a:t>95%</a:t>
            </a:r>
            <a:r>
              <a:rPr lang="zh-CN" altLang="en-US" sz="1600" dirty="0" smtClean="0"/>
              <a:t>）：</a:t>
            </a:r>
            <a:r>
              <a:rPr lang="en-US" altLang="zh-CN" sz="1600" dirty="0" smtClean="0"/>
              <a:t>12</a:t>
            </a:r>
            <a:r>
              <a:rPr lang="zh-CN" altLang="en-US" sz="1600" dirty="0" smtClean="0"/>
              <a:t>米</a:t>
            </a:r>
            <a:r>
              <a:rPr lang="zh-CN" altLang="en-US" sz="1800" b="1" dirty="0" smtClean="0"/>
              <a:t/>
            </a:r>
            <a:br>
              <a:rPr lang="zh-CN" altLang="en-US" sz="1800" b="1" dirty="0" smtClean="0"/>
            </a:br>
            <a:endParaRPr lang="zh-CN" altLang="en-US" sz="1800" b="1" dirty="0" smtClean="0"/>
          </a:p>
        </p:txBody>
      </p:sp>
    </p:spTree>
    <p:extLst>
      <p:ext uri="{BB962C8B-B14F-4D97-AF65-F5344CB8AC3E}">
        <p14:creationId xmlns:p14="http://schemas.microsoft.com/office/powerpoint/2010/main" val="884616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1016726664"/>
              </p:ext>
            </p:extLst>
          </p:nvPr>
        </p:nvGraphicFramePr>
        <p:xfrm>
          <a:off x="827583" y="1354470"/>
          <a:ext cx="7632849" cy="1325880"/>
        </p:xfrm>
        <a:graphic>
          <a:graphicData uri="http://schemas.openxmlformats.org/drawingml/2006/table">
            <a:tbl>
              <a:tblPr/>
              <a:tblGrid>
                <a:gridCol w="4158716"/>
                <a:gridCol w="3474133"/>
              </a:tblGrid>
              <a:tr h="0">
                <a:tc>
                  <a:txBody>
                    <a:bodyPr/>
                    <a:lstStyle/>
                    <a:p>
                      <a:pPr algn="ctr"/>
                      <a:r>
                        <a:rPr lang="zh-CN" altLang="en-US" b="1" dirty="0" smtClean="0">
                          <a:effectLst/>
                          <a:latin typeface="微软雅黑" panose="020B0503020204020204" pitchFamily="34" charset="-122"/>
                          <a:ea typeface="微软雅黑" panose="020B0503020204020204" pitchFamily="34" charset="-122"/>
                        </a:rPr>
                        <a:t>误差表示法</a:t>
                      </a:r>
                      <a:endParaRPr lang="en-US" b="1" dirty="0">
                        <a:effectLst/>
                        <a:latin typeface="微软雅黑" panose="020B0503020204020204" pitchFamily="34" charset="-122"/>
                        <a:ea typeface="微软雅黑" panose="020B0503020204020204" pitchFamily="34" charset="-122"/>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b="1" dirty="0" smtClean="0">
                          <a:effectLst/>
                          <a:latin typeface="微软雅黑" panose="020B0503020204020204" pitchFamily="34" charset="-122"/>
                          <a:ea typeface="微软雅黑" panose="020B0503020204020204" pitchFamily="34" charset="-122"/>
                        </a:rPr>
                        <a:t>置信度</a:t>
                      </a:r>
                      <a:endParaRPr lang="en-US" altLang="zh-CN" b="1" dirty="0">
                        <a:effectLst/>
                        <a:latin typeface="微软雅黑" panose="020B0503020204020204" pitchFamily="34" charset="-122"/>
                        <a:ea typeface="微软雅黑" panose="020B0503020204020204" pitchFamily="34" charset="-122"/>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dirty="0">
                          <a:effectLst/>
                          <a:latin typeface="微软雅黑" panose="020B0503020204020204" pitchFamily="34" charset="-122"/>
                          <a:ea typeface="微软雅黑" panose="020B0503020204020204" pitchFamily="34" charset="-122"/>
                        </a:rPr>
                        <a:t> CEP (circular error probability)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微软雅黑" panose="020B0503020204020204" pitchFamily="34" charset="-122"/>
                          <a:ea typeface="微软雅黑" panose="020B0503020204020204" pitchFamily="34" charset="-122"/>
                        </a:rPr>
                        <a:t> </a:t>
                      </a:r>
                      <a:r>
                        <a:rPr lang="en-US" altLang="zh-CN" dirty="0">
                          <a:effectLst/>
                          <a:latin typeface="微软雅黑" panose="020B0503020204020204" pitchFamily="34" charset="-122"/>
                          <a:ea typeface="微软雅黑" panose="020B0503020204020204" pitchFamily="34" charset="-122"/>
                        </a:rPr>
                        <a:t>50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dirty="0">
                          <a:effectLst/>
                          <a:latin typeface="微软雅黑" panose="020B0503020204020204" pitchFamily="34" charset="-122"/>
                          <a:ea typeface="微软雅黑" panose="020B0503020204020204" pitchFamily="34" charset="-122"/>
                        </a:rPr>
                        <a:t> </a:t>
                      </a:r>
                      <a:r>
                        <a:rPr lang="en-US" dirty="0" err="1">
                          <a:effectLst/>
                          <a:latin typeface="微软雅黑" panose="020B0503020204020204" pitchFamily="34" charset="-122"/>
                          <a:ea typeface="微软雅黑" panose="020B0503020204020204" pitchFamily="34" charset="-122"/>
                        </a:rPr>
                        <a:t>rms</a:t>
                      </a:r>
                      <a:r>
                        <a:rPr lang="en-US" dirty="0">
                          <a:effectLst/>
                          <a:latin typeface="微软雅黑" panose="020B0503020204020204" pitchFamily="34" charset="-122"/>
                          <a:ea typeface="微软雅黑" panose="020B0503020204020204" pitchFamily="34" charset="-122"/>
                        </a:rPr>
                        <a:t> (root mean square)</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effectLst/>
                          <a:latin typeface="微软雅黑" panose="020B0503020204020204" pitchFamily="34" charset="-122"/>
                          <a:ea typeface="微软雅黑" panose="020B0503020204020204" pitchFamily="34" charset="-122"/>
                        </a:rPr>
                        <a:t> 63 to 68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dirty="0">
                          <a:effectLst/>
                          <a:latin typeface="微软雅黑" panose="020B0503020204020204" pitchFamily="34" charset="-122"/>
                          <a:ea typeface="微软雅黑" panose="020B0503020204020204" pitchFamily="34" charset="-122"/>
                        </a:rPr>
                        <a:t> 2drms (twice the distance root)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微软雅黑" panose="020B0503020204020204" pitchFamily="34" charset="-122"/>
                          <a:ea typeface="微软雅黑" panose="020B0503020204020204" pitchFamily="34" charset="-122"/>
                        </a:rPr>
                        <a:t>  </a:t>
                      </a:r>
                      <a:r>
                        <a:rPr lang="en-US" altLang="zh-CN" dirty="0">
                          <a:effectLst/>
                          <a:latin typeface="微软雅黑" panose="020B0503020204020204" pitchFamily="34" charset="-122"/>
                          <a:ea typeface="微软雅黑" panose="020B0503020204020204" pitchFamily="34" charset="-122"/>
                        </a:rPr>
                        <a:t>95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47624158"/>
              </p:ext>
            </p:extLst>
          </p:nvPr>
        </p:nvGraphicFramePr>
        <p:xfrm>
          <a:off x="1756420" y="3645024"/>
          <a:ext cx="5767908" cy="2088232"/>
        </p:xfrm>
        <a:graphic>
          <a:graphicData uri="http://schemas.openxmlformats.org/drawingml/2006/table">
            <a:tbl>
              <a:tblPr/>
              <a:tblGrid>
                <a:gridCol w="1315963"/>
                <a:gridCol w="1315963"/>
                <a:gridCol w="1315963"/>
                <a:gridCol w="1820019"/>
              </a:tblGrid>
              <a:tr h="522058">
                <a:tc>
                  <a:txBody>
                    <a:bodyPr/>
                    <a:lstStyle/>
                    <a:p>
                      <a:pPr algn="ctr"/>
                      <a:r>
                        <a:rPr lang="en-US" dirty="0">
                          <a:effectLst/>
                          <a:latin typeface="Verdana"/>
                        </a:rPr>
                        <a:t> From</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effectLst/>
                          <a:latin typeface="Verdana"/>
                        </a:rPr>
                        <a:t> CEP</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effectLst/>
                          <a:latin typeface="Verdana"/>
                        </a:rPr>
                        <a:t> rms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effectLst/>
                          <a:latin typeface="Verdana"/>
                        </a:rPr>
                        <a:t> 2drms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2058">
                <a:tc>
                  <a:txBody>
                    <a:bodyPr/>
                    <a:lstStyle/>
                    <a:p>
                      <a:pPr algn="ctr"/>
                      <a:r>
                        <a:rPr lang="en-US">
                          <a:effectLst/>
                          <a:latin typeface="Verdana"/>
                        </a:rPr>
                        <a:t> CEP</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Verdana"/>
                        </a:rPr>
                        <a:t> </a:t>
                      </a:r>
                      <a:r>
                        <a:rPr lang="en-US" altLang="zh-CN" dirty="0" smtClean="0">
                          <a:effectLst/>
                          <a:latin typeface="Verdana"/>
                        </a:rPr>
                        <a:t>1</a:t>
                      </a:r>
                      <a:endParaRPr lang="en-US" altLang="zh-CN" dirty="0">
                        <a:effectLst/>
                        <a:latin typeface="Verdana"/>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effectLst/>
                          <a:latin typeface="Verdana"/>
                        </a:rPr>
                        <a:t> </a:t>
                      </a:r>
                      <a:r>
                        <a:rPr lang="en-US" altLang="zh-CN">
                          <a:effectLst/>
                          <a:latin typeface="Verdana"/>
                        </a:rPr>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Verdana"/>
                        </a:rPr>
                        <a:t> </a:t>
                      </a:r>
                      <a:r>
                        <a:rPr lang="en-US" altLang="zh-CN" dirty="0">
                          <a:effectLst/>
                          <a:latin typeface="Verdana"/>
                        </a:rPr>
                        <a:t>2.4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2058">
                <a:tc>
                  <a:txBody>
                    <a:bodyPr/>
                    <a:lstStyle/>
                    <a:p>
                      <a:pPr algn="ctr"/>
                      <a:r>
                        <a:rPr lang="en-US">
                          <a:effectLst/>
                          <a:latin typeface="Verdana"/>
                        </a:rPr>
                        <a:t> rms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effectLst/>
                          <a:latin typeface="Verdana"/>
                        </a:rPr>
                        <a:t> </a:t>
                      </a:r>
                      <a:r>
                        <a:rPr lang="en-US" altLang="zh-CN">
                          <a:effectLst/>
                          <a:latin typeface="Verdana"/>
                        </a:rPr>
                        <a:t>0.83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effectLst/>
                          <a:latin typeface="Verdana"/>
                        </a:rPr>
                        <a:t> </a:t>
                      </a:r>
                      <a:r>
                        <a:rPr lang="en-US" altLang="zh-CN">
                          <a:effectLst/>
                          <a:latin typeface="Verdana"/>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Verdana"/>
                        </a:rPr>
                        <a:t> </a:t>
                      </a:r>
                      <a:r>
                        <a:rPr lang="en-US" altLang="zh-CN" dirty="0">
                          <a:effectLst/>
                          <a:latin typeface="Verdana"/>
                        </a:rPr>
                        <a:t>2.0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2058">
                <a:tc>
                  <a:txBody>
                    <a:bodyPr/>
                    <a:lstStyle/>
                    <a:p>
                      <a:pPr algn="ctr"/>
                      <a:r>
                        <a:rPr lang="en-US" dirty="0">
                          <a:effectLst/>
                          <a:latin typeface="Verdana"/>
                        </a:rPr>
                        <a:t> 2drms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effectLst/>
                          <a:latin typeface="Verdana"/>
                        </a:rPr>
                        <a:t> </a:t>
                      </a:r>
                      <a:r>
                        <a:rPr lang="en-US" altLang="zh-CN">
                          <a:effectLst/>
                          <a:latin typeface="Verdana"/>
                        </a:rPr>
                        <a:t>0.42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a:effectLst/>
                          <a:latin typeface="Verdana"/>
                        </a:rPr>
                        <a:t> </a:t>
                      </a:r>
                      <a:r>
                        <a:rPr lang="en-US" altLang="zh-CN">
                          <a:effectLst/>
                          <a:latin typeface="Verdana"/>
                        </a:rPr>
                        <a:t>0.5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effectLst/>
                          <a:latin typeface="Verdana"/>
                        </a:rPr>
                        <a:t>  </a:t>
                      </a:r>
                      <a:r>
                        <a:rPr lang="en-US" altLang="zh-CN" dirty="0">
                          <a:effectLst/>
                          <a:latin typeface="Verdana"/>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1"/>
          <p:cNvSpPr>
            <a:spLocks noChangeArrowheads="1"/>
          </p:cNvSpPr>
          <p:nvPr/>
        </p:nvSpPr>
        <p:spPr bwMode="auto">
          <a:xfrm>
            <a:off x="1952624" y="599205"/>
            <a:ext cx="57157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1750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effectLst/>
                <a:latin typeface="微软雅黑" panose="020B0503020204020204" pitchFamily="34" charset="-122"/>
                <a:ea typeface="微软雅黑" panose="020B0503020204020204" pitchFamily="34" charset="-122"/>
                <a:cs typeface="宋体" pitchFamily="2" charset="-122"/>
              </a:rPr>
              <a:t>各种误差表示方法的置信度</a:t>
            </a:r>
            <a:r>
              <a:rPr kumimoji="0" lang="zh-CN" altLang="zh-CN" sz="2000" b="0" i="0" u="none" strike="noStrike" cap="none" normalizeH="0" baseline="0" dirty="0" smtClean="0">
                <a:ln>
                  <a:noFill/>
                </a:ln>
                <a:effectLst/>
                <a:latin typeface="微软雅黑" panose="020B0503020204020204" pitchFamily="34" charset="-122"/>
                <a:ea typeface="微软雅黑" panose="020B0503020204020204" pitchFamily="34" charset="-122"/>
                <a:cs typeface="宋体" pitchFamily="2" charset="-122"/>
              </a:rPr>
              <a:t>(%)</a:t>
            </a:r>
            <a:endParaRPr kumimoji="0" lang="zh-CN" sz="4400" b="0" i="0" u="none" strike="noStrike" cap="none" normalizeH="0" baseline="0" dirty="0" smtClean="0">
              <a:ln>
                <a:noFill/>
              </a:ln>
              <a:effectLst/>
              <a:latin typeface="微软雅黑" panose="020B0503020204020204" pitchFamily="34" charset="-122"/>
              <a:ea typeface="微软雅黑" panose="020B0503020204020204" pitchFamily="34" charset="-122"/>
              <a:cs typeface="宋体" pitchFamily="2" charset="-122"/>
            </a:endParaRPr>
          </a:p>
        </p:txBody>
      </p:sp>
      <p:sp>
        <p:nvSpPr>
          <p:cNvPr id="8" name="Rectangle 1"/>
          <p:cNvSpPr>
            <a:spLocks noChangeArrowheads="1"/>
          </p:cNvSpPr>
          <p:nvPr/>
        </p:nvSpPr>
        <p:spPr bwMode="auto">
          <a:xfrm>
            <a:off x="1736601" y="3100898"/>
            <a:ext cx="57157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1750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effectLst/>
                <a:latin typeface="微软雅黑" panose="020B0503020204020204" pitchFamily="34" charset="-122"/>
                <a:ea typeface="微软雅黑" panose="020B0503020204020204" pitchFamily="34" charset="-122"/>
                <a:cs typeface="宋体" pitchFamily="2" charset="-122"/>
              </a:rPr>
              <a:t>各种误差表示方法的</a:t>
            </a:r>
            <a:r>
              <a:rPr lang="zh-CN" altLang="en-US" sz="2000" dirty="0" smtClean="0">
                <a:latin typeface="微软雅黑" panose="020B0503020204020204" pitchFamily="34" charset="-122"/>
                <a:ea typeface="微软雅黑" panose="020B0503020204020204" pitchFamily="34" charset="-122"/>
                <a:cs typeface="宋体" pitchFamily="2" charset="-122"/>
              </a:rPr>
              <a:t>转换关系</a:t>
            </a:r>
            <a:endParaRPr kumimoji="0" lang="zh-CN" sz="4400" b="0" i="0" u="none" strike="noStrike" cap="none" normalizeH="0" baseline="0" dirty="0" smtClean="0">
              <a:ln>
                <a:noFill/>
              </a:ln>
              <a:effectLst/>
              <a:latin typeface="微软雅黑" panose="020B0503020204020204" pitchFamily="34" charset="-122"/>
              <a:ea typeface="微软雅黑" panose="020B0503020204020204" pitchFamily="34" charset="-122"/>
              <a:cs typeface="宋体" pitchFamily="2" charset="-122"/>
            </a:endParaRPr>
          </a:p>
        </p:txBody>
      </p:sp>
    </p:spTree>
    <p:extLst>
      <p:ext uri="{BB962C8B-B14F-4D97-AF65-F5344CB8AC3E}">
        <p14:creationId xmlns:p14="http://schemas.microsoft.com/office/powerpoint/2010/main" val="2540453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vert="horz" lIns="91440" tIns="45720" rIns="91440" bIns="45720" rtlCol="0" anchor="ctr">
            <a:normAutofit/>
          </a:bodyPr>
          <a:lstStyle/>
          <a:p>
            <a:r>
              <a:rPr lang="en-US" altLang="zh-CN" dirty="0" smtClean="0"/>
              <a:t>3.2 </a:t>
            </a:r>
            <a:r>
              <a:rPr lang="zh-CN" altLang="en-US" dirty="0" smtClean="0"/>
              <a:t>工作区</a:t>
            </a:r>
            <a:endParaRPr lang="zh-CN" altLang="en-US" dirty="0"/>
          </a:p>
        </p:txBody>
      </p:sp>
      <p:sp>
        <p:nvSpPr>
          <p:cNvPr id="33796" name="矩形 3"/>
          <p:cNvSpPr>
            <a:spLocks noGrp="1" noChangeArrowheads="1"/>
          </p:cNvSpPr>
          <p:nvPr>
            <p:ph idx="1"/>
          </p:nvPr>
        </p:nvSpPr>
        <p:spPr/>
        <p:txBody>
          <a:bodyPr>
            <a:normAutofit fontScale="92500" lnSpcReduction="10000"/>
          </a:bodyPr>
          <a:lstStyle/>
          <a:p>
            <a:pPr eaLnBrk="1" hangingPunct="1"/>
            <a:r>
              <a:rPr lang="zh-CN" altLang="en-US" sz="2800" b="1" dirty="0" smtClean="0">
                <a:solidFill>
                  <a:schemeClr val="tx1"/>
                </a:solidFill>
                <a:latin typeface="宋体" pitchFamily="2" charset="-122"/>
              </a:rPr>
              <a:t>导航系统都只能</a:t>
            </a:r>
            <a:r>
              <a:rPr lang="zh-CN" altLang="en-US" sz="2800" b="1" dirty="0" smtClean="0">
                <a:solidFill>
                  <a:srgbClr val="0000CC"/>
                </a:solidFill>
                <a:latin typeface="宋体" pitchFamily="2" charset="-122"/>
              </a:rPr>
              <a:t>在一定的空间区域内向运载体提供规定概率精度水平的导航服务</a:t>
            </a:r>
            <a:r>
              <a:rPr lang="zh-CN" altLang="en-US" sz="2800" b="1" dirty="0" smtClean="0">
                <a:solidFill>
                  <a:schemeClr val="tx1"/>
                </a:solidFill>
                <a:latin typeface="宋体" pitchFamily="2" charset="-122"/>
              </a:rPr>
              <a:t>，这样的区域称为导航</a:t>
            </a:r>
            <a:r>
              <a:rPr lang="zh-CN" altLang="en-US" sz="2800" b="1" dirty="0" smtClean="0">
                <a:solidFill>
                  <a:schemeClr val="tx1"/>
                </a:solidFill>
                <a:latin typeface="宋体" pitchFamily="2" charset="-122"/>
              </a:rPr>
              <a:t>系统的</a:t>
            </a:r>
            <a:r>
              <a:rPr lang="zh-CN" altLang="en-US" sz="2800" b="1" dirty="0" smtClean="0">
                <a:solidFill>
                  <a:schemeClr val="tx1"/>
                </a:solidFill>
                <a:latin typeface="宋体" pitchFamily="2" charset="-122"/>
              </a:rPr>
              <a:t>工作区</a:t>
            </a:r>
            <a:r>
              <a:rPr lang="zh-CN" altLang="en-US" sz="2800" b="1" dirty="0" smtClean="0">
                <a:solidFill>
                  <a:schemeClr val="tx1"/>
                </a:solidFill>
                <a:latin typeface="宋体" pitchFamily="2" charset="-122"/>
              </a:rPr>
              <a:t>。如北斗二代系统亚太地区运营，其工作区域为亚太地区。</a:t>
            </a:r>
            <a:endParaRPr lang="zh-CN" altLang="en-US" sz="2800" b="1" dirty="0" smtClean="0">
              <a:solidFill>
                <a:schemeClr val="tx1"/>
              </a:solidFill>
              <a:latin typeface="宋体" pitchFamily="2" charset="-122"/>
            </a:endParaRPr>
          </a:p>
          <a:p>
            <a:pPr lvl="1"/>
            <a:r>
              <a:rPr lang="zh-CN" altLang="en-US" sz="2400" b="1" dirty="0" smtClean="0">
                <a:latin typeface="宋体" pitchFamily="2" charset="-122"/>
              </a:rPr>
              <a:t>影响因子</a:t>
            </a:r>
            <a:r>
              <a:rPr lang="zh-CN" altLang="en-US" sz="2400" b="1" dirty="0" smtClean="0">
                <a:latin typeface="宋体" pitchFamily="2" charset="-122"/>
              </a:rPr>
              <a:t>：</a:t>
            </a:r>
            <a:endParaRPr lang="en-US" altLang="zh-CN" sz="2400" b="1" dirty="0" smtClean="0">
              <a:latin typeface="宋体" pitchFamily="2" charset="-122"/>
            </a:endParaRPr>
          </a:p>
          <a:p>
            <a:pPr lvl="2"/>
            <a:r>
              <a:rPr lang="zh-CN" altLang="en-US" sz="2000" b="1" dirty="0" smtClean="0">
                <a:solidFill>
                  <a:srgbClr val="0000CC"/>
                </a:solidFill>
                <a:latin typeface="宋体" pitchFamily="2" charset="-122"/>
              </a:rPr>
              <a:t>系统几何</a:t>
            </a:r>
            <a:r>
              <a:rPr lang="zh-CN" altLang="en-US" sz="2000" b="1" dirty="0" smtClean="0">
                <a:solidFill>
                  <a:srgbClr val="0000CC"/>
                </a:solidFill>
                <a:latin typeface="宋体" pitchFamily="2" charset="-122"/>
              </a:rPr>
              <a:t>配置</a:t>
            </a:r>
            <a:r>
              <a:rPr lang="zh-CN" altLang="en-US" sz="2000" b="1" dirty="0" smtClean="0">
                <a:solidFill>
                  <a:srgbClr val="0000CC"/>
                </a:solidFill>
                <a:latin typeface="宋体" pitchFamily="2" charset="-122"/>
              </a:rPr>
              <a:t>、天线</a:t>
            </a:r>
            <a:r>
              <a:rPr lang="zh-CN" altLang="en-US" sz="2000" b="1" dirty="0" smtClean="0">
                <a:solidFill>
                  <a:srgbClr val="0000CC"/>
                </a:solidFill>
                <a:latin typeface="宋体" pitchFamily="2" charset="-122"/>
              </a:rPr>
              <a:t>的方向性</a:t>
            </a:r>
            <a:r>
              <a:rPr lang="zh-CN" altLang="en-US" sz="2000" dirty="0">
                <a:solidFill>
                  <a:srgbClr val="0000CC"/>
                </a:solidFill>
                <a:latin typeface="宋体" pitchFamily="2" charset="-122"/>
              </a:rPr>
              <a:t>、工作</a:t>
            </a:r>
            <a:r>
              <a:rPr lang="zh-CN" altLang="en-US" sz="2000" dirty="0" smtClean="0">
                <a:solidFill>
                  <a:srgbClr val="0000CC"/>
                </a:solidFill>
                <a:latin typeface="宋体" pitchFamily="2" charset="-122"/>
              </a:rPr>
              <a:t>频段及辐射功率、</a:t>
            </a:r>
            <a:r>
              <a:rPr lang="zh-CN" altLang="en-US" sz="2000" b="1" dirty="0" smtClean="0">
                <a:solidFill>
                  <a:srgbClr val="0000CC"/>
                </a:solidFill>
                <a:latin typeface="宋体" pitchFamily="2" charset="-122"/>
              </a:rPr>
              <a:t>大气噪声</a:t>
            </a:r>
            <a:r>
              <a:rPr lang="zh-CN" altLang="en-US" sz="2000" b="1" dirty="0" smtClean="0">
                <a:solidFill>
                  <a:srgbClr val="0000CC"/>
                </a:solidFill>
                <a:latin typeface="宋体" pitchFamily="2" charset="-122"/>
              </a:rPr>
              <a:t>条件、地理环境</a:t>
            </a:r>
            <a:r>
              <a:rPr lang="zh-CN" altLang="en-US" sz="2000" b="1" dirty="0" smtClean="0">
                <a:latin typeface="宋体" pitchFamily="2" charset="-122"/>
              </a:rPr>
              <a:t>等。</a:t>
            </a:r>
          </a:p>
          <a:p>
            <a:pPr lvl="1" eaLnBrk="1" hangingPunct="1"/>
            <a:r>
              <a:rPr lang="zh-CN" altLang="en-US" sz="2400" b="1" dirty="0" smtClean="0">
                <a:latin typeface="宋体" pitchFamily="2" charset="-122"/>
              </a:rPr>
              <a:t>注：工作区</a:t>
            </a:r>
            <a:r>
              <a:rPr lang="zh-CN" altLang="en-US" sz="2400" b="1" dirty="0" smtClean="0">
                <a:latin typeface="宋体" pitchFamily="2" charset="-122"/>
              </a:rPr>
              <a:t>也有</a:t>
            </a:r>
            <a:r>
              <a:rPr lang="zh-CN" altLang="en-US" sz="2400" b="1" dirty="0" smtClean="0">
                <a:latin typeface="宋体" pitchFamily="2" charset="-122"/>
              </a:rPr>
              <a:t>以</a:t>
            </a:r>
            <a:r>
              <a:rPr lang="zh-CN" altLang="en-US" sz="2400" b="1" dirty="0" smtClean="0">
                <a:solidFill>
                  <a:srgbClr val="0000CC"/>
                </a:solidFill>
                <a:latin typeface="宋体" pitchFamily="2" charset="-122"/>
              </a:rPr>
              <a:t>最大</a:t>
            </a:r>
            <a:r>
              <a:rPr lang="zh-CN" altLang="en-US" sz="2400" b="1" dirty="0" smtClean="0">
                <a:solidFill>
                  <a:srgbClr val="0000CC"/>
                </a:solidFill>
                <a:latin typeface="宋体" pitchFamily="2" charset="-122"/>
              </a:rPr>
              <a:t>作用距离</a:t>
            </a:r>
            <a:r>
              <a:rPr lang="zh-CN" altLang="en-US" sz="2400" b="1" dirty="0" smtClean="0">
                <a:latin typeface="宋体" pitchFamily="2" charset="-122"/>
              </a:rPr>
              <a:t>来定义的。</a:t>
            </a:r>
          </a:p>
        </p:txBody>
      </p:sp>
    </p:spTree>
    <p:extLst>
      <p:ext uri="{BB962C8B-B14F-4D97-AF65-F5344CB8AC3E}">
        <p14:creationId xmlns:p14="http://schemas.microsoft.com/office/powerpoint/2010/main" val="3080569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Grp="1" noChangeArrowheads="1"/>
          </p:cNvSpPr>
          <p:nvPr>
            <p:ph type="title"/>
          </p:nvPr>
        </p:nvSpPr>
        <p:spPr/>
        <p:txBody>
          <a:bodyPr vert="horz" lIns="91440" tIns="45720" rIns="91440" bIns="45720" rtlCol="0" anchor="ctr">
            <a:normAutofit/>
          </a:bodyPr>
          <a:lstStyle/>
          <a:p>
            <a:r>
              <a:rPr lang="en-US" altLang="zh-CN" dirty="0" smtClean="0"/>
              <a:t>3.3 </a:t>
            </a:r>
            <a:r>
              <a:rPr lang="zh-CN" altLang="en-US" dirty="0" smtClean="0"/>
              <a:t>系统</a:t>
            </a:r>
            <a:r>
              <a:rPr lang="zh-CN" altLang="en-US" dirty="0"/>
              <a:t>容量</a:t>
            </a:r>
          </a:p>
        </p:txBody>
      </p:sp>
      <p:sp>
        <p:nvSpPr>
          <p:cNvPr id="35844" name="矩形 3"/>
          <p:cNvSpPr>
            <a:spLocks noGrp="1" noChangeArrowheads="1"/>
          </p:cNvSpPr>
          <p:nvPr>
            <p:ph type="body" idx="1"/>
          </p:nvPr>
        </p:nvSpPr>
        <p:spPr>
          <a:xfrm>
            <a:off x="539552" y="1431925"/>
            <a:ext cx="8136904" cy="4589463"/>
          </a:xfrm>
        </p:spPr>
        <p:txBody>
          <a:bodyPr>
            <a:normAutofit fontScale="70000" lnSpcReduction="20000"/>
          </a:bodyPr>
          <a:lstStyle/>
          <a:p>
            <a:pPr eaLnBrk="1" hangingPunct="1"/>
            <a:r>
              <a:rPr lang="zh-CN" altLang="en-US" sz="2800" b="1" dirty="0" smtClean="0"/>
              <a:t>导航系统提供的是一种导航服务，面向的</a:t>
            </a:r>
            <a:r>
              <a:rPr lang="zh-CN" altLang="en-US" sz="2800" b="1" dirty="0" smtClean="0"/>
              <a:t>是终端用户</a:t>
            </a:r>
            <a:r>
              <a:rPr lang="zh-CN" altLang="en-US" sz="2800" b="1" dirty="0" smtClean="0"/>
              <a:t>。</a:t>
            </a:r>
          </a:p>
          <a:p>
            <a:pPr lvl="1" eaLnBrk="1" hangingPunct="1"/>
            <a:r>
              <a:rPr lang="zh-CN" altLang="en-US" sz="2400" b="1" dirty="0" smtClean="0"/>
              <a:t>无用户上限系统：</a:t>
            </a:r>
            <a:endParaRPr lang="en-US" altLang="zh-CN" sz="2400" b="1" dirty="0" smtClean="0"/>
          </a:p>
          <a:p>
            <a:pPr lvl="2"/>
            <a:r>
              <a:rPr lang="zh-CN" altLang="en-US" sz="2000" b="1" dirty="0" smtClean="0"/>
              <a:t>有</a:t>
            </a:r>
            <a:r>
              <a:rPr lang="zh-CN" altLang="en-US" sz="2000" b="1" dirty="0" smtClean="0"/>
              <a:t>的系统是不存在用户上限的，如无源定位系统。</a:t>
            </a:r>
          </a:p>
          <a:p>
            <a:pPr lvl="1" eaLnBrk="1" hangingPunct="1"/>
            <a:r>
              <a:rPr lang="zh-CN" altLang="en-US" sz="2400" b="1" dirty="0" smtClean="0"/>
              <a:t>单一用户系统：</a:t>
            </a:r>
            <a:endParaRPr lang="en-US" altLang="zh-CN" sz="2400" b="1" dirty="0" smtClean="0"/>
          </a:p>
          <a:p>
            <a:pPr lvl="2"/>
            <a:r>
              <a:rPr lang="zh-CN" altLang="en-US" sz="2000" b="1" dirty="0" smtClean="0"/>
              <a:t>有些</a:t>
            </a:r>
            <a:r>
              <a:rPr lang="zh-CN" altLang="en-US" sz="2000" b="1" dirty="0" smtClean="0"/>
              <a:t>系统只能够为单一用户进行导航，如惯导，多普勒，高度表等等。</a:t>
            </a:r>
          </a:p>
          <a:p>
            <a:pPr lvl="1" eaLnBrk="1" hangingPunct="1"/>
            <a:r>
              <a:rPr lang="zh-CN" altLang="en-US" sz="2400" dirty="0" smtClean="0"/>
              <a:t>有限用户系统：</a:t>
            </a:r>
            <a:endParaRPr lang="en-US" altLang="zh-CN" sz="2400" dirty="0" smtClean="0"/>
          </a:p>
          <a:p>
            <a:pPr lvl="2"/>
            <a:r>
              <a:rPr lang="zh-CN" altLang="en-US" sz="2000" b="1" dirty="0" smtClean="0"/>
              <a:t>需要</a:t>
            </a:r>
            <a:r>
              <a:rPr lang="zh-CN" altLang="en-US" sz="2000" b="1" dirty="0" smtClean="0"/>
              <a:t>识别所服务的用户，并要进行相应的通信和信息处理，这样的系统便存在用户</a:t>
            </a:r>
            <a:r>
              <a:rPr lang="zh-CN" altLang="en-US" sz="2000" b="1" dirty="0" smtClean="0"/>
              <a:t>上限，典型如北斗</a:t>
            </a:r>
            <a:r>
              <a:rPr lang="en-US" altLang="zh-CN" sz="2000" b="1" dirty="0" smtClean="0"/>
              <a:t>1</a:t>
            </a:r>
            <a:r>
              <a:rPr lang="zh-CN" altLang="en-US" sz="2000" dirty="0" smtClean="0"/>
              <a:t>代定位导航系统</a:t>
            </a:r>
            <a:r>
              <a:rPr lang="zh-CN" altLang="en-US" sz="2000" b="1" dirty="0" smtClean="0"/>
              <a:t>。</a:t>
            </a:r>
            <a:endParaRPr lang="zh-CN" altLang="en-US" sz="2000" b="1" dirty="0" smtClean="0"/>
          </a:p>
          <a:p>
            <a:pPr eaLnBrk="1" hangingPunct="1"/>
            <a:r>
              <a:rPr lang="zh-CN" altLang="en-US" sz="2800" b="1" dirty="0" smtClean="0"/>
              <a:t>系统容量：</a:t>
            </a:r>
            <a:endParaRPr lang="en-US" altLang="zh-CN" sz="2800" b="1" dirty="0" smtClean="0"/>
          </a:p>
          <a:p>
            <a:pPr lvl="1"/>
            <a:r>
              <a:rPr lang="zh-CN" altLang="en-US" sz="2400" dirty="0"/>
              <a:t>是</a:t>
            </a:r>
            <a:r>
              <a:rPr lang="zh-CN" altLang="en-US" sz="2400" dirty="0" smtClean="0"/>
              <a:t>指导航系统</a:t>
            </a:r>
            <a:r>
              <a:rPr lang="zh-CN" altLang="en-US" sz="2400" b="1" dirty="0" smtClean="0"/>
              <a:t>在</a:t>
            </a:r>
            <a:r>
              <a:rPr lang="zh-CN" altLang="en-US" sz="2400" b="1" dirty="0" smtClean="0">
                <a:solidFill>
                  <a:srgbClr val="0000CC"/>
                </a:solidFill>
              </a:rPr>
              <a:t>一定实时</a:t>
            </a:r>
            <a:r>
              <a:rPr lang="zh-CN" altLang="en-US" sz="2400" b="1" dirty="0" smtClean="0">
                <a:solidFill>
                  <a:srgbClr val="0000CC"/>
                </a:solidFill>
              </a:rPr>
              <a:t>性</a:t>
            </a:r>
            <a:r>
              <a:rPr lang="zh-CN" altLang="en-US" sz="2400" b="1" dirty="0" smtClean="0"/>
              <a:t>要求</a:t>
            </a:r>
            <a:r>
              <a:rPr lang="zh-CN" altLang="en-US" sz="2400" b="1" dirty="0" smtClean="0"/>
              <a:t>下，所能够提供导航服务用户的最大</a:t>
            </a:r>
            <a:r>
              <a:rPr lang="zh-CN" altLang="en-US" sz="2400" b="1" dirty="0" smtClean="0"/>
              <a:t>数量</a:t>
            </a:r>
            <a:endParaRPr lang="en-US" altLang="zh-CN" sz="2400" b="1" dirty="0" smtClean="0"/>
          </a:p>
          <a:p>
            <a:pPr lvl="1"/>
            <a:r>
              <a:rPr lang="zh-CN" altLang="en-US" sz="2400" dirty="0" smtClean="0"/>
              <a:t>例如</a:t>
            </a:r>
            <a:r>
              <a:rPr lang="zh-CN" altLang="en-US" sz="2400" b="1" dirty="0" smtClean="0"/>
              <a:t>：上述北斗</a:t>
            </a:r>
            <a:r>
              <a:rPr lang="en-US" altLang="zh-CN" sz="2400" b="1" dirty="0" smtClean="0"/>
              <a:t>1</a:t>
            </a:r>
            <a:r>
              <a:rPr lang="zh-CN" altLang="en-US" sz="2400" b="1" dirty="0" smtClean="0"/>
              <a:t>代系统每小时服务次数为</a:t>
            </a:r>
            <a:r>
              <a:rPr lang="en-US" altLang="zh-CN" sz="2400" b="1" dirty="0" smtClean="0"/>
              <a:t>70</a:t>
            </a:r>
            <a:r>
              <a:rPr lang="zh-CN" altLang="en-US" sz="2400" b="1" dirty="0" smtClean="0"/>
              <a:t>万次。</a:t>
            </a:r>
            <a:endParaRPr lang="zh-CN" altLang="en-US" sz="2400" dirty="0" smtClean="0"/>
          </a:p>
        </p:txBody>
      </p:sp>
    </p:spTree>
    <p:extLst>
      <p:ext uri="{BB962C8B-B14F-4D97-AF65-F5344CB8AC3E}">
        <p14:creationId xmlns:p14="http://schemas.microsoft.com/office/powerpoint/2010/main" val="283341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49802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一、何为无线电导航？</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73913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以光学为主要观测对象</a:t>
            </a:r>
            <a:r>
              <a:rPr lang="en-US" altLang="zh-CN" dirty="0" smtClean="0"/>
              <a:t/>
            </a:r>
            <a:br>
              <a:rPr lang="en-US" altLang="zh-CN" dirty="0" smtClean="0"/>
            </a:br>
            <a:r>
              <a:rPr lang="zh-CN" altLang="en-US" dirty="0" smtClean="0"/>
              <a:t>的定位方法存在哪些问题？</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5950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t>可见光通视距离</a:t>
            </a:r>
            <a:r>
              <a:rPr lang="zh-CN" altLang="en-US" sz="2400" dirty="0" smtClean="0"/>
              <a:t>有限，难以做到远距离定位</a:t>
            </a:r>
            <a:endParaRPr lang="en-US" altLang="zh-CN" sz="2400" dirty="0" smtClean="0"/>
          </a:p>
          <a:p>
            <a:r>
              <a:rPr lang="zh-CN" altLang="en-US" sz="2400" dirty="0" smtClean="0"/>
              <a:t>可见光分辨能力有限，看不清则测不准，精度受限</a:t>
            </a:r>
            <a:endParaRPr lang="en-US" altLang="zh-CN" sz="2400" dirty="0" smtClean="0"/>
          </a:p>
          <a:p>
            <a:r>
              <a:rPr lang="zh-CN" altLang="en-US" sz="2400" dirty="0" smtClean="0"/>
              <a:t>可见光天候影响比较明显，无法做到连续导航</a:t>
            </a:r>
            <a:endParaRPr lang="en-US" altLang="zh-CN" sz="2400" dirty="0" smtClean="0"/>
          </a:p>
          <a:p>
            <a:r>
              <a:rPr lang="zh-CN" altLang="en-US" sz="2400" dirty="0" smtClean="0"/>
              <a:t>可见光很难做到大尺度的高精度距离测量</a:t>
            </a:r>
            <a:endParaRPr lang="zh-CN" altLang="en-US" sz="2400" dirty="0"/>
          </a:p>
        </p:txBody>
      </p:sp>
      <p:sp>
        <p:nvSpPr>
          <p:cNvPr id="4" name="TextBox 3"/>
          <p:cNvSpPr txBox="1"/>
          <p:nvPr/>
        </p:nvSpPr>
        <p:spPr>
          <a:xfrm>
            <a:off x="539552" y="4653136"/>
            <a:ext cx="8064896" cy="1569660"/>
          </a:xfrm>
          <a:prstGeom prst="rect">
            <a:avLst/>
          </a:prstGeom>
          <a:noFill/>
        </p:spPr>
        <p:txBody>
          <a:bodyPr wrap="square" rtlCol="0">
            <a:spAutoFit/>
          </a:bodyPr>
          <a:lstStyle/>
          <a:p>
            <a:pPr>
              <a:lnSpc>
                <a:spcPct val="200000"/>
              </a:lnSpc>
            </a:pPr>
            <a:r>
              <a:rPr lang="zh-CN" altLang="en-US" sz="2400" b="1" dirty="0" smtClean="0">
                <a:latin typeface="微软雅黑" pitchFamily="34" charset="-122"/>
                <a:ea typeface="微软雅黑" pitchFamily="34" charset="-122"/>
              </a:rPr>
              <a:t>       上述问题导致可见光定位系统存在很大的应用制约，而无线电波恰恰能够实现对其的互补。</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79878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无线电波定位</a:t>
            </a:r>
            <a:r>
              <a:rPr lang="zh-CN" altLang="en-US" sz="3600" dirty="0" smtClean="0"/>
              <a:t>：</a:t>
            </a:r>
            <a:r>
              <a:rPr lang="zh-CN" altLang="en-US" sz="3600" dirty="0" smtClean="0"/>
              <a:t>卫星定位导航的泛化</a:t>
            </a:r>
            <a:endParaRPr lang="zh-CN" altLang="en-US" sz="3600" dirty="0"/>
          </a:p>
        </p:txBody>
      </p:sp>
      <p:sp>
        <p:nvSpPr>
          <p:cNvPr id="3" name="内容占位符 2"/>
          <p:cNvSpPr>
            <a:spLocks noGrp="1"/>
          </p:cNvSpPr>
          <p:nvPr>
            <p:ph idx="1"/>
          </p:nvPr>
        </p:nvSpPr>
        <p:spPr/>
        <p:txBody>
          <a:bodyPr>
            <a:normAutofit/>
          </a:bodyPr>
          <a:lstStyle/>
          <a:p>
            <a:pPr marL="0" indent="0">
              <a:buNone/>
            </a:pPr>
            <a:r>
              <a:rPr lang="zh-CN" altLang="en-US" dirty="0" smtClean="0"/>
              <a:t>四大要素：</a:t>
            </a:r>
            <a:endParaRPr lang="en-US" altLang="zh-CN" dirty="0" smtClean="0"/>
          </a:p>
          <a:p>
            <a:r>
              <a:rPr lang="zh-CN" altLang="en-US" dirty="0" smtClean="0"/>
              <a:t>参 考 物： 人工设置的参考源</a:t>
            </a:r>
            <a:endParaRPr lang="en-US" altLang="zh-CN" dirty="0" smtClean="0"/>
          </a:p>
          <a:p>
            <a:r>
              <a:rPr lang="zh-CN" altLang="en-US" dirty="0" smtClean="0"/>
              <a:t>观测对象：无线电波</a:t>
            </a:r>
            <a:endParaRPr lang="en-US" altLang="zh-CN" dirty="0" smtClean="0"/>
          </a:p>
          <a:p>
            <a:r>
              <a:rPr lang="zh-CN" altLang="en-US" dirty="0" smtClean="0"/>
              <a:t>观测手段：获得观测量（</a:t>
            </a:r>
            <a:r>
              <a:rPr lang="en-US" altLang="zh-CN" dirty="0" smtClean="0"/>
              <a:t>TOA</a:t>
            </a:r>
            <a:r>
              <a:rPr lang="zh-CN" altLang="en-US" dirty="0" smtClean="0"/>
              <a:t>、</a:t>
            </a:r>
            <a:r>
              <a:rPr lang="en-US" altLang="zh-CN" dirty="0" smtClean="0"/>
              <a:t>AOA</a:t>
            </a:r>
            <a:r>
              <a:rPr lang="zh-CN" altLang="en-US" dirty="0" smtClean="0"/>
              <a:t>等）</a:t>
            </a:r>
            <a:endParaRPr lang="en-US" altLang="zh-CN" dirty="0" smtClean="0"/>
          </a:p>
          <a:p>
            <a:r>
              <a:rPr lang="zh-CN" altLang="en-US" dirty="0" smtClean="0"/>
              <a:t>解算方法：多圆交会、推算</a:t>
            </a:r>
            <a:r>
              <a:rPr lang="en-US" altLang="zh-CN" dirty="0" smtClean="0"/>
              <a:t>…</a:t>
            </a:r>
            <a:endParaRPr lang="en-US" altLang="zh-CN" dirty="0" smtClean="0"/>
          </a:p>
        </p:txBody>
      </p:sp>
    </p:spTree>
    <p:extLst>
      <p:ext uri="{BB962C8B-B14F-4D97-AF65-F5344CB8AC3E}">
        <p14:creationId xmlns:p14="http://schemas.microsoft.com/office/powerpoint/2010/main" val="124079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2"/>
          <p:cNvSpPr>
            <a:spLocks noGrp="1" noChangeArrowheads="1"/>
          </p:cNvSpPr>
          <p:nvPr>
            <p:ph type="title"/>
          </p:nvPr>
        </p:nvSpPr>
        <p:spPr/>
        <p:txBody>
          <a:bodyPr/>
          <a:lstStyle/>
          <a:p>
            <a:pPr eaLnBrk="1" hangingPunct="1"/>
            <a:r>
              <a:rPr lang="en-US" altLang="zh-CN" sz="4000" dirty="0" smtClean="0"/>
              <a:t>1.1 </a:t>
            </a:r>
            <a:r>
              <a:rPr lang="zh-CN" altLang="en-US" sz="4000" dirty="0" smtClean="0"/>
              <a:t>无线电导航定义</a:t>
            </a:r>
          </a:p>
        </p:txBody>
      </p:sp>
      <p:sp>
        <p:nvSpPr>
          <p:cNvPr id="24580" name="矩形 3"/>
          <p:cNvSpPr>
            <a:spLocks noGrp="1" noChangeArrowheads="1"/>
          </p:cNvSpPr>
          <p:nvPr>
            <p:ph idx="1"/>
          </p:nvPr>
        </p:nvSpPr>
        <p:spPr/>
        <p:txBody>
          <a:bodyPr>
            <a:normAutofit/>
          </a:bodyPr>
          <a:lstStyle/>
          <a:p>
            <a:pPr eaLnBrk="1" hangingPunct="1"/>
            <a:r>
              <a:rPr lang="zh-CN" altLang="en-US" sz="2800" dirty="0" smtClean="0"/>
              <a:t>利用无线电技术对运载体航行的全部（或部分）过程实施导航，称为无线电导航。</a:t>
            </a:r>
          </a:p>
          <a:p>
            <a:pPr lvl="1" eaLnBrk="1" hangingPunct="1"/>
            <a:r>
              <a:rPr lang="zh-CN" altLang="en-US" sz="2400" dirty="0" smtClean="0"/>
              <a:t>能够完成全部或部分无线电导航功能（或任务）的技术装置组合称为</a:t>
            </a:r>
            <a:r>
              <a:rPr lang="zh-CN" altLang="en-US" sz="2400" dirty="0" smtClean="0">
                <a:solidFill>
                  <a:srgbClr val="0000CC"/>
                </a:solidFill>
              </a:rPr>
              <a:t>无线电导航系统</a:t>
            </a:r>
            <a:r>
              <a:rPr lang="zh-CN" altLang="en-US" sz="2400" dirty="0" smtClean="0"/>
              <a:t>。</a:t>
            </a:r>
            <a:endParaRPr lang="zh-CN" altLang="en-US" sz="2400" dirty="0" smtClean="0"/>
          </a:p>
        </p:txBody>
      </p:sp>
    </p:spTree>
    <p:extLst>
      <p:ext uri="{BB962C8B-B14F-4D97-AF65-F5344CB8AC3E}">
        <p14:creationId xmlns:p14="http://schemas.microsoft.com/office/powerpoint/2010/main" val="3301936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5"/>
          <p:cNvGrpSpPr>
            <a:grpSpLocks/>
          </p:cNvGrpSpPr>
          <p:nvPr/>
        </p:nvGrpSpPr>
        <p:grpSpPr bwMode="auto">
          <a:xfrm>
            <a:off x="538373" y="404664"/>
            <a:ext cx="3962983" cy="2664296"/>
            <a:chOff x="158" y="2931"/>
            <a:chExt cx="1633" cy="1043"/>
          </a:xfrm>
        </p:grpSpPr>
        <p:graphicFrame>
          <p:nvGraphicFramePr>
            <p:cNvPr id="6" name="对象 5"/>
            <p:cNvGraphicFramePr>
              <a:graphicFrameLocks noChangeAspect="1"/>
            </p:cNvGraphicFramePr>
            <p:nvPr/>
          </p:nvGraphicFramePr>
          <p:xfrm>
            <a:off x="158" y="2931"/>
            <a:ext cx="1633" cy="1043"/>
          </p:xfrm>
          <a:graphic>
            <a:graphicData uri="http://schemas.openxmlformats.org/presentationml/2006/ole">
              <mc:AlternateContent xmlns:mc="http://schemas.openxmlformats.org/markup-compatibility/2006">
                <mc:Choice xmlns:v="urn:schemas-microsoft-com:vml" Requires="v">
                  <p:oleObj spid="_x0000_s1060" name="Photo Editor 照片" r:id="rId3" imgW="7262489" imgH="4419983" progId="MSPhotoEd.3">
                    <p:embed/>
                  </p:oleObj>
                </mc:Choice>
                <mc:Fallback>
                  <p:oleObj name="Photo Editor 照片" r:id="rId3" imgW="7262489" imgH="441998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32687" b="27586"/>
                        <a:stretch>
                          <a:fillRect/>
                        </a:stretch>
                      </p:blipFill>
                      <p:spPr bwMode="auto">
                        <a:xfrm>
                          <a:off x="158" y="2931"/>
                          <a:ext cx="1633" cy="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组合 6"/>
            <p:cNvGrpSpPr>
              <a:grpSpLocks/>
            </p:cNvGrpSpPr>
            <p:nvPr/>
          </p:nvGrpSpPr>
          <p:grpSpPr bwMode="auto">
            <a:xfrm>
              <a:off x="1435" y="3097"/>
              <a:ext cx="85" cy="208"/>
              <a:chOff x="407" y="2278"/>
              <a:chExt cx="556" cy="1503"/>
            </a:xfrm>
          </p:grpSpPr>
          <p:grpSp>
            <p:nvGrpSpPr>
              <p:cNvPr id="32" name="组合 7"/>
              <p:cNvGrpSpPr>
                <a:grpSpLocks/>
              </p:cNvGrpSpPr>
              <p:nvPr/>
            </p:nvGrpSpPr>
            <p:grpSpPr bwMode="auto">
              <a:xfrm>
                <a:off x="411" y="2791"/>
                <a:ext cx="552" cy="990"/>
                <a:chOff x="411" y="2791"/>
                <a:chExt cx="552" cy="990"/>
              </a:xfrm>
            </p:grpSpPr>
            <p:grpSp>
              <p:nvGrpSpPr>
                <p:cNvPr id="40" name="组合 8"/>
                <p:cNvGrpSpPr>
                  <a:grpSpLocks/>
                </p:cNvGrpSpPr>
                <p:nvPr/>
              </p:nvGrpSpPr>
              <p:grpSpPr bwMode="auto">
                <a:xfrm>
                  <a:off x="411" y="2821"/>
                  <a:ext cx="358" cy="955"/>
                  <a:chOff x="411" y="2821"/>
                  <a:chExt cx="358" cy="955"/>
                </a:xfrm>
              </p:grpSpPr>
              <p:sp>
                <p:nvSpPr>
                  <p:cNvPr id="48" name="直线 9"/>
                  <p:cNvSpPr>
                    <a:spLocks noChangeShapeType="1"/>
                  </p:cNvSpPr>
                  <p:nvPr/>
                </p:nvSpPr>
                <p:spPr bwMode="auto">
                  <a:xfrm>
                    <a:off x="555" y="2822"/>
                    <a:ext cx="128" cy="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直线 10"/>
                  <p:cNvSpPr>
                    <a:spLocks noChangeShapeType="1"/>
                  </p:cNvSpPr>
                  <p:nvPr/>
                </p:nvSpPr>
                <p:spPr bwMode="auto">
                  <a:xfrm flipV="1">
                    <a:off x="515" y="2831"/>
                    <a:ext cx="161" cy="19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直线 11"/>
                  <p:cNvSpPr>
                    <a:spLocks noChangeShapeType="1"/>
                  </p:cNvSpPr>
                  <p:nvPr/>
                </p:nvSpPr>
                <p:spPr bwMode="auto">
                  <a:xfrm>
                    <a:off x="511" y="3032"/>
                    <a:ext cx="223" cy="42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直线 12"/>
                  <p:cNvSpPr>
                    <a:spLocks noChangeShapeType="1"/>
                  </p:cNvSpPr>
                  <p:nvPr/>
                </p:nvSpPr>
                <p:spPr bwMode="auto">
                  <a:xfrm flipV="1">
                    <a:off x="411" y="3448"/>
                    <a:ext cx="319" cy="32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直线 13"/>
                  <p:cNvSpPr>
                    <a:spLocks noChangeShapeType="1"/>
                  </p:cNvSpPr>
                  <p:nvPr/>
                </p:nvSpPr>
                <p:spPr bwMode="auto">
                  <a:xfrm>
                    <a:off x="457" y="3451"/>
                    <a:ext cx="312" cy="32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直线 14"/>
                  <p:cNvSpPr>
                    <a:spLocks noChangeShapeType="1"/>
                  </p:cNvSpPr>
                  <p:nvPr/>
                </p:nvSpPr>
                <p:spPr bwMode="auto">
                  <a:xfrm flipV="1">
                    <a:off x="451" y="3033"/>
                    <a:ext cx="246" cy="413"/>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直线 15"/>
                  <p:cNvSpPr>
                    <a:spLocks noChangeShapeType="1"/>
                  </p:cNvSpPr>
                  <p:nvPr/>
                </p:nvSpPr>
                <p:spPr bwMode="auto">
                  <a:xfrm>
                    <a:off x="555" y="2821"/>
                    <a:ext cx="148" cy="22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直线 16"/>
                <p:cNvSpPr>
                  <a:spLocks noChangeShapeType="1"/>
                </p:cNvSpPr>
                <p:nvPr/>
              </p:nvSpPr>
              <p:spPr bwMode="auto">
                <a:xfrm flipV="1">
                  <a:off x="760" y="3387"/>
                  <a:ext cx="132" cy="39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直线 17"/>
                <p:cNvSpPr>
                  <a:spLocks noChangeShapeType="1"/>
                </p:cNvSpPr>
                <p:nvPr/>
              </p:nvSpPr>
              <p:spPr bwMode="auto">
                <a:xfrm>
                  <a:off x="709" y="3040"/>
                  <a:ext cx="188" cy="353"/>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直线 18"/>
                <p:cNvSpPr>
                  <a:spLocks noChangeShapeType="1"/>
                </p:cNvSpPr>
                <p:nvPr/>
              </p:nvSpPr>
              <p:spPr bwMode="auto">
                <a:xfrm flipV="1">
                  <a:off x="710" y="2797"/>
                  <a:ext cx="45" cy="24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直线 19"/>
                <p:cNvSpPr>
                  <a:spLocks noChangeShapeType="1"/>
                </p:cNvSpPr>
                <p:nvPr/>
              </p:nvSpPr>
              <p:spPr bwMode="auto">
                <a:xfrm flipV="1">
                  <a:off x="687" y="2791"/>
                  <a:ext cx="76" cy="3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直线 20"/>
                <p:cNvSpPr>
                  <a:spLocks noChangeShapeType="1"/>
                </p:cNvSpPr>
                <p:nvPr/>
              </p:nvSpPr>
              <p:spPr bwMode="auto">
                <a:xfrm>
                  <a:off x="688" y="2825"/>
                  <a:ext cx="115" cy="177"/>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直线 21"/>
                <p:cNvSpPr>
                  <a:spLocks noChangeShapeType="1"/>
                </p:cNvSpPr>
                <p:nvPr/>
              </p:nvSpPr>
              <p:spPr bwMode="auto">
                <a:xfrm flipV="1">
                  <a:off x="743" y="3002"/>
                  <a:ext cx="51" cy="45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直线 22"/>
                <p:cNvSpPr>
                  <a:spLocks noChangeShapeType="1"/>
                </p:cNvSpPr>
                <p:nvPr/>
              </p:nvSpPr>
              <p:spPr bwMode="auto">
                <a:xfrm>
                  <a:off x="742" y="3450"/>
                  <a:ext cx="221" cy="212"/>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组合 23"/>
              <p:cNvGrpSpPr>
                <a:grpSpLocks/>
              </p:cNvGrpSpPr>
              <p:nvPr/>
            </p:nvGrpSpPr>
            <p:grpSpPr bwMode="auto">
              <a:xfrm>
                <a:off x="407" y="2327"/>
                <a:ext cx="544" cy="1445"/>
                <a:chOff x="407" y="2327"/>
                <a:chExt cx="544" cy="1445"/>
              </a:xfrm>
            </p:grpSpPr>
            <p:sp>
              <p:nvSpPr>
                <p:cNvPr id="35" name="直线 24"/>
                <p:cNvSpPr>
                  <a:spLocks noChangeShapeType="1"/>
                </p:cNvSpPr>
                <p:nvPr/>
              </p:nvSpPr>
              <p:spPr bwMode="auto">
                <a:xfrm flipV="1">
                  <a:off x="407" y="2327"/>
                  <a:ext cx="214" cy="1432"/>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线 25"/>
                <p:cNvSpPr>
                  <a:spLocks noChangeShapeType="1"/>
                </p:cNvSpPr>
                <p:nvPr/>
              </p:nvSpPr>
              <p:spPr bwMode="auto">
                <a:xfrm>
                  <a:off x="627" y="2366"/>
                  <a:ext cx="138" cy="140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直线 26"/>
                <p:cNvSpPr>
                  <a:spLocks noChangeShapeType="1"/>
                </p:cNvSpPr>
                <p:nvPr/>
              </p:nvSpPr>
              <p:spPr bwMode="auto">
                <a:xfrm flipV="1">
                  <a:off x="763" y="3650"/>
                  <a:ext cx="185" cy="11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直线 27"/>
                <p:cNvSpPr>
                  <a:spLocks noChangeShapeType="1"/>
                </p:cNvSpPr>
                <p:nvPr/>
              </p:nvSpPr>
              <p:spPr bwMode="auto">
                <a:xfrm>
                  <a:off x="653" y="2356"/>
                  <a:ext cx="298" cy="130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直线 28"/>
                <p:cNvSpPr>
                  <a:spLocks noChangeShapeType="1"/>
                </p:cNvSpPr>
                <p:nvPr/>
              </p:nvSpPr>
              <p:spPr bwMode="auto">
                <a:xfrm>
                  <a:off x="409" y="3761"/>
                  <a:ext cx="360" cy="7"/>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 name="椭圆 29"/>
              <p:cNvSpPr>
                <a:spLocks noChangeArrowheads="1"/>
              </p:cNvSpPr>
              <p:nvPr/>
            </p:nvSpPr>
            <p:spPr bwMode="auto">
              <a:xfrm>
                <a:off x="568" y="2278"/>
                <a:ext cx="154" cy="175"/>
              </a:xfrm>
              <a:prstGeom prst="ellipse">
                <a:avLst/>
              </a:prstGeom>
              <a:solidFill>
                <a:srgbClr val="FFFF00"/>
              </a:solidFill>
              <a:ln w="6350">
                <a:solidFill>
                  <a:schemeClr val="accent2"/>
                </a:solidFill>
                <a:round/>
                <a:headEnd/>
                <a:tailEnd/>
              </a:ln>
            </p:spPr>
            <p:txBody>
              <a:bodyPr/>
              <a:lstStyle/>
              <a:p>
                <a:endParaRPr lang="zh-CN" altLang="en-US"/>
              </a:p>
            </p:txBody>
          </p:sp>
        </p:grpSp>
        <p:grpSp>
          <p:nvGrpSpPr>
            <p:cNvPr id="8" name="组合 30"/>
            <p:cNvGrpSpPr>
              <a:grpSpLocks/>
            </p:cNvGrpSpPr>
            <p:nvPr/>
          </p:nvGrpSpPr>
          <p:grpSpPr bwMode="auto">
            <a:xfrm>
              <a:off x="286" y="3222"/>
              <a:ext cx="85" cy="208"/>
              <a:chOff x="407" y="2278"/>
              <a:chExt cx="556" cy="1503"/>
            </a:xfrm>
          </p:grpSpPr>
          <p:grpSp>
            <p:nvGrpSpPr>
              <p:cNvPr id="9" name="组合 31"/>
              <p:cNvGrpSpPr>
                <a:grpSpLocks/>
              </p:cNvGrpSpPr>
              <p:nvPr/>
            </p:nvGrpSpPr>
            <p:grpSpPr bwMode="auto">
              <a:xfrm>
                <a:off x="411" y="2791"/>
                <a:ext cx="552" cy="990"/>
                <a:chOff x="411" y="2791"/>
                <a:chExt cx="552" cy="990"/>
              </a:xfrm>
            </p:grpSpPr>
            <p:grpSp>
              <p:nvGrpSpPr>
                <p:cNvPr id="17" name="组合 32"/>
                <p:cNvGrpSpPr>
                  <a:grpSpLocks/>
                </p:cNvGrpSpPr>
                <p:nvPr/>
              </p:nvGrpSpPr>
              <p:grpSpPr bwMode="auto">
                <a:xfrm>
                  <a:off x="411" y="2821"/>
                  <a:ext cx="358" cy="955"/>
                  <a:chOff x="411" y="2821"/>
                  <a:chExt cx="358" cy="955"/>
                </a:xfrm>
              </p:grpSpPr>
              <p:sp>
                <p:nvSpPr>
                  <p:cNvPr id="25" name="直线 33"/>
                  <p:cNvSpPr>
                    <a:spLocks noChangeShapeType="1"/>
                  </p:cNvSpPr>
                  <p:nvPr/>
                </p:nvSpPr>
                <p:spPr bwMode="auto">
                  <a:xfrm>
                    <a:off x="555" y="2822"/>
                    <a:ext cx="128" cy="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线 34"/>
                  <p:cNvSpPr>
                    <a:spLocks noChangeShapeType="1"/>
                  </p:cNvSpPr>
                  <p:nvPr/>
                </p:nvSpPr>
                <p:spPr bwMode="auto">
                  <a:xfrm flipV="1">
                    <a:off x="515" y="2831"/>
                    <a:ext cx="161" cy="19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直线 35"/>
                  <p:cNvSpPr>
                    <a:spLocks noChangeShapeType="1"/>
                  </p:cNvSpPr>
                  <p:nvPr/>
                </p:nvSpPr>
                <p:spPr bwMode="auto">
                  <a:xfrm>
                    <a:off x="511" y="3032"/>
                    <a:ext cx="223" cy="42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直线 36"/>
                  <p:cNvSpPr>
                    <a:spLocks noChangeShapeType="1"/>
                  </p:cNvSpPr>
                  <p:nvPr/>
                </p:nvSpPr>
                <p:spPr bwMode="auto">
                  <a:xfrm flipV="1">
                    <a:off x="411" y="3448"/>
                    <a:ext cx="319" cy="32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直线 37"/>
                  <p:cNvSpPr>
                    <a:spLocks noChangeShapeType="1"/>
                  </p:cNvSpPr>
                  <p:nvPr/>
                </p:nvSpPr>
                <p:spPr bwMode="auto">
                  <a:xfrm>
                    <a:off x="457" y="3451"/>
                    <a:ext cx="312" cy="32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直线 38"/>
                  <p:cNvSpPr>
                    <a:spLocks noChangeShapeType="1"/>
                  </p:cNvSpPr>
                  <p:nvPr/>
                </p:nvSpPr>
                <p:spPr bwMode="auto">
                  <a:xfrm flipV="1">
                    <a:off x="451" y="3033"/>
                    <a:ext cx="246" cy="413"/>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直线 39"/>
                  <p:cNvSpPr>
                    <a:spLocks noChangeShapeType="1"/>
                  </p:cNvSpPr>
                  <p:nvPr/>
                </p:nvSpPr>
                <p:spPr bwMode="auto">
                  <a:xfrm>
                    <a:off x="555" y="2821"/>
                    <a:ext cx="148" cy="22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直线 40"/>
                <p:cNvSpPr>
                  <a:spLocks noChangeShapeType="1"/>
                </p:cNvSpPr>
                <p:nvPr/>
              </p:nvSpPr>
              <p:spPr bwMode="auto">
                <a:xfrm flipV="1">
                  <a:off x="760" y="3387"/>
                  <a:ext cx="132" cy="39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直线 41"/>
                <p:cNvSpPr>
                  <a:spLocks noChangeShapeType="1"/>
                </p:cNvSpPr>
                <p:nvPr/>
              </p:nvSpPr>
              <p:spPr bwMode="auto">
                <a:xfrm>
                  <a:off x="709" y="3040"/>
                  <a:ext cx="188" cy="353"/>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直线 42"/>
                <p:cNvSpPr>
                  <a:spLocks noChangeShapeType="1"/>
                </p:cNvSpPr>
                <p:nvPr/>
              </p:nvSpPr>
              <p:spPr bwMode="auto">
                <a:xfrm flipV="1">
                  <a:off x="710" y="2797"/>
                  <a:ext cx="45" cy="24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直线 43"/>
                <p:cNvSpPr>
                  <a:spLocks noChangeShapeType="1"/>
                </p:cNvSpPr>
                <p:nvPr/>
              </p:nvSpPr>
              <p:spPr bwMode="auto">
                <a:xfrm flipV="1">
                  <a:off x="687" y="2791"/>
                  <a:ext cx="76" cy="3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线 44"/>
                <p:cNvSpPr>
                  <a:spLocks noChangeShapeType="1"/>
                </p:cNvSpPr>
                <p:nvPr/>
              </p:nvSpPr>
              <p:spPr bwMode="auto">
                <a:xfrm>
                  <a:off x="688" y="2825"/>
                  <a:ext cx="115" cy="177"/>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线 45"/>
                <p:cNvSpPr>
                  <a:spLocks noChangeShapeType="1"/>
                </p:cNvSpPr>
                <p:nvPr/>
              </p:nvSpPr>
              <p:spPr bwMode="auto">
                <a:xfrm flipV="1">
                  <a:off x="743" y="3002"/>
                  <a:ext cx="51" cy="451"/>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线 46"/>
                <p:cNvSpPr>
                  <a:spLocks noChangeShapeType="1"/>
                </p:cNvSpPr>
                <p:nvPr/>
              </p:nvSpPr>
              <p:spPr bwMode="auto">
                <a:xfrm>
                  <a:off x="742" y="3450"/>
                  <a:ext cx="221" cy="212"/>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47"/>
              <p:cNvGrpSpPr>
                <a:grpSpLocks/>
              </p:cNvGrpSpPr>
              <p:nvPr/>
            </p:nvGrpSpPr>
            <p:grpSpPr bwMode="auto">
              <a:xfrm>
                <a:off x="407" y="2327"/>
                <a:ext cx="544" cy="1445"/>
                <a:chOff x="407" y="2327"/>
                <a:chExt cx="544" cy="1445"/>
              </a:xfrm>
            </p:grpSpPr>
            <p:sp>
              <p:nvSpPr>
                <p:cNvPr id="12" name="直线 48"/>
                <p:cNvSpPr>
                  <a:spLocks noChangeShapeType="1"/>
                </p:cNvSpPr>
                <p:nvPr/>
              </p:nvSpPr>
              <p:spPr bwMode="auto">
                <a:xfrm flipV="1">
                  <a:off x="407" y="2327"/>
                  <a:ext cx="214" cy="1432"/>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线 49"/>
                <p:cNvSpPr>
                  <a:spLocks noChangeShapeType="1"/>
                </p:cNvSpPr>
                <p:nvPr/>
              </p:nvSpPr>
              <p:spPr bwMode="auto">
                <a:xfrm>
                  <a:off x="627" y="2366"/>
                  <a:ext cx="138" cy="1406"/>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线 50"/>
                <p:cNvSpPr>
                  <a:spLocks noChangeShapeType="1"/>
                </p:cNvSpPr>
                <p:nvPr/>
              </p:nvSpPr>
              <p:spPr bwMode="auto">
                <a:xfrm flipV="1">
                  <a:off x="763" y="3650"/>
                  <a:ext cx="185" cy="115"/>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线 51"/>
                <p:cNvSpPr>
                  <a:spLocks noChangeShapeType="1"/>
                </p:cNvSpPr>
                <p:nvPr/>
              </p:nvSpPr>
              <p:spPr bwMode="auto">
                <a:xfrm>
                  <a:off x="653" y="2356"/>
                  <a:ext cx="298" cy="1304"/>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线 52"/>
                <p:cNvSpPr>
                  <a:spLocks noChangeShapeType="1"/>
                </p:cNvSpPr>
                <p:nvPr/>
              </p:nvSpPr>
              <p:spPr bwMode="auto">
                <a:xfrm>
                  <a:off x="409" y="3761"/>
                  <a:ext cx="360" cy="7"/>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椭圆 53"/>
              <p:cNvSpPr>
                <a:spLocks noChangeArrowheads="1"/>
              </p:cNvSpPr>
              <p:nvPr/>
            </p:nvSpPr>
            <p:spPr bwMode="auto">
              <a:xfrm>
                <a:off x="568" y="2278"/>
                <a:ext cx="154" cy="175"/>
              </a:xfrm>
              <a:prstGeom prst="ellipse">
                <a:avLst/>
              </a:prstGeom>
              <a:solidFill>
                <a:srgbClr val="FFFF00"/>
              </a:solidFill>
              <a:ln w="6350">
                <a:solidFill>
                  <a:schemeClr val="accent2"/>
                </a:solidFill>
                <a:round/>
                <a:headEnd/>
                <a:tailEnd/>
              </a:ln>
            </p:spPr>
            <p:txBody>
              <a:bodyPr/>
              <a:lstStyle/>
              <a:p>
                <a:endParaRPr lang="zh-CN" altLang="en-US"/>
              </a:p>
            </p:txBody>
          </p:sp>
        </p:grpSp>
      </p:grpSp>
      <p:pic>
        <p:nvPicPr>
          <p:cNvPr id="56" name="图片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068960"/>
            <a:ext cx="4381504" cy="315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6"/>
          <p:cNvSpPr txBox="1"/>
          <p:nvPr/>
        </p:nvSpPr>
        <p:spPr>
          <a:xfrm>
            <a:off x="4716016" y="828703"/>
            <a:ext cx="1800493" cy="369332"/>
          </a:xfrm>
          <a:prstGeom prst="rect">
            <a:avLst/>
          </a:prstGeom>
          <a:noFill/>
        </p:spPr>
        <p:txBody>
          <a:bodyPr wrap="none" rtlCol="0">
            <a:spAutoFit/>
          </a:bodyPr>
          <a:lstStyle/>
          <a:p>
            <a:r>
              <a:rPr lang="zh-CN" altLang="en-US" dirty="0" smtClean="0"/>
              <a:t>地基伪卫星基站</a:t>
            </a:r>
            <a:endParaRPr lang="zh-CN" altLang="en-US" dirty="0"/>
          </a:p>
        </p:txBody>
      </p:sp>
      <p:sp>
        <p:nvSpPr>
          <p:cNvPr id="58" name="TextBox 57"/>
          <p:cNvSpPr txBox="1"/>
          <p:nvPr/>
        </p:nvSpPr>
        <p:spPr>
          <a:xfrm>
            <a:off x="2483475" y="5445224"/>
            <a:ext cx="1478290" cy="369332"/>
          </a:xfrm>
          <a:prstGeom prst="rect">
            <a:avLst/>
          </a:prstGeom>
          <a:noFill/>
        </p:spPr>
        <p:txBody>
          <a:bodyPr wrap="none" rtlCol="0">
            <a:spAutoFit/>
          </a:bodyPr>
          <a:lstStyle/>
          <a:p>
            <a:r>
              <a:rPr lang="zh-CN" altLang="en-US" dirty="0" smtClean="0"/>
              <a:t>天基</a:t>
            </a:r>
            <a:r>
              <a:rPr lang="en-US" altLang="zh-CN" dirty="0" smtClean="0"/>
              <a:t>GPS</a:t>
            </a:r>
            <a:r>
              <a:rPr lang="zh-CN" altLang="en-US" dirty="0" smtClean="0"/>
              <a:t>卫星</a:t>
            </a:r>
            <a:endParaRPr lang="zh-CN" altLang="en-US" dirty="0"/>
          </a:p>
        </p:txBody>
      </p:sp>
    </p:spTree>
    <p:extLst>
      <p:ext uri="{BB962C8B-B14F-4D97-AF65-F5344CB8AC3E}">
        <p14:creationId xmlns:p14="http://schemas.microsoft.com/office/powerpoint/2010/main" val="3252591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典型无线电导航系统的组成</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800" dirty="0" smtClean="0"/>
              <a:t>无线电导航台站</a:t>
            </a:r>
            <a:endParaRPr lang="en-US" altLang="zh-CN" sz="2800" dirty="0" smtClean="0"/>
          </a:p>
          <a:p>
            <a:pPr lvl="1"/>
            <a:r>
              <a:rPr lang="zh-CN" altLang="en-US" sz="2400" dirty="0" smtClean="0"/>
              <a:t>置于</a:t>
            </a:r>
            <a:r>
              <a:rPr lang="zh-CN" altLang="en-US" sz="2400" dirty="0"/>
              <a:t>地面、船舰或已知运动轨迹的卫星上，为其它用户提供导航定位功能的无线电导航系统或设备。</a:t>
            </a:r>
          </a:p>
          <a:p>
            <a:r>
              <a:rPr lang="zh-CN" altLang="en-US" sz="2800" dirty="0"/>
              <a:t>中心监测与控制系统</a:t>
            </a:r>
            <a:endParaRPr lang="en-US" altLang="zh-CN" sz="2800" dirty="0"/>
          </a:p>
          <a:p>
            <a:pPr lvl="1"/>
            <a:r>
              <a:rPr lang="zh-CN" altLang="en-US" sz="2400" dirty="0"/>
              <a:t>无线电导航系统</a:t>
            </a:r>
            <a:r>
              <a:rPr lang="zh-CN" altLang="en-US" sz="2400" dirty="0" smtClean="0"/>
              <a:t>的“大脑”，通过内置的无线电导航终端装置监测导航台站的状态和参数，通过面向全系统的解算对导航台站进行控制或调整导航台站发射的导航信号。</a:t>
            </a:r>
            <a:endParaRPr lang="en-US" altLang="zh-CN" sz="2400" dirty="0" smtClean="0"/>
          </a:p>
          <a:p>
            <a:r>
              <a:rPr lang="zh-CN" altLang="en-US" sz="2800" dirty="0"/>
              <a:t>无线电导航终端</a:t>
            </a:r>
            <a:endParaRPr lang="en-US" altLang="zh-CN" sz="2800" dirty="0"/>
          </a:p>
          <a:p>
            <a:pPr lvl="1"/>
            <a:r>
              <a:rPr lang="zh-CN" altLang="en-US" sz="2400" dirty="0" smtClean="0"/>
              <a:t>接收导航台站发送的无线电导航信号，并根据不同导航系统的机理接收或自主解算终端位置。</a:t>
            </a:r>
            <a:endParaRPr lang="zh-CN" altLang="en-US" sz="2400" dirty="0"/>
          </a:p>
        </p:txBody>
      </p:sp>
    </p:spTree>
    <p:extLst>
      <p:ext uri="{BB962C8B-B14F-4D97-AF65-F5344CB8AC3E}">
        <p14:creationId xmlns:p14="http://schemas.microsoft.com/office/powerpoint/2010/main" val="15032150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5254</TotalTime>
  <Words>1437</Words>
  <Application>Microsoft Office PowerPoint</Application>
  <PresentationFormat>全屏显示(4:3)</PresentationFormat>
  <Paragraphs>181</Paragraphs>
  <Slides>26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黑体</vt:lpstr>
      <vt:lpstr>华文新魏</vt:lpstr>
      <vt:lpstr>宋体</vt:lpstr>
      <vt:lpstr>微软雅黑</vt:lpstr>
      <vt:lpstr>Arial</vt:lpstr>
      <vt:lpstr>Calibri</vt:lpstr>
      <vt:lpstr>Verdana</vt:lpstr>
      <vt:lpstr>Wingdings</vt:lpstr>
      <vt:lpstr>Office 主题​​</vt:lpstr>
      <vt:lpstr>Photo Editor 照片</vt:lpstr>
      <vt:lpstr>第二篇 无线电定位导航原理 第一节 基本概念</vt:lpstr>
      <vt:lpstr>提纲</vt:lpstr>
      <vt:lpstr>一、何为无线电导航？</vt:lpstr>
      <vt:lpstr>以光学为主要观测对象 的定位方法存在哪些问题？</vt:lpstr>
      <vt:lpstr>PowerPoint 演示文稿</vt:lpstr>
      <vt:lpstr>无线电波定位：卫星定位导航的泛化</vt:lpstr>
      <vt:lpstr>1.1 无线电导航定义</vt:lpstr>
      <vt:lpstr>PowerPoint 演示文稿</vt:lpstr>
      <vt:lpstr>1.2 典型无线电导航系统的组成</vt:lpstr>
      <vt:lpstr>1.3 无线电导航的优缺点</vt:lpstr>
      <vt:lpstr>1.4 无线电导航的发展</vt:lpstr>
      <vt:lpstr>二、无线电导航的分类</vt:lpstr>
      <vt:lpstr>2.1 无线电导航的物理基础</vt:lpstr>
      <vt:lpstr>2.2 无线电导航的分类    </vt:lpstr>
      <vt:lpstr>2.3 典型无线电导航系统分类</vt:lpstr>
      <vt:lpstr>2.4 无线电导航技术课件安排</vt:lpstr>
      <vt:lpstr>三、无线电导航的关键技术指标</vt:lpstr>
      <vt:lpstr>较为关注的三个指标</vt:lpstr>
      <vt:lpstr>3.1 导航精度</vt:lpstr>
      <vt:lpstr>精度衡量的假设条件</vt:lpstr>
      <vt:lpstr>衡量精度的方法</vt:lpstr>
      <vt:lpstr>衡量精度的方法</vt:lpstr>
      <vt:lpstr>PowerPoint 演示文稿</vt:lpstr>
      <vt:lpstr>3.2 工作区</vt:lpstr>
      <vt:lpstr>3.3 系统容量</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181</cp:revision>
  <dcterms:created xsi:type="dcterms:W3CDTF">2014-02-15T02:28:57Z</dcterms:created>
  <dcterms:modified xsi:type="dcterms:W3CDTF">2017-04-26T01:59:12Z</dcterms:modified>
</cp:coreProperties>
</file>