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841" r:id="rId2"/>
    <p:sldId id="842" r:id="rId3"/>
    <p:sldId id="256" r:id="rId4"/>
    <p:sldId id="621" r:id="rId5"/>
    <p:sldId id="748" r:id="rId6"/>
    <p:sldId id="749" r:id="rId7"/>
    <p:sldId id="753" r:id="rId8"/>
    <p:sldId id="754" r:id="rId9"/>
    <p:sldId id="750" r:id="rId10"/>
    <p:sldId id="751" r:id="rId11"/>
    <p:sldId id="623" r:id="rId12"/>
    <p:sldId id="624" r:id="rId13"/>
    <p:sldId id="835" r:id="rId14"/>
    <p:sldId id="740" r:id="rId15"/>
    <p:sldId id="741" r:id="rId16"/>
    <p:sldId id="742" r:id="rId17"/>
    <p:sldId id="843" r:id="rId18"/>
    <p:sldId id="625" r:id="rId19"/>
    <p:sldId id="618" r:id="rId20"/>
    <p:sldId id="759" r:id="rId21"/>
    <p:sldId id="756" r:id="rId22"/>
    <p:sldId id="758" r:id="rId23"/>
    <p:sldId id="845" r:id="rId24"/>
    <p:sldId id="620" r:id="rId25"/>
    <p:sldId id="844" r:id="rId26"/>
    <p:sldId id="760" r:id="rId27"/>
    <p:sldId id="838" r:id="rId28"/>
    <p:sldId id="839" r:id="rId29"/>
    <p:sldId id="626" r:id="rId30"/>
    <p:sldId id="685" r:id="rId31"/>
    <p:sldId id="691" r:id="rId32"/>
    <p:sldId id="767" r:id="rId33"/>
    <p:sldId id="768" r:id="rId34"/>
    <p:sldId id="769" r:id="rId35"/>
    <p:sldId id="789" r:id="rId36"/>
    <p:sldId id="790" r:id="rId37"/>
    <p:sldId id="797" r:id="rId38"/>
    <p:sldId id="792" r:id="rId39"/>
    <p:sldId id="794" r:id="rId40"/>
    <p:sldId id="796" r:id="rId41"/>
    <p:sldId id="627" r:id="rId42"/>
    <p:sldId id="706" r:id="rId43"/>
    <p:sldId id="718" r:id="rId44"/>
    <p:sldId id="722" r:id="rId45"/>
    <p:sldId id="775" r:id="rId46"/>
    <p:sldId id="723" r:id="rId47"/>
    <p:sldId id="724" r:id="rId48"/>
    <p:sldId id="776" r:id="rId49"/>
    <p:sldId id="729" r:id="rId50"/>
    <p:sldId id="770" r:id="rId51"/>
    <p:sldId id="771" r:id="rId52"/>
    <p:sldId id="782" r:id="rId53"/>
    <p:sldId id="730" r:id="rId54"/>
    <p:sldId id="731" r:id="rId55"/>
    <p:sldId id="733" r:id="rId56"/>
    <p:sldId id="777" r:id="rId57"/>
    <p:sldId id="778" r:id="rId58"/>
    <p:sldId id="779" r:id="rId59"/>
    <p:sldId id="780" r:id="rId60"/>
    <p:sldId id="781" r:id="rId61"/>
    <p:sldId id="735" r:id="rId62"/>
    <p:sldId id="737" r:id="rId63"/>
    <p:sldId id="738" r:id="rId64"/>
    <p:sldId id="783" r:id="rId65"/>
    <p:sldId id="840" r:id="rId66"/>
    <p:sldId id="617" r:id="rId67"/>
    <p:sldId id="836" r:id="rId68"/>
    <p:sldId id="837" r:id="rId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7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E61C2-CF55-4D28-8DE3-C0750C39A3B3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BBA70-C835-4821-89A5-390671415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8889AE7-3308-4DD9-B6A0-19B9D2639AED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475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57D2323-F228-422C-8D8A-1E2A79287D55}" type="slidenum">
              <a:rPr lang="en-US" altLang="zh-CN"/>
              <a:t>9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844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1CCE7BE-9BE7-40C9-A286-E9E3B18419CA}" type="slidenum">
              <a:rPr lang="en-US" altLang="zh-CN"/>
              <a:t>10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1593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BD8DA13-31AA-4C08-91C6-9996C120BF53}" type="slidenum">
              <a:rPr lang="en-US" altLang="zh-CN"/>
              <a:t>19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838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CDA2646-4042-444E-AC5C-59B225E20DA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2064-D072-4B93-B129-337C1007EB1B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b="1" kern="1200">
          <a:solidFill>
            <a:srgbClr val="000099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jpeg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4929411"/>
              </a:xfrm>
            </p:spPr>
            <p:txBody>
              <a:bodyPr/>
              <a:lstStyle/>
              <a:p>
                <a:r>
                  <a:rPr lang="zh-CN" altLang="en-US" dirty="0" smtClean="0"/>
                  <a:t>北斗双星定位原理及观测方程</a:t>
                </a:r>
                <a:endParaRPr lang="en-US" altLang="zh-CN" dirty="0" smtClean="0"/>
              </a:p>
              <a:p>
                <a:pPr lvl="1"/>
                <a:r>
                  <a:rPr lang="zh-CN" altLang="en-US" sz="1600" dirty="0" smtClean="0">
                    <a:latin typeface="宋体" pitchFamily="2" charset="-122"/>
                  </a:rPr>
                  <a:t>以</a:t>
                </a:r>
                <a:r>
                  <a:rPr lang="zh-CN" altLang="en-US" sz="1600" dirty="0">
                    <a:latin typeface="宋体" pitchFamily="2" charset="-122"/>
                  </a:rPr>
                  <a:t>卫星为球心，以卫星至测站</a:t>
                </a:r>
                <a:r>
                  <a:rPr lang="en-US" altLang="zh-CN" sz="1600" dirty="0">
                    <a:latin typeface="宋体" pitchFamily="2" charset="-122"/>
                  </a:rPr>
                  <a:t>(</a:t>
                </a:r>
                <a:r>
                  <a:rPr lang="zh-CN" altLang="en-US" sz="1600" dirty="0">
                    <a:latin typeface="宋体" pitchFamily="2" charset="-122"/>
                  </a:rPr>
                  <a:t>用户</a:t>
                </a:r>
                <a:r>
                  <a:rPr lang="en-US" altLang="zh-CN" sz="1600" dirty="0">
                    <a:latin typeface="宋体" pitchFamily="2" charset="-122"/>
                  </a:rPr>
                  <a:t>)</a:t>
                </a:r>
                <a:r>
                  <a:rPr lang="zh-CN" altLang="en-US" sz="1600" dirty="0">
                    <a:latin typeface="宋体" pitchFamily="2" charset="-122"/>
                  </a:rPr>
                  <a:t>的斜距为半径，可以作两个大球，在满足</a:t>
                </a:r>
                <a:r>
                  <a:rPr lang="en-US" altLang="zh-CN" sz="1600" dirty="0">
                    <a:latin typeface="宋体" pitchFamily="2" charset="-122"/>
                  </a:rPr>
                  <a:t>—</a:t>
                </a:r>
                <a:r>
                  <a:rPr lang="zh-CN" altLang="en-US" sz="1600" dirty="0">
                    <a:latin typeface="宋体" pitchFamily="2" charset="-122"/>
                  </a:rPr>
                  <a:t>定条件下，两大球面相交形成交线圆，并穿过赤道面，在地球的南半球和北半球各有一个交点、其中一个交点就是用户的点位</a:t>
                </a:r>
                <a:r>
                  <a:rPr lang="zh-CN" altLang="en-US" sz="1600" dirty="0" smtClean="0">
                    <a:latin typeface="宋体" pitchFamily="2" charset="-122"/>
                  </a:rPr>
                  <a:t>。</a:t>
                </a:r>
                <a:endParaRPr lang="en-US" altLang="zh-CN" sz="1600" dirty="0" smtClean="0">
                  <a:latin typeface="宋体" pitchFamily="2" charset="-122"/>
                </a:endParaRPr>
              </a:p>
              <a:p>
                <a:pPr lvl="1"/>
                <a:r>
                  <a:rPr lang="zh-CN" altLang="en-US" sz="1600" dirty="0" smtClean="0">
                    <a:latin typeface="宋体" pitchFamily="2" charset="-122"/>
                  </a:rPr>
                  <a:t>观测方程：</a:t>
                </a:r>
                <a:endParaRPr lang="en-US" altLang="zh-CN" sz="1600" dirty="0" smtClean="0">
                  <a:latin typeface="宋体" pitchFamily="2" charset="-122"/>
                </a:endParaRPr>
              </a:p>
              <a:p>
                <a:pPr lvl="1"/>
                <a:endParaRPr lang="en-US" altLang="zh-CN" sz="1600" dirty="0">
                  <a:latin typeface="宋体" pitchFamily="2" charset="-122"/>
                </a:endParaRPr>
              </a:p>
              <a:p>
                <a:pPr lvl="1"/>
                <a:endParaRPr lang="en-US" altLang="zh-CN" sz="1600" dirty="0" smtClean="0">
                  <a:latin typeface="宋体" pitchFamily="2" charset="-122"/>
                </a:endParaRPr>
              </a:p>
              <a:p>
                <a:pPr lvl="1"/>
                <a:r>
                  <a:rPr lang="zh-CN" altLang="en-US" sz="1600" dirty="0" smtClean="0">
                    <a:latin typeface="宋体" pitchFamily="2" charset="-122"/>
                  </a:rPr>
                  <a:t>观测量</a:t>
                </a:r>
                <a:r>
                  <a:rPr lang="zh-CN" altLang="en-US" sz="2000" dirty="0" smtClean="0">
                    <a:latin typeface="宋体" pitchFamily="2" charset="-122"/>
                  </a:rPr>
                  <a:t>：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∗∆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CN" altLang="en-US" sz="2000" dirty="0" smtClean="0">
                    <a:latin typeface="宋体" pitchFamily="2" charset="-122"/>
                  </a:rPr>
                  <a:t> </a:t>
                </a:r>
                <a:endParaRPr lang="en-US" altLang="zh-CN" sz="2000" dirty="0" smtClean="0">
                  <a:latin typeface="宋体" pitchFamily="2" charset="-122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4929411"/>
              </a:xfrm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1" y="3645025"/>
            <a:ext cx="2232248" cy="63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687" y="3429000"/>
            <a:ext cx="410058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2400" y="5750901"/>
            <a:ext cx="8604250" cy="774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11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9250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7157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3200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如何测角？</a:t>
            </a:r>
            <a:endParaRPr kumimoji="1" lang="zh-CN" altLang="en-US" sz="3200" dirty="0">
              <a:solidFill>
                <a:srgbClr val="0000CC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b="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测</a:t>
            </a:r>
            <a:r>
              <a:rPr kumimoji="1" lang="zh-CN" altLang="en-US" sz="2400" b="0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角水平位置线是以导航台为顶点、方位角对应正切值为斜率的</a:t>
            </a:r>
            <a:r>
              <a:rPr kumimoji="1" lang="zh-CN" altLang="en-US" sz="2400" u="sng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射线</a:t>
            </a:r>
            <a:r>
              <a:rPr kumimoji="1" lang="zh-CN" altLang="en-US" sz="2400" b="0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。用户分别测得载体相对导航台 </a:t>
            </a:r>
            <a:r>
              <a:rPr kumimoji="1" lang="en-US" altLang="zh-CN" sz="2400" b="0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A </a:t>
            </a:r>
            <a:r>
              <a:rPr kumimoji="1" lang="zh-CN" altLang="en-US" sz="2400" b="0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和 </a:t>
            </a:r>
            <a:r>
              <a:rPr kumimoji="1" lang="en-US" altLang="zh-CN" sz="2400" b="0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B </a:t>
            </a:r>
            <a:r>
              <a:rPr kumimoji="1" lang="zh-CN" altLang="en-US" sz="2400" b="0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的方位角，确定两条位置线，其交点为载体的位置</a:t>
            </a:r>
            <a:r>
              <a:rPr kumimoji="1" lang="zh-CN" altLang="en-US" sz="2400" b="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kumimoji="1" lang="en-US" altLang="zh-CN" sz="2400" b="0" dirty="0" smtClean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  <a:p>
            <a:r>
              <a:rPr kumimoji="1" lang="en-US" altLang="zh-CN" sz="2400" b="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y = </a:t>
            </a:r>
            <a:r>
              <a:rPr kumimoji="1" lang="en-US" altLang="zh-CN" sz="2400" b="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kumimoji="1" lang="en-US" altLang="zh-CN" sz="2400" b="0" baseline="-2500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kumimoji="1" lang="en-US" altLang="zh-CN" sz="2400" b="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*x </a:t>
            </a:r>
            <a:r>
              <a:rPr kumimoji="1" lang="en-US" altLang="zh-CN" sz="2400" b="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+ </a:t>
            </a:r>
            <a:r>
              <a:rPr kumimoji="1" lang="en-US" altLang="zh-CN" sz="2400" b="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kumimoji="1" lang="en-US" altLang="zh-CN" sz="2400" b="0" baseline="-2500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0</a:t>
            </a:r>
            <a:endParaRPr kumimoji="1" lang="en-US" altLang="zh-CN" sz="2400" b="0" baseline="-25000" dirty="0" smtClean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  <a:p>
            <a:r>
              <a:rPr kumimoji="1" lang="en-US" altLang="zh-CN" sz="2400" b="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y = </a:t>
            </a:r>
            <a:r>
              <a:rPr kumimoji="1" lang="en-US" altLang="zh-CN" sz="2400" b="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kumimoji="1" lang="en-US" altLang="zh-CN" sz="2400" b="0" baseline="-2500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en-US" altLang="zh-CN" sz="2400" b="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*x </a:t>
            </a:r>
            <a:r>
              <a:rPr kumimoji="1" lang="en-US" altLang="zh-CN" sz="2400" b="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+ </a:t>
            </a:r>
            <a:r>
              <a:rPr kumimoji="1" lang="en-US" altLang="zh-CN" sz="2400" b="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kumimoji="1" lang="en-US" altLang="zh-CN" sz="2400" b="0" baseline="-25000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1</a:t>
            </a:r>
            <a:endParaRPr kumimoji="1" lang="en-US" altLang="zh-CN" sz="2400" b="0" baseline="-25000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  <a:p>
            <a:r>
              <a:rPr kumimoji="1" lang="zh-CN" altLang="en-US" sz="2400" b="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测</a:t>
            </a:r>
            <a:r>
              <a:rPr kumimoji="1" lang="zh-CN" altLang="en-US" sz="2400" b="0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角定位法设备简单，但其位置线误差随与用户导航台间的距离成正比例增大，故常用于</a:t>
            </a:r>
            <a:r>
              <a:rPr kumimoji="1" lang="zh-CN" altLang="en-US" sz="2400" u="sng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近程定位</a:t>
            </a:r>
            <a:r>
              <a:rPr kumimoji="1" lang="zh-CN" altLang="en-US" sz="2400" b="0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b="0" dirty="0">
                <a:solidFill>
                  <a:prstClr val="black"/>
                </a:solidFill>
                <a:latin typeface="Times New Roman" pitchFamily="18" charset="0"/>
                <a:ea typeface="黑体" pitchFamily="2" charset="-122"/>
              </a:rPr>
              <a:t>。</a:t>
            </a:r>
            <a:r>
              <a:rPr kumimoji="1" lang="zh-CN" altLang="en-US" sz="2400" b="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    </a:t>
            </a:r>
            <a:endParaRPr lang="zh-CN" altLang="en-US" dirty="0"/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双台</a:t>
            </a:r>
            <a:r>
              <a:rPr lang="zh-CN" altLang="en-US" dirty="0"/>
              <a:t>测向定位原理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508104" y="3554250"/>
                <a:ext cx="2759152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3554250"/>
                <a:ext cx="2759152" cy="9825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275856" y="3579931"/>
                <a:ext cx="1623265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579931"/>
                <a:ext cx="1623265" cy="6865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/>
          <p:cNvSpPr/>
          <p:nvPr/>
        </p:nvSpPr>
        <p:spPr>
          <a:xfrm>
            <a:off x="2987824" y="378904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071012" y="378904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539552" y="2636912"/>
            <a:ext cx="3024336" cy="23042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典型测向定位系统的组成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4005064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发射设备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627784" y="425709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843808" y="3140968"/>
            <a:ext cx="0" cy="1116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2627784" y="3140968"/>
            <a:ext cx="21602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843808" y="3140968"/>
            <a:ext cx="21602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菱形 12"/>
          <p:cNvSpPr/>
          <p:nvPr/>
        </p:nvSpPr>
        <p:spPr>
          <a:xfrm>
            <a:off x="4355976" y="2996952"/>
            <a:ext cx="360040" cy="3600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>
            <a:stCxn id="13" idx="2"/>
          </p:cNvCxnSpPr>
          <p:nvPr/>
        </p:nvCxnSpPr>
        <p:spPr>
          <a:xfrm>
            <a:off x="4535996" y="3356992"/>
            <a:ext cx="0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535996" y="4257092"/>
            <a:ext cx="18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788024" y="4005064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接收设备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88224" y="4005064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指示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设备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>
            <a:stCxn id="18" idx="3"/>
            <a:endCxn id="19" idx="1"/>
          </p:cNvCxnSpPr>
          <p:nvPr/>
        </p:nvCxnSpPr>
        <p:spPr>
          <a:xfrm>
            <a:off x="6300192" y="425709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211960" y="2636912"/>
            <a:ext cx="4176464" cy="23042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866" y="508518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地面导航台（信标台）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57404" y="508518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无线电测向仪（测向仪）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二、无线电测向手段和方法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如何测得方向？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思路：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天线是接收和辐射电磁波的技术手段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不同来（去）向的电磁波，天线对其响应有所不同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能否利用天线的这种“各向异性”来判断导航台站的方位呢？</a:t>
            </a:r>
            <a:endParaRPr lang="zh-CN" altLang="en-US" sz="2400" dirty="0"/>
          </a:p>
        </p:txBody>
      </p:sp>
      <p:sp>
        <p:nvSpPr>
          <p:cNvPr id="4" name="圆角矩形 3"/>
          <p:cNvSpPr/>
          <p:nvPr/>
        </p:nvSpPr>
        <p:spPr>
          <a:xfrm>
            <a:off x="1043608" y="5301208"/>
            <a:ext cx="71287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利用天线的方向性来获得导航台站的方位信息，进而解算自身位置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55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4149080"/>
            <a:ext cx="216024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无线电测向的</a:t>
            </a:r>
            <a:r>
              <a:rPr lang="zh-CN" altLang="en-US" dirty="0"/>
              <a:t>物理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</a:t>
            </a:r>
            <a:r>
              <a:rPr lang="en-US" altLang="zh-CN" sz="3100" dirty="0" smtClean="0">
                <a:solidFill>
                  <a:srgbClr val="0000CC"/>
                </a:solidFill>
              </a:rPr>
              <a:t>--</a:t>
            </a:r>
            <a:r>
              <a:rPr lang="zh-CN" altLang="en-US" sz="3100" dirty="0" smtClean="0">
                <a:solidFill>
                  <a:srgbClr val="0000CC"/>
                </a:solidFill>
              </a:rPr>
              <a:t>天线的方向性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天线的基本任务：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将发射机输出的高频电流能量转换成电磁波辐射出去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将空间电磁波信号转换成高频电流能量送给接收机</a:t>
            </a:r>
            <a:endParaRPr lang="en-US" altLang="zh-CN" sz="2400" dirty="0" smtClean="0"/>
          </a:p>
          <a:p>
            <a:r>
              <a:rPr lang="zh-CN" altLang="en-US" sz="2800" dirty="0"/>
              <a:t>天线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特点</a:t>
            </a:r>
            <a:r>
              <a:rPr lang="zh-CN" altLang="en-US" sz="2800" dirty="0" smtClean="0"/>
              <a:t>：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具有方向特性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较高的转换效率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满足要求的频带宽度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天线的方向性含义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天线的方向性：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指</a:t>
            </a:r>
            <a:r>
              <a:rPr lang="zh-CN" altLang="en-US" sz="2000" dirty="0" smtClean="0"/>
              <a:t>在距离相位中心相同</a:t>
            </a:r>
            <a:r>
              <a:rPr lang="zh-CN" altLang="en-US" sz="2000" dirty="0" smtClean="0"/>
              <a:t>距离条件下，天线辐射场的相对值与空间方向的关系。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不同的天线辐射</a:t>
            </a:r>
            <a:r>
              <a:rPr lang="zh-CN" altLang="en-US" sz="2000" dirty="0"/>
              <a:t>出去的</a:t>
            </a:r>
            <a:r>
              <a:rPr lang="zh-CN" altLang="en-US" sz="2000" dirty="0" smtClean="0"/>
              <a:t>电磁波很难形成均匀</a:t>
            </a:r>
            <a:r>
              <a:rPr lang="zh-CN" altLang="en-US" sz="2000" dirty="0"/>
              <a:t>的球面波，因此，</a:t>
            </a:r>
            <a:r>
              <a:rPr lang="zh-CN" altLang="en-US" sz="2000" dirty="0">
                <a:solidFill>
                  <a:srgbClr val="0000CC"/>
                </a:solidFill>
              </a:rPr>
              <a:t>任何一个天线的辐射场都具有方向性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60000"/>
              </a:lnSpc>
            </a:pPr>
            <a:r>
              <a:rPr lang="zh-CN" altLang="en-US" sz="2400" dirty="0" smtClean="0"/>
              <a:t>举例：垂直</a:t>
            </a:r>
            <a:r>
              <a:rPr lang="zh-CN" altLang="en-US" sz="2400" dirty="0"/>
              <a:t>天线</a:t>
            </a:r>
            <a:endParaRPr lang="en-US" altLang="zh-CN" sz="2400" dirty="0"/>
          </a:p>
          <a:p>
            <a:pPr lvl="1">
              <a:lnSpc>
                <a:spcPct val="160000"/>
              </a:lnSpc>
            </a:pPr>
            <a:r>
              <a:rPr lang="zh-CN" altLang="en-US" sz="2000" dirty="0"/>
              <a:t>指垂直于地面的直立天线，垂直天线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平面</a:t>
            </a:r>
            <a:r>
              <a:rPr lang="zh-CN" altLang="en-US" sz="2000" dirty="0" smtClean="0"/>
              <a:t>方向性图接近一</a:t>
            </a:r>
            <a:r>
              <a:rPr lang="zh-CN" altLang="en-US" sz="2000" dirty="0"/>
              <a:t>圆</a:t>
            </a:r>
            <a:r>
              <a:rPr lang="zh-CN" altLang="en-US" sz="2000" dirty="0" smtClean="0"/>
              <a:t>，可视为无方</a:t>
            </a:r>
            <a:r>
              <a:rPr lang="zh-CN" altLang="en-US" sz="2000" dirty="0"/>
              <a:t>向性天线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天线的方向图示意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475636" y="2051556"/>
            <a:ext cx="6048692" cy="2778815"/>
            <a:chOff x="1043588" y="1680319"/>
            <a:chExt cx="6048692" cy="2778815"/>
          </a:xfrm>
        </p:grpSpPr>
        <p:pic>
          <p:nvPicPr>
            <p:cNvPr id="12292" name="Picture 4" descr="c:\users\gy\appdata\roaming\360se6\User Data\temp\t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439"/>
            <a:stretch>
              <a:fillRect/>
            </a:stretch>
          </p:blipFill>
          <p:spPr bwMode="auto">
            <a:xfrm>
              <a:off x="1043588" y="1680319"/>
              <a:ext cx="2736324" cy="2778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4" name="Picture 6" descr="c:\users\gy\appdata\roaming\360se6\User Data\temp\t3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657"/>
            <a:stretch>
              <a:fillRect/>
            </a:stretch>
          </p:blipFill>
          <p:spPr bwMode="auto">
            <a:xfrm>
              <a:off x="4499446" y="1680319"/>
              <a:ext cx="2592834" cy="2729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1547664" y="471585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近全向天线方向图示意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178" y="47158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心形天线方向图示意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gy\appdata\roaming\360se6\User Data\temp\23094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6981557" cy="228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7"/>
          <p:cNvSpPr txBox="1"/>
          <p:nvPr/>
        </p:nvSpPr>
        <p:spPr>
          <a:xfrm>
            <a:off x="3509164" y="41747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垂直天线方向图示意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9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常用测向方法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振幅测向法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将导航终端与导航台站的方位关系转换为可测量的振幅电</a:t>
            </a:r>
            <a:r>
              <a:rPr lang="zh-CN" altLang="en-US" dirty="0" smtClean="0"/>
              <a:t>参量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</a:t>
            </a:r>
            <a:r>
              <a:rPr lang="zh-CN" altLang="en-US" dirty="0" smtClean="0"/>
              <a:t>如：无线电测向</a:t>
            </a:r>
            <a:r>
              <a:rPr lang="zh-CN" altLang="en-US" dirty="0" smtClean="0"/>
              <a:t>仪、仪表着陆系统</a:t>
            </a:r>
            <a:endParaRPr lang="en-US" altLang="zh-CN" dirty="0" smtClean="0"/>
          </a:p>
          <a:p>
            <a:r>
              <a:rPr lang="zh-CN" altLang="en-US" dirty="0" smtClean="0"/>
              <a:t>相位测向法</a:t>
            </a:r>
            <a:endParaRPr lang="en-US" altLang="zh-CN" dirty="0" smtClean="0"/>
          </a:p>
          <a:p>
            <a:pPr lvl="1"/>
            <a:r>
              <a:rPr lang="zh-CN" altLang="en-US" dirty="0"/>
              <a:t>将飞行器与信标台的</a:t>
            </a:r>
            <a:r>
              <a:rPr lang="zh-CN" altLang="en-US" dirty="0" smtClean="0"/>
              <a:t>方位关系转换</a:t>
            </a:r>
            <a:r>
              <a:rPr lang="zh-CN" altLang="en-US" dirty="0"/>
              <a:t>为可测量</a:t>
            </a:r>
            <a:r>
              <a:rPr lang="zh-CN" altLang="en-US" dirty="0" smtClean="0"/>
              <a:t>的相位电</a:t>
            </a:r>
            <a:r>
              <a:rPr lang="zh-CN" altLang="en-US" dirty="0" smtClean="0"/>
              <a:t>参量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</a:t>
            </a:r>
            <a:r>
              <a:rPr lang="zh-CN" altLang="en-US" dirty="0" smtClean="0"/>
              <a:t>如：多普勒伏尔</a:t>
            </a:r>
            <a:r>
              <a:rPr lang="zh-CN" altLang="en-US" dirty="0"/>
              <a:t>、全向信标伏尔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3"/>
          <p:cNvSpPr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83F08E1-79BD-443A-B244-A27E20B9C859}" type="slidenum">
              <a:rPr lang="en-US" altLang="zh-CN"/>
              <a:t>19</a:t>
            </a:fld>
            <a:endParaRPr lang="en-US" altLang="zh-CN"/>
          </a:p>
        </p:txBody>
      </p:sp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980778" y="1208236"/>
          <a:ext cx="5543550" cy="524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Visio" r:id="rId4" imgW="4787900" imgH="4546600" progId="Visio.Drawing.11">
                  <p:embed/>
                </p:oleObj>
              </mc:Choice>
              <mc:Fallback>
                <p:oleObj name="Visio" r:id="rId4" imgW="4787900" imgH="4546600" progId="Visio.Drawing.11">
                  <p:embed/>
                  <p:pic>
                    <p:nvPicPr>
                      <p:cNvPr id="0" name="图片 1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778" y="1208236"/>
                        <a:ext cx="5543550" cy="524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）振幅</a:t>
            </a:r>
            <a:r>
              <a:rPr lang="zh-CN" altLang="en-US" dirty="0"/>
              <a:t>测角</a:t>
            </a:r>
            <a:r>
              <a:rPr lang="zh-CN" altLang="en-US" dirty="0" smtClean="0"/>
              <a:t>法原理图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3100" dirty="0" smtClean="0"/>
              <a:t>无线电导航、系统组成及其分类方法</a:t>
            </a:r>
            <a:endParaRPr lang="en-US" altLang="zh-CN" sz="3100" dirty="0" smtClean="0"/>
          </a:p>
          <a:p>
            <a:pPr lvl="1">
              <a:lnSpc>
                <a:spcPct val="170000"/>
              </a:lnSpc>
            </a:pPr>
            <a:r>
              <a:rPr lang="zh-CN" altLang="en-US" sz="2000" dirty="0" smtClean="0"/>
              <a:t>无线电系统 </a:t>
            </a:r>
            <a:r>
              <a:rPr lang="en-US" altLang="zh-CN" sz="2000" dirty="0" smtClean="0"/>
              <a:t>= </a:t>
            </a:r>
            <a:r>
              <a:rPr lang="zh-CN" altLang="en-US" sz="2000" dirty="0" smtClean="0"/>
              <a:t>导航台站 </a:t>
            </a:r>
            <a:r>
              <a:rPr lang="en-US" altLang="zh-CN" sz="2000" dirty="0" smtClean="0"/>
              <a:t>+ </a:t>
            </a:r>
            <a:r>
              <a:rPr lang="zh-CN" altLang="en-US" sz="2000" dirty="0" smtClean="0"/>
              <a:t>监测系统（可选） </a:t>
            </a:r>
            <a:r>
              <a:rPr lang="en-US" altLang="zh-CN" sz="2000" dirty="0" smtClean="0"/>
              <a:t>+ </a:t>
            </a:r>
            <a:r>
              <a:rPr lang="zh-CN" altLang="en-US" sz="2000" dirty="0" smtClean="0"/>
              <a:t>导航终端</a:t>
            </a:r>
            <a:endParaRPr lang="en-US" altLang="zh-CN" sz="2000" dirty="0" smtClean="0"/>
          </a:p>
          <a:p>
            <a:pPr lvl="1">
              <a:lnSpc>
                <a:spcPct val="170000"/>
              </a:lnSpc>
            </a:pPr>
            <a:r>
              <a:rPr lang="zh-CN" altLang="en-US" sz="2000" dirty="0" smtClean="0"/>
              <a:t>导航过程：</a:t>
            </a:r>
            <a:endParaRPr lang="en-US" altLang="zh-CN" sz="2000" dirty="0" smtClean="0"/>
          </a:p>
          <a:p>
            <a:pPr lvl="2">
              <a:lnSpc>
                <a:spcPct val="170000"/>
              </a:lnSpc>
            </a:pPr>
            <a:r>
              <a:rPr lang="zh-CN" altLang="en-US" sz="1600" dirty="0"/>
              <a:t>利用</a:t>
            </a:r>
            <a:r>
              <a:rPr lang="zh-CN" altLang="en-US" sz="1600" dirty="0"/>
              <a:t>无线电导航</a:t>
            </a:r>
            <a:r>
              <a:rPr lang="zh-CN" altLang="en-US" sz="1600" dirty="0"/>
              <a:t>信号获得电</a:t>
            </a:r>
            <a:r>
              <a:rPr lang="zh-CN" altLang="en-US" sz="1600" dirty="0"/>
              <a:t>参量</a:t>
            </a:r>
            <a:r>
              <a:rPr lang="zh-CN" altLang="en-US" sz="1600" dirty="0"/>
              <a:t>特性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获得</a:t>
            </a:r>
            <a:r>
              <a:rPr lang="zh-CN" altLang="en-US" sz="1600" dirty="0"/>
              <a:t>导航台</a:t>
            </a:r>
            <a:r>
              <a:rPr lang="zh-CN" altLang="en-US" sz="1600" dirty="0"/>
              <a:t>的方向、</a:t>
            </a:r>
            <a:r>
              <a:rPr lang="zh-CN" altLang="en-US" sz="1600" dirty="0" smtClean="0"/>
              <a:t>距离等</a:t>
            </a:r>
            <a:r>
              <a:rPr lang="zh-CN" altLang="en-US" sz="1600" dirty="0"/>
              <a:t>几何</a:t>
            </a:r>
            <a:r>
              <a:rPr lang="zh-CN" altLang="en-US" sz="1600" dirty="0" smtClean="0"/>
              <a:t>测量</a:t>
            </a:r>
            <a:r>
              <a:rPr lang="zh-CN" altLang="en-US" sz="1600" dirty="0"/>
              <a:t>量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/>
              <a:t>通过</a:t>
            </a:r>
            <a:r>
              <a:rPr lang="zh-CN" altLang="en-US" sz="1600" dirty="0"/>
              <a:t>观测方程解</a:t>
            </a:r>
            <a:r>
              <a:rPr lang="zh-CN" altLang="en-US" sz="1600" dirty="0"/>
              <a:t>算</a:t>
            </a:r>
            <a:r>
              <a:rPr lang="zh-CN" altLang="en-US" sz="1600" dirty="0" smtClean="0"/>
              <a:t>位置</a:t>
            </a:r>
            <a:endParaRPr lang="en-US" altLang="zh-CN" sz="1600" dirty="0"/>
          </a:p>
          <a:p>
            <a:pPr lvl="1">
              <a:lnSpc>
                <a:spcPct val="170000"/>
              </a:lnSpc>
            </a:pPr>
            <a:r>
              <a:rPr lang="zh-CN" altLang="en-US" sz="2000" dirty="0" smtClean="0"/>
              <a:t>分类方法：</a:t>
            </a:r>
            <a:endParaRPr lang="en-US" altLang="zh-CN" sz="2000" dirty="0" smtClean="0"/>
          </a:p>
          <a:p>
            <a:pPr lvl="2">
              <a:lnSpc>
                <a:spcPct val="170000"/>
              </a:lnSpc>
            </a:pPr>
            <a:r>
              <a:rPr lang="zh-CN" altLang="en-US" sz="1600" dirty="0" smtClean="0"/>
              <a:t>按电参量</a:t>
            </a:r>
            <a:r>
              <a:rPr lang="zh-CN" altLang="en-US" sz="1600" dirty="0"/>
              <a:t>分类：振幅</a:t>
            </a:r>
            <a:r>
              <a:rPr lang="en-US" altLang="zh-CN" sz="1600" dirty="0"/>
              <a:t>/</a:t>
            </a:r>
            <a:r>
              <a:rPr lang="zh-CN" altLang="en-US" sz="1600" dirty="0"/>
              <a:t>频率</a:t>
            </a:r>
            <a:r>
              <a:rPr lang="en-US" altLang="zh-CN" sz="1600" dirty="0"/>
              <a:t>/</a:t>
            </a:r>
            <a:r>
              <a:rPr lang="zh-CN" altLang="en-US" sz="1600" dirty="0"/>
              <a:t>相位</a:t>
            </a:r>
            <a:r>
              <a:rPr lang="en-US" altLang="zh-CN" sz="1600" dirty="0"/>
              <a:t>/</a:t>
            </a:r>
            <a:r>
              <a:rPr lang="zh-CN" altLang="en-US" sz="1600" dirty="0"/>
              <a:t>脉冲</a:t>
            </a:r>
            <a:r>
              <a:rPr lang="en-US" altLang="zh-CN" sz="1600" dirty="0"/>
              <a:t>/</a:t>
            </a:r>
            <a:r>
              <a:rPr lang="zh-CN" altLang="en-US" sz="1600" dirty="0" smtClean="0"/>
              <a:t>混合系统</a:t>
            </a:r>
            <a:endParaRPr lang="en-US" altLang="zh-CN" sz="1600" dirty="0" smtClean="0"/>
          </a:p>
          <a:p>
            <a:pPr lvl="2">
              <a:lnSpc>
                <a:spcPct val="170000"/>
              </a:lnSpc>
            </a:pPr>
            <a:r>
              <a:rPr lang="zh-CN" altLang="en-US" sz="1600" dirty="0" smtClean="0"/>
              <a:t>按几何参量分类：</a:t>
            </a:r>
            <a:r>
              <a:rPr lang="zh-CN" altLang="en-US" sz="1600" dirty="0"/>
              <a:t>测角</a:t>
            </a:r>
            <a:r>
              <a:rPr lang="en-US" altLang="zh-CN" sz="1600" dirty="0"/>
              <a:t>/</a:t>
            </a:r>
            <a:r>
              <a:rPr lang="zh-CN" altLang="en-US" sz="1600" dirty="0"/>
              <a:t>测距</a:t>
            </a:r>
            <a:r>
              <a:rPr lang="en-US" altLang="zh-CN" sz="1600" dirty="0"/>
              <a:t>/</a:t>
            </a:r>
            <a:r>
              <a:rPr lang="zh-CN" altLang="en-US" sz="1600" dirty="0"/>
              <a:t>测距差</a:t>
            </a:r>
            <a:r>
              <a:rPr lang="en-US" altLang="zh-CN" sz="1600" dirty="0"/>
              <a:t>/</a:t>
            </a:r>
            <a:r>
              <a:rPr lang="zh-CN" altLang="en-US" sz="1600" dirty="0" smtClean="0"/>
              <a:t>混合系统</a:t>
            </a:r>
            <a:endParaRPr lang="en-US" altLang="zh-CN" sz="1600" dirty="0" smtClean="0"/>
          </a:p>
          <a:p>
            <a:pPr>
              <a:lnSpc>
                <a:spcPct val="170000"/>
              </a:lnSpc>
            </a:pPr>
            <a:r>
              <a:rPr lang="zh-CN" altLang="en-US" sz="3100" dirty="0" smtClean="0"/>
              <a:t>无线电导航系统的三个关键指标</a:t>
            </a:r>
            <a:endParaRPr lang="en-US" altLang="zh-CN" sz="3100" dirty="0" smtClean="0"/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导航精度</a:t>
            </a:r>
            <a:r>
              <a:rPr lang="zh-CN" altLang="en-US" sz="2000" dirty="0" smtClean="0"/>
              <a:t>：在一定置信度条件下的统计值，如：</a:t>
            </a:r>
            <a:r>
              <a:rPr lang="en-US" altLang="zh-CN" sz="2000" dirty="0"/>
              <a:t>CEP</a:t>
            </a:r>
            <a:r>
              <a:rPr lang="zh-CN" altLang="en-US" sz="2000" dirty="0"/>
              <a:t>（</a:t>
            </a:r>
            <a:r>
              <a:rPr lang="en-US" altLang="zh-CN" sz="2000" dirty="0"/>
              <a:t>50%</a:t>
            </a:r>
            <a:r>
              <a:rPr lang="zh-CN" altLang="en-US" sz="2000" dirty="0" smtClean="0"/>
              <a:t>）、</a:t>
            </a:r>
            <a:r>
              <a:rPr lang="en-US" altLang="zh-CN" sz="2000" dirty="0" smtClean="0"/>
              <a:t>1</a:t>
            </a:r>
            <a:r>
              <a:rPr lang="el-GR" altLang="zh-CN" sz="2000" dirty="0"/>
              <a:t>σ</a:t>
            </a:r>
            <a:r>
              <a:rPr lang="zh-CN" altLang="en-US" sz="2000" dirty="0"/>
              <a:t>或</a:t>
            </a:r>
            <a:r>
              <a:rPr lang="en-US" altLang="zh-CN" sz="2000" dirty="0"/>
              <a:t>1DRMS</a:t>
            </a:r>
            <a:r>
              <a:rPr lang="zh-CN" altLang="en-US" sz="2000" dirty="0"/>
              <a:t>（约</a:t>
            </a:r>
            <a:r>
              <a:rPr lang="en-US" altLang="zh-CN" sz="2000" dirty="0"/>
              <a:t>65%</a:t>
            </a:r>
            <a:r>
              <a:rPr lang="zh-CN" altLang="en-US" sz="2000" dirty="0" smtClean="0"/>
              <a:t>）、</a:t>
            </a:r>
            <a:r>
              <a:rPr lang="en-US" altLang="zh-CN" sz="2000" dirty="0" smtClean="0"/>
              <a:t>2</a:t>
            </a:r>
            <a:r>
              <a:rPr lang="el-GR" altLang="zh-CN" sz="2000" dirty="0"/>
              <a:t>σ </a:t>
            </a:r>
            <a:r>
              <a:rPr lang="zh-CN" altLang="en-US" sz="2000" dirty="0"/>
              <a:t>或</a:t>
            </a:r>
            <a:r>
              <a:rPr lang="en-US" altLang="zh-CN" sz="2000" dirty="0"/>
              <a:t>2DRMS</a:t>
            </a:r>
            <a:r>
              <a:rPr lang="zh-CN" altLang="en-US" sz="2000" dirty="0"/>
              <a:t>（约</a:t>
            </a:r>
            <a:r>
              <a:rPr lang="en-US" altLang="zh-CN" sz="2000" dirty="0"/>
              <a:t>95%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工作区</a:t>
            </a:r>
            <a:r>
              <a:rPr lang="zh-CN" altLang="en-US" sz="2000" dirty="0" smtClean="0"/>
              <a:t>：满足指定导航精度的系统有效服务空间区域范围</a:t>
            </a:r>
            <a:endParaRPr lang="en-US" altLang="zh-CN" sz="2000" dirty="0"/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系统容量：在一定实时性要求</a:t>
            </a:r>
            <a:r>
              <a:rPr lang="zh-CN" altLang="en-US" sz="2000" dirty="0" smtClean="0"/>
              <a:t>下能够</a:t>
            </a:r>
            <a:r>
              <a:rPr lang="zh-CN" altLang="en-US" sz="2000" dirty="0"/>
              <a:t>提供导航服务用户的最大数量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49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三种典型的振幅测角法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基本原理：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利用天线方向特性，对接收到的信号电平测量值进行处理以确定来波方向。</a:t>
            </a:r>
            <a:endParaRPr lang="en-US" altLang="zh-CN" dirty="0" smtClean="0"/>
          </a:p>
          <a:p>
            <a:r>
              <a:rPr lang="zh-CN" altLang="en-US" dirty="0" smtClean="0"/>
              <a:t>常用方法：</a:t>
            </a:r>
            <a:endParaRPr lang="en-US" altLang="zh-CN" dirty="0" smtClean="0"/>
          </a:p>
          <a:p>
            <a:pPr lvl="1"/>
            <a:r>
              <a:rPr lang="zh-CN" altLang="en-US" dirty="0"/>
              <a:t>最大</a:t>
            </a:r>
            <a:r>
              <a:rPr lang="zh-CN" altLang="en-US" dirty="0" smtClean="0"/>
              <a:t>值法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最小值法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最小值法与最大值法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最小值法：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通过</a:t>
            </a:r>
            <a:r>
              <a:rPr lang="zh-CN" altLang="en-US" sz="2400" dirty="0"/>
              <a:t>确定信号</a:t>
            </a:r>
            <a:r>
              <a:rPr lang="zh-CN" altLang="en-US" sz="2400" dirty="0" smtClean="0"/>
              <a:t>最弱的角度范围来确定来波方向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优点：静寂角小、灵敏、测向精度高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弱点：易受干扰</a:t>
            </a:r>
            <a:endParaRPr lang="en-US" altLang="zh-CN" sz="2400" dirty="0" smtClean="0"/>
          </a:p>
          <a:p>
            <a:r>
              <a:rPr lang="zh-CN" altLang="en-US" sz="2800" dirty="0" smtClean="0"/>
              <a:t>最大</a:t>
            </a:r>
            <a:r>
              <a:rPr lang="zh-CN" altLang="en-US" sz="2800" dirty="0"/>
              <a:t>值</a:t>
            </a:r>
            <a:r>
              <a:rPr lang="zh-CN" altLang="en-US" sz="2800" dirty="0" smtClean="0"/>
              <a:t>法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通过确定信号</a:t>
            </a:r>
            <a:r>
              <a:rPr lang="zh-CN" altLang="en-US" sz="2400" dirty="0" smtClean="0"/>
              <a:t>最</a:t>
            </a:r>
            <a:r>
              <a:rPr lang="zh-CN" altLang="en-US" sz="2400" dirty="0"/>
              <a:t>强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角度范围来确定来波</a:t>
            </a:r>
            <a:r>
              <a:rPr lang="zh-CN" altLang="en-US" sz="2400" dirty="0" smtClean="0"/>
              <a:t>方向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优点：有一定抗干扰能力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弱点：静寂角大（心型方向图很难做到较尖）、测向精度低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sp>
        <p:nvSpPr>
          <p:cNvPr id="4" name="心形 3"/>
          <p:cNvSpPr/>
          <p:nvPr/>
        </p:nvSpPr>
        <p:spPr>
          <a:xfrm>
            <a:off x="7104221" y="3065009"/>
            <a:ext cx="1478772" cy="1156080"/>
          </a:xfrm>
          <a:custGeom>
            <a:avLst/>
            <a:gdLst>
              <a:gd name="connsiteX0" fmla="*/ 684076 w 1368152"/>
              <a:gd name="connsiteY0" fmla="*/ 306034 h 1224136"/>
              <a:gd name="connsiteX1" fmla="*/ 684076 w 1368152"/>
              <a:gd name="connsiteY1" fmla="*/ 1224136 h 1224136"/>
              <a:gd name="connsiteX2" fmla="*/ 684076 w 1368152"/>
              <a:gd name="connsiteY2" fmla="*/ 306034 h 1224136"/>
              <a:gd name="connsiteX0-1" fmla="*/ 689063 w 1378126"/>
              <a:gd name="connsiteY0-2" fmla="*/ 319692 h 1102882"/>
              <a:gd name="connsiteX1-3" fmla="*/ 689063 w 1378126"/>
              <a:gd name="connsiteY1-4" fmla="*/ 1102882 h 1102882"/>
              <a:gd name="connsiteX2-5" fmla="*/ 689063 w 1378126"/>
              <a:gd name="connsiteY2-6" fmla="*/ 319692 h 1102882"/>
              <a:gd name="connsiteX0-7" fmla="*/ 715503 w 1404566"/>
              <a:gd name="connsiteY0-8" fmla="*/ 319692 h 1102882"/>
              <a:gd name="connsiteX1-9" fmla="*/ 715503 w 1404566"/>
              <a:gd name="connsiteY1-10" fmla="*/ 1102882 h 1102882"/>
              <a:gd name="connsiteX2-11" fmla="*/ 715503 w 1404566"/>
              <a:gd name="connsiteY2-12" fmla="*/ 319692 h 1102882"/>
              <a:gd name="connsiteX0-13" fmla="*/ 715503 w 1378146"/>
              <a:gd name="connsiteY0-14" fmla="*/ 233174 h 1016364"/>
              <a:gd name="connsiteX1-15" fmla="*/ 715503 w 1378146"/>
              <a:gd name="connsiteY1-16" fmla="*/ 1016364 h 1016364"/>
              <a:gd name="connsiteX2-17" fmla="*/ 715503 w 1378146"/>
              <a:gd name="connsiteY2-18" fmla="*/ 233174 h 1016364"/>
              <a:gd name="connsiteX0-19" fmla="*/ 757561 w 1379329"/>
              <a:gd name="connsiteY0-20" fmla="*/ 244943 h 946426"/>
              <a:gd name="connsiteX1-21" fmla="*/ 697600 w 1379329"/>
              <a:gd name="connsiteY1-22" fmla="*/ 946426 h 946426"/>
              <a:gd name="connsiteX2-23" fmla="*/ 757561 w 1379329"/>
              <a:gd name="connsiteY2-24" fmla="*/ 244943 h 946426"/>
              <a:gd name="connsiteX0-25" fmla="*/ 770837 w 1392605"/>
              <a:gd name="connsiteY0-26" fmla="*/ 235075 h 936558"/>
              <a:gd name="connsiteX1-27" fmla="*/ 710876 w 1392605"/>
              <a:gd name="connsiteY1-28" fmla="*/ 936558 h 936558"/>
              <a:gd name="connsiteX2-29" fmla="*/ 770837 w 1392605"/>
              <a:gd name="connsiteY2-30" fmla="*/ 235075 h 936558"/>
              <a:gd name="connsiteX0-31" fmla="*/ 770837 w 1412295"/>
              <a:gd name="connsiteY0-32" fmla="*/ 213734 h 915287"/>
              <a:gd name="connsiteX1-33" fmla="*/ 710876 w 1412295"/>
              <a:gd name="connsiteY1-34" fmla="*/ 915217 h 915287"/>
              <a:gd name="connsiteX2-35" fmla="*/ 770837 w 1412295"/>
              <a:gd name="connsiteY2-36" fmla="*/ 213734 h 915287"/>
              <a:gd name="connsiteX0-37" fmla="*/ 770837 w 1412295"/>
              <a:gd name="connsiteY0-38" fmla="*/ 219649 h 921132"/>
              <a:gd name="connsiteX1-39" fmla="*/ 710876 w 1412295"/>
              <a:gd name="connsiteY1-40" fmla="*/ 921132 h 921132"/>
              <a:gd name="connsiteX2-41" fmla="*/ 770837 w 1412295"/>
              <a:gd name="connsiteY2-42" fmla="*/ 219649 h 921132"/>
              <a:gd name="connsiteX0-43" fmla="*/ 770837 w 1412295"/>
              <a:gd name="connsiteY0-44" fmla="*/ 222893 h 924376"/>
              <a:gd name="connsiteX1-45" fmla="*/ 710876 w 1412295"/>
              <a:gd name="connsiteY1-46" fmla="*/ 924376 h 924376"/>
              <a:gd name="connsiteX2-47" fmla="*/ 770837 w 1412295"/>
              <a:gd name="connsiteY2-48" fmla="*/ 222893 h 924376"/>
              <a:gd name="connsiteX0-49" fmla="*/ 728729 w 1411185"/>
              <a:gd name="connsiteY0-50" fmla="*/ 219957 h 944785"/>
              <a:gd name="connsiteX1-51" fmla="*/ 728729 w 1411185"/>
              <a:gd name="connsiteY1-52" fmla="*/ 944785 h 944785"/>
              <a:gd name="connsiteX2-53" fmla="*/ 728729 w 1411185"/>
              <a:gd name="connsiteY2-54" fmla="*/ 219957 h 944785"/>
              <a:gd name="connsiteX0-55" fmla="*/ 728729 w 1459684"/>
              <a:gd name="connsiteY0-56" fmla="*/ 219957 h 944785"/>
              <a:gd name="connsiteX1-57" fmla="*/ 728729 w 1459684"/>
              <a:gd name="connsiteY1-58" fmla="*/ 944785 h 944785"/>
              <a:gd name="connsiteX2-59" fmla="*/ 728729 w 1459684"/>
              <a:gd name="connsiteY2-60" fmla="*/ 219957 h 944785"/>
              <a:gd name="connsiteX0-61" fmla="*/ 784971 w 1515926"/>
              <a:gd name="connsiteY0-62" fmla="*/ 175383 h 900211"/>
              <a:gd name="connsiteX1-63" fmla="*/ 784971 w 1515926"/>
              <a:gd name="connsiteY1-64" fmla="*/ 900211 h 900211"/>
              <a:gd name="connsiteX2-65" fmla="*/ 784971 w 1515926"/>
              <a:gd name="connsiteY2-66" fmla="*/ 175383 h 900211"/>
              <a:gd name="connsiteX0-67" fmla="*/ 784971 w 1537361"/>
              <a:gd name="connsiteY0-68" fmla="*/ 175383 h 900211"/>
              <a:gd name="connsiteX1-69" fmla="*/ 784971 w 1537361"/>
              <a:gd name="connsiteY1-70" fmla="*/ 900211 h 900211"/>
              <a:gd name="connsiteX2-71" fmla="*/ 784971 w 1537361"/>
              <a:gd name="connsiteY2-72" fmla="*/ 175383 h 900211"/>
              <a:gd name="connsiteX0-73" fmla="*/ 756190 w 1508580"/>
              <a:gd name="connsiteY0-74" fmla="*/ 175383 h 900211"/>
              <a:gd name="connsiteX1-75" fmla="*/ 756190 w 1508580"/>
              <a:gd name="connsiteY1-76" fmla="*/ 900211 h 900211"/>
              <a:gd name="connsiteX2-77" fmla="*/ 756190 w 1508580"/>
              <a:gd name="connsiteY2-78" fmla="*/ 175383 h 900211"/>
              <a:gd name="connsiteX0-79" fmla="*/ 756190 w 1478772"/>
              <a:gd name="connsiteY0-80" fmla="*/ 175383 h 900211"/>
              <a:gd name="connsiteX1-81" fmla="*/ 756190 w 1478772"/>
              <a:gd name="connsiteY1-82" fmla="*/ 900211 h 900211"/>
              <a:gd name="connsiteX2-83" fmla="*/ 756190 w 1478772"/>
              <a:gd name="connsiteY2-84" fmla="*/ 175383 h 900211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</a:cxnLst>
            <a:rect l="l" t="t" r="r" b="b"/>
            <a:pathLst>
              <a:path w="1478772" h="900211">
                <a:moveTo>
                  <a:pt x="756190" y="175383"/>
                </a:moveTo>
                <a:cubicBezTo>
                  <a:pt x="1191124" y="-433643"/>
                  <a:pt x="2137856" y="725103"/>
                  <a:pt x="756190" y="900211"/>
                </a:cubicBezTo>
                <a:cubicBezTo>
                  <a:pt x="-730406" y="696842"/>
                  <a:pt x="366226" y="-421971"/>
                  <a:pt x="756190" y="17538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855681" y="2636912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7956376" y="2780928"/>
            <a:ext cx="360040" cy="28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028384" y="2420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最小值法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956376" y="470763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最大值法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7956376" y="4279694"/>
            <a:ext cx="540082" cy="28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比较测向法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基本原理：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有两</a:t>
            </a:r>
            <a:r>
              <a:rPr lang="zh-CN" altLang="en-US" sz="2000" dirty="0" smtClean="0"/>
              <a:t>个频率不同、方向性图相同的</a:t>
            </a:r>
            <a:r>
              <a:rPr lang="zh-CN" altLang="en-US" sz="2000" dirty="0" smtClean="0"/>
              <a:t>天线，方向图</a:t>
            </a:r>
            <a:r>
              <a:rPr lang="zh-CN" altLang="en-US" sz="2000" dirty="0"/>
              <a:t>部分</a:t>
            </a:r>
            <a:r>
              <a:rPr lang="zh-CN" altLang="en-US" sz="2000" dirty="0" smtClean="0"/>
              <a:t>相互重叠，当天线对准来波方向时，两个天线信号强度相等，若偏离任何一方时，则信号强度不等，从而可利用等强信号确定来波方向。</a:t>
            </a:r>
            <a:endParaRPr lang="zh-CN" altLang="en-US" sz="20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683956" y="4149080"/>
            <a:ext cx="2230595" cy="2520280"/>
            <a:chOff x="2603836" y="3009623"/>
            <a:chExt cx="2230595" cy="2520280"/>
          </a:xfrm>
        </p:grpSpPr>
        <p:sp>
          <p:nvSpPr>
            <p:cNvPr id="4" name="椭圆 3"/>
            <p:cNvSpPr/>
            <p:nvPr/>
          </p:nvSpPr>
          <p:spPr>
            <a:xfrm rot="4175273">
              <a:off x="2063776" y="3612628"/>
              <a:ext cx="2448272" cy="13681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 rot="17435684">
              <a:off x="2998227" y="3693699"/>
              <a:ext cx="2520280" cy="1152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951820" y="5445224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779912" y="3369663"/>
              <a:ext cx="0" cy="207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 flipV="1">
              <a:off x="3203848" y="3933056"/>
              <a:ext cx="576064" cy="1512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779912" y="3912433"/>
              <a:ext cx="567236" cy="1532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肘形连接符 7"/>
          <p:cNvCxnSpPr/>
          <p:nvPr/>
        </p:nvCxnSpPr>
        <p:spPr>
          <a:xfrm rot="16200000" flipH="1">
            <a:off x="4499992" y="4005064"/>
            <a:ext cx="576064" cy="1440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3204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信号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绝对定向问题？</a:t>
            </a:r>
            <a:endParaRPr lang="en-US" altLang="zh-CN" dirty="0" smtClean="0"/>
          </a:p>
          <a:p>
            <a:r>
              <a:rPr lang="zh-CN" altLang="en-US" dirty="0" smtClean="0"/>
              <a:t>终端天线必须旋转？</a:t>
            </a:r>
            <a:endParaRPr lang="en-US" altLang="zh-CN" dirty="0" smtClean="0"/>
          </a:p>
          <a:p>
            <a:r>
              <a:rPr lang="zh-CN" altLang="en-US" dirty="0" smtClean="0"/>
              <a:t>精度问题？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）相位</a:t>
            </a:r>
            <a:r>
              <a:rPr lang="zh-CN" altLang="en-US" dirty="0"/>
              <a:t>测角</a:t>
            </a:r>
            <a:r>
              <a:rPr lang="zh-CN" altLang="en-US" dirty="0" smtClean="0"/>
              <a:t>法原理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">
              <a:spcBef>
                <a:spcPct val="50000"/>
              </a:spcBef>
            </a:pPr>
            <a:r>
              <a:rPr kumimoji="1" lang="zh-CN" altLang="en-US" sz="2400" dirty="0" smtClean="0"/>
              <a:t>一般原理：</a:t>
            </a:r>
            <a:endParaRPr kumimoji="1" lang="en-US" altLang="zh-CN" sz="2400" dirty="0"/>
          </a:p>
          <a:p>
            <a:pPr lvl="1">
              <a:spcBef>
                <a:spcPct val="50000"/>
              </a:spcBef>
            </a:pPr>
            <a:r>
              <a:rPr kumimoji="1" lang="zh-CN" altLang="en-US" sz="2000" dirty="0" smtClean="0"/>
              <a:t>在</a:t>
            </a:r>
            <a:r>
              <a:rPr kumimoji="1" lang="zh-CN" altLang="en-US" sz="2000" dirty="0"/>
              <a:t>水平面内</a:t>
            </a:r>
            <a:r>
              <a:rPr kumimoji="1" lang="zh-CN" altLang="en-US" sz="2000" dirty="0">
                <a:solidFill>
                  <a:srgbClr val="0000CC"/>
                </a:solidFill>
              </a:rPr>
              <a:t>一</a:t>
            </a:r>
            <a:r>
              <a:rPr kumimoji="1" lang="zh-CN" altLang="en-US" sz="2000" u="sng" dirty="0">
                <a:solidFill>
                  <a:srgbClr val="0000CC"/>
                </a:solidFill>
              </a:rPr>
              <a:t>心形方向性图</a:t>
            </a:r>
            <a:r>
              <a:rPr kumimoji="1" lang="zh-CN" altLang="en-US" sz="2000" dirty="0"/>
              <a:t>的天线向外辐射无线电信号，同时还在该平面内以一定角速度</a:t>
            </a:r>
            <a:r>
              <a:rPr kumimoji="1" lang="zh-CN" altLang="en-US" sz="2000" u="sng" dirty="0">
                <a:solidFill>
                  <a:srgbClr val="0000CC"/>
                </a:solidFill>
              </a:rPr>
              <a:t>顺时针旋转；</a:t>
            </a:r>
            <a:endParaRPr kumimoji="1" lang="en-US" altLang="zh-CN" sz="2000" u="sng" dirty="0">
              <a:solidFill>
                <a:srgbClr val="0000CC"/>
              </a:solidFill>
            </a:endParaRPr>
          </a:p>
          <a:p>
            <a:pPr lvl="1"/>
            <a:r>
              <a:rPr kumimoji="1" lang="zh-CN" altLang="en-US" sz="2000" dirty="0" smtClean="0"/>
              <a:t>在</a:t>
            </a:r>
            <a:r>
              <a:rPr kumimoji="1" lang="zh-CN" altLang="en-US" sz="2000" dirty="0"/>
              <a:t>方向性图转到某一事先确定的方位时，利用全向天线</a:t>
            </a:r>
            <a:r>
              <a:rPr kumimoji="1" lang="zh-CN" altLang="en-US" sz="2000" dirty="0" smtClean="0"/>
              <a:t>发射</a:t>
            </a:r>
            <a:r>
              <a:rPr kumimoji="1" lang="zh-CN" altLang="en-US" sz="2000" dirty="0">
                <a:solidFill>
                  <a:srgbClr val="0000CC"/>
                </a:solidFill>
              </a:rPr>
              <a:t>同相</a:t>
            </a:r>
            <a:r>
              <a:rPr kumimoji="1" lang="zh-CN" altLang="en-US" sz="2000" u="sng" dirty="0" smtClean="0">
                <a:solidFill>
                  <a:srgbClr val="0000CC"/>
                </a:solidFill>
              </a:rPr>
              <a:t>基准信号</a:t>
            </a:r>
            <a:r>
              <a:rPr kumimoji="1" lang="zh-CN" altLang="en-US" sz="2000" u="sng" dirty="0">
                <a:solidFill>
                  <a:srgbClr val="0000CC"/>
                </a:solidFill>
              </a:rPr>
              <a:t>；</a:t>
            </a:r>
            <a:endParaRPr kumimoji="1" lang="en-US" altLang="zh-CN" sz="2000" dirty="0"/>
          </a:p>
          <a:p>
            <a:endParaRPr lang="zh-CN" altLang="en-US" sz="2400" dirty="0"/>
          </a:p>
        </p:txBody>
      </p:sp>
      <p:graphicFrame>
        <p:nvGraphicFramePr>
          <p:cNvPr id="8" name="Object 40"/>
          <p:cNvGraphicFramePr>
            <a:graphicFrameLocks noChangeAspect="1"/>
          </p:cNvGraphicFramePr>
          <p:nvPr/>
        </p:nvGraphicFramePr>
        <p:xfrm>
          <a:off x="1619672" y="4227339"/>
          <a:ext cx="2390775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Visio" r:id="rId3" imgW="2133600" imgH="2311400" progId="Visio.Drawing.11">
                  <p:embed/>
                </p:oleObj>
              </mc:Choice>
              <mc:Fallback>
                <p:oleObj name="Visio" r:id="rId3" imgW="2133600" imgH="2311400" progId="Visio.Drawing.11">
                  <p:embed/>
                  <p:pic>
                    <p:nvPicPr>
                      <p:cNvPr id="0" name="图片 12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227339"/>
                        <a:ext cx="2390775" cy="258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塔康测向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75"/>
          <a:stretch>
            <a:fillRect/>
          </a:stretch>
        </p:blipFill>
        <p:spPr bwMode="auto">
          <a:xfrm>
            <a:off x="4572000" y="4602046"/>
            <a:ext cx="3852491" cy="20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7189840"/>
            <a:ext cx="9144000" cy="63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9090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6997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70000"/>
              </a:lnSpc>
              <a:buClr>
                <a:srgbClr val="FF9900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            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天线方向性图                                    塔康信号结构</a:t>
            </a:r>
          </a:p>
        </p:txBody>
      </p:sp>
      <p:sp>
        <p:nvSpPr>
          <p:cNvPr id="11" name="Line 35"/>
          <p:cNvSpPr>
            <a:spLocks noChangeShapeType="1"/>
          </p:cNvSpPr>
          <p:nvPr/>
        </p:nvSpPr>
        <p:spPr bwMode="auto">
          <a:xfrm>
            <a:off x="2916238" y="4807003"/>
            <a:ext cx="71437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-126" r="-305" b="-34"/>
          <a:stretch/>
        </p:blipFill>
        <p:spPr bwMode="auto">
          <a:xfrm>
            <a:off x="-36512" y="116632"/>
            <a:ext cx="9145016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8"/>
          <a:stretch/>
        </p:blipFill>
        <p:spPr bwMode="auto">
          <a:xfrm>
            <a:off x="0" y="0"/>
            <a:ext cx="9144000" cy="213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0" t="36323" r="33463" b="30657"/>
          <a:stretch/>
        </p:blipFill>
        <p:spPr bwMode="auto">
          <a:xfrm>
            <a:off x="3059832" y="2492896"/>
            <a:ext cx="295232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 flipV="1">
            <a:off x="5436096" y="943189"/>
            <a:ext cx="4869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68144" y="481524"/>
            <a:ext cx="3257495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基准信号与方向信号在磁北方向上，频率相同，相位差为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）不同历元相位差会改变吗？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0" t="36323" r="33463" b="30657"/>
          <a:stretch/>
        </p:blipFill>
        <p:spPr bwMode="auto">
          <a:xfrm>
            <a:off x="3059832" y="2492896"/>
            <a:ext cx="295232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弧形 15"/>
          <p:cNvSpPr/>
          <p:nvPr/>
        </p:nvSpPr>
        <p:spPr>
          <a:xfrm>
            <a:off x="4644008" y="2564904"/>
            <a:ext cx="914400" cy="914400"/>
          </a:xfrm>
          <a:prstGeom prst="arc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8361" y="4869160"/>
            <a:ext cx="3473519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同一历元，不同方位相位差是否一致？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）不同方位上，相位差会改变吗？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）相位差与方位呈什么关系？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195736" y="1124744"/>
            <a:ext cx="4680520" cy="446449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21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信号特点与测向原理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黑体" pitchFamily="2" charset="-122"/>
                <a:ea typeface="黑体" pitchFamily="2" charset="-122"/>
              </a:rPr>
              <a:t>在相对于导航台站的空间</a:t>
            </a:r>
            <a:r>
              <a:rPr kumimoji="1" lang="zh-CN" altLang="en-US" sz="2400" dirty="0">
                <a:latin typeface="黑体" pitchFamily="2" charset="-122"/>
                <a:ea typeface="黑体" pitchFamily="2" charset="-122"/>
              </a:rPr>
              <a:t>任意</a:t>
            </a:r>
            <a:r>
              <a:rPr kumimoji="1" lang="zh-CN" altLang="en-US" sz="2400" dirty="0" smtClean="0">
                <a:latin typeface="黑体" pitchFamily="2" charset="-122"/>
                <a:ea typeface="黑体" pitchFamily="2" charset="-122"/>
              </a:rPr>
              <a:t>方位上：</a:t>
            </a:r>
            <a:endParaRPr kumimoji="1"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kumimoji="1" lang="zh-CN" altLang="en-US" sz="2000" dirty="0" smtClean="0">
                <a:latin typeface="黑体" pitchFamily="2" charset="-122"/>
                <a:ea typeface="黑体" pitchFamily="2" charset="-122"/>
              </a:rPr>
              <a:t>导航终端接收的信号是以旋转周期为周期</a:t>
            </a:r>
            <a:r>
              <a:rPr kumimoji="1" lang="zh-CN" altLang="en-US" sz="2000" dirty="0" smtClean="0">
                <a:latin typeface="黑体" pitchFamily="2" charset="-122"/>
                <a:ea typeface="黑体" pitchFamily="2" charset="-122"/>
              </a:rPr>
              <a:t>的</a:t>
            </a:r>
            <a:r>
              <a:rPr kumimoji="1" lang="zh-CN" altLang="en-US" sz="2000" u="sng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幅度</a:t>
            </a:r>
            <a:r>
              <a:rPr kumimoji="1" lang="zh-CN" altLang="en-US" sz="2000" u="sng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调制信号；</a:t>
            </a:r>
            <a:endParaRPr kumimoji="1"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kumimoji="1" lang="zh-CN" altLang="en-US" sz="2000" dirty="0" smtClean="0">
                <a:latin typeface="黑体" pitchFamily="2" charset="-122"/>
                <a:ea typeface="黑体" pitchFamily="2" charset="-122"/>
              </a:rPr>
              <a:t>收到基</a:t>
            </a:r>
            <a:r>
              <a:rPr kumimoji="1" lang="zh-CN" altLang="en-US" sz="2000" dirty="0">
                <a:latin typeface="黑体" pitchFamily="2" charset="-122"/>
                <a:ea typeface="黑体" pitchFamily="2" charset="-122"/>
              </a:rPr>
              <a:t>准信号时，该</a:t>
            </a:r>
            <a:r>
              <a:rPr kumimoji="1" lang="zh-CN" altLang="en-US" sz="2000" dirty="0" smtClean="0">
                <a:latin typeface="黑体" pitchFamily="2" charset="-122"/>
                <a:ea typeface="黑体" pitchFamily="2" charset="-122"/>
              </a:rPr>
              <a:t>信号</a:t>
            </a:r>
            <a:r>
              <a:rPr kumimoji="1" lang="zh-CN" altLang="en-US" sz="2000" u="sng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相位</a:t>
            </a:r>
            <a:r>
              <a:rPr kumimoji="1" lang="zh-CN" altLang="en-US" sz="2000" dirty="0">
                <a:latin typeface="黑体" pitchFamily="2" charset="-122"/>
                <a:ea typeface="黑体" pitchFamily="2" charset="-122"/>
              </a:rPr>
              <a:t>与</a:t>
            </a:r>
            <a:r>
              <a:rPr kumimoji="1" lang="zh-CN" altLang="en-US" sz="2000" dirty="0" smtClean="0">
                <a:latin typeface="黑体" pitchFamily="2" charset="-122"/>
                <a:ea typeface="黑体" pitchFamily="2" charset="-122"/>
              </a:rPr>
              <a:t>载体方位一一对应；</a:t>
            </a:r>
            <a:endParaRPr kumimoji="1"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kumimoji="1" lang="zh-CN" altLang="en-US" sz="2000" dirty="0" smtClean="0">
                <a:latin typeface="黑体" pitchFamily="2" charset="-122"/>
                <a:ea typeface="黑体" pitchFamily="2" charset="-122"/>
              </a:rPr>
              <a:t>测出</a:t>
            </a:r>
            <a:r>
              <a:rPr kumimoji="1" lang="zh-CN" altLang="en-US" sz="200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基准信号在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周期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调制</a:t>
            </a:r>
            <a:r>
              <a:rPr kumimoji="1" lang="zh-CN" altLang="en-US" sz="200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信号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的相位差</a:t>
            </a:r>
            <a:r>
              <a:rPr kumimoji="1" lang="zh-CN" altLang="en-US" sz="2000" dirty="0" smtClean="0">
                <a:latin typeface="黑体" pitchFamily="2" charset="-122"/>
                <a:ea typeface="黑体" pitchFamily="2" charset="-122"/>
              </a:rPr>
              <a:t>即</a:t>
            </a:r>
            <a:r>
              <a:rPr kumimoji="1" lang="zh-CN" altLang="en-US" sz="2000" dirty="0">
                <a:latin typeface="黑体" pitchFamily="2" charset="-122"/>
                <a:ea typeface="黑体" pitchFamily="2" charset="-122"/>
              </a:rPr>
              <a:t>可确定载体方位。    </a:t>
            </a:r>
          </a:p>
          <a:p>
            <a:endParaRPr lang="zh-CN" altLang="en-US" sz="2400" dirty="0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647700" y="4520690"/>
            <a:ext cx="8245475" cy="1274195"/>
          </a:xfrm>
          <a:prstGeom prst="rect">
            <a:avLst/>
          </a:prstGeom>
          <a:solidFill>
            <a:srgbClr val="C0C0C0"/>
          </a:solidFill>
          <a:ln w="28575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9250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7157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60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zh-CN" altLang="en-US" sz="2400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测角精度高于振幅测角法，</a:t>
            </a:r>
            <a:r>
              <a:rPr kumimoji="1" lang="zh-CN" altLang="en-US" sz="24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如</a:t>
            </a:r>
            <a:r>
              <a:rPr lang="zh-CN" altLang="en-US" sz="2400" b="1" dirty="0"/>
              <a:t>全向信标</a:t>
            </a:r>
            <a:r>
              <a:rPr lang="zh-CN" altLang="en-US" sz="2400" b="1" dirty="0" smtClean="0"/>
              <a:t>系统伏尔、</a:t>
            </a:r>
            <a:r>
              <a:rPr kumimoji="1" lang="zh-CN" altLang="en-US" sz="2400" dirty="0" smtClean="0">
                <a:solidFill>
                  <a:srgbClr val="080808"/>
                </a:solidFill>
                <a:latin typeface="Times New Roman" pitchFamily="18" charset="0"/>
                <a:ea typeface="黑体" pitchFamily="2" charset="-122"/>
              </a:rPr>
              <a:t>塔康</a:t>
            </a:r>
            <a:r>
              <a:rPr kumimoji="1" lang="zh-CN" altLang="en-US" sz="2400" dirty="0">
                <a:solidFill>
                  <a:srgbClr val="080808"/>
                </a:solidFill>
                <a:latin typeface="Times New Roman" pitchFamily="18" charset="0"/>
                <a:ea typeface="黑体" pitchFamily="2" charset="-122"/>
              </a:rPr>
              <a:t>系统为</a:t>
            </a:r>
            <a:r>
              <a:rPr kumimoji="1" lang="en-US" altLang="zh-CN" sz="2400" b="1" dirty="0">
                <a:solidFill>
                  <a:srgbClr val="080808"/>
                </a:solidFill>
                <a:latin typeface="Times New Roman" pitchFamily="18" charset="0"/>
                <a:ea typeface="黑体" pitchFamily="2" charset="-122"/>
              </a:rPr>
              <a:t>±2.5º (2</a:t>
            </a:r>
            <a:r>
              <a:rPr kumimoji="1" lang="el-GR" altLang="zh-CN" sz="2400" b="1" dirty="0">
                <a:solidFill>
                  <a:srgbClr val="080808"/>
                </a:solidFill>
                <a:latin typeface="Times New Roman" pitchFamily="18" charset="0"/>
                <a:ea typeface="黑体" pitchFamily="2" charset="-122"/>
              </a:rPr>
              <a:t>σ</a:t>
            </a:r>
            <a:r>
              <a:rPr kumimoji="1" lang="en-US" altLang="zh-CN" sz="2400" b="1" dirty="0">
                <a:solidFill>
                  <a:srgbClr val="080808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kumimoji="1" lang="en-US" altLang="zh-CN" sz="2400" dirty="0">
                <a:solidFill>
                  <a:srgbClr val="080808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dirty="0">
                <a:solidFill>
                  <a:srgbClr val="080808"/>
                </a:solidFill>
                <a:latin typeface="Times New Roman" pitchFamily="18" charset="0"/>
                <a:ea typeface="黑体" pitchFamily="2" charset="-122"/>
              </a:rPr>
              <a:t>，多普勒伏尔优于</a:t>
            </a:r>
            <a:r>
              <a:rPr kumimoji="1" lang="en-US" altLang="zh-CN" sz="2400" b="1" dirty="0">
                <a:solidFill>
                  <a:srgbClr val="080808"/>
                </a:solidFill>
                <a:latin typeface="Times New Roman" pitchFamily="18" charset="0"/>
              </a:rPr>
              <a:t>1º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zh-CN" altLang="en-US" sz="2400" dirty="0">
                <a:solidFill>
                  <a:srgbClr val="080808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三、应用实例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四个实例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振幅测向法应用实例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无线电测向仪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飞机仪表着陆系统</a:t>
            </a:r>
            <a:endParaRPr lang="en-US" altLang="zh-CN" dirty="0" smtClean="0"/>
          </a:p>
          <a:p>
            <a:r>
              <a:rPr lang="zh-CN" altLang="en-US" dirty="0" smtClean="0"/>
              <a:t>相位测向法应用实例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全向伏尔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多普勒伏尔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9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352928" cy="1470025"/>
          </a:xfrm>
        </p:spPr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：无线电测向仪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第二篇 无线电定位导航原理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>
                <a:solidFill>
                  <a:srgbClr val="0000CC"/>
                </a:solidFill>
              </a:rPr>
              <a:t>第</a:t>
            </a:r>
            <a:r>
              <a:rPr lang="zh-CN" altLang="en-US" sz="3200" dirty="0">
                <a:solidFill>
                  <a:srgbClr val="0000CC"/>
                </a:solidFill>
              </a:rPr>
              <a:t>二</a:t>
            </a:r>
            <a:r>
              <a:rPr lang="zh-CN" altLang="en-US" sz="3200" dirty="0" smtClean="0">
                <a:solidFill>
                  <a:srgbClr val="0000CC"/>
                </a:solidFill>
              </a:rPr>
              <a:t>节 无线电测角导航系统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濮国梁</a:t>
            </a:r>
            <a:endParaRPr lang="en-US" altLang="zh-CN" dirty="0" smtClean="0"/>
          </a:p>
          <a:p>
            <a:r>
              <a:rPr lang="zh-CN" altLang="en-US" dirty="0" smtClean="0"/>
              <a:t>北京大学工学院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1412776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航空航天定位导航技术</a:t>
            </a:r>
            <a:r>
              <a:rPr lang="en-US" altLang="zh-CN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  <a:endParaRPr lang="zh-CN" altLang="en-US" sz="4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）概况</a:t>
            </a:r>
            <a:endParaRPr lang="zh-CN" altLang="en-US" sz="4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应用场景：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 smtClean="0"/>
              <a:t>主要用于飞机飞行过程中或起飞降落时，驶向（或飞离）目标台站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工作</a:t>
            </a:r>
            <a:r>
              <a:rPr lang="zh-CN" altLang="en-US" sz="2400" dirty="0" smtClean="0">
                <a:solidFill>
                  <a:schemeClr val="tx1"/>
                </a:solidFill>
              </a:rPr>
              <a:t>原理：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</a:rPr>
              <a:t>测量</a:t>
            </a:r>
            <a:r>
              <a:rPr lang="zh-CN" altLang="en-US" sz="2000" dirty="0">
                <a:solidFill>
                  <a:schemeClr val="tx1"/>
                </a:solidFill>
              </a:rPr>
              <a:t>来波向的</a:t>
            </a:r>
            <a:r>
              <a:rPr lang="zh-CN" altLang="en-US" sz="2000" dirty="0">
                <a:solidFill>
                  <a:srgbClr val="0000CC"/>
                </a:solidFill>
              </a:rPr>
              <a:t>振幅式</a:t>
            </a:r>
            <a:r>
              <a:rPr lang="zh-CN" altLang="en-US" sz="2000" dirty="0"/>
              <a:t>测角无线电导航设备</a:t>
            </a:r>
            <a:r>
              <a:rPr lang="zh-CN" altLang="en-US" sz="2000" dirty="0">
                <a:solidFill>
                  <a:schemeClr val="tx1"/>
                </a:solidFill>
              </a:rPr>
              <a:t>，又称</a:t>
            </a:r>
            <a:r>
              <a:rPr lang="zh-CN" altLang="en-US" sz="2000" dirty="0" smtClean="0">
                <a:solidFill>
                  <a:schemeClr val="tx1"/>
                </a:solidFill>
              </a:rPr>
              <a:t>无线电罗盘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工作</a:t>
            </a:r>
            <a:r>
              <a:rPr lang="zh-CN" altLang="en-US" sz="2400" dirty="0" smtClean="0">
                <a:solidFill>
                  <a:schemeClr val="tx1"/>
                </a:solidFill>
              </a:rPr>
              <a:t>频率：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tx1"/>
                </a:solidFill>
              </a:rPr>
              <a:t>100khz</a:t>
            </a:r>
            <a:r>
              <a:rPr lang="zh-CN" altLang="en-US" sz="2000" dirty="0">
                <a:solidFill>
                  <a:schemeClr val="tx1"/>
                </a:solidFill>
              </a:rPr>
              <a:t>～</a:t>
            </a:r>
            <a:r>
              <a:rPr lang="en-US" altLang="zh-CN" sz="2000" dirty="0">
                <a:solidFill>
                  <a:schemeClr val="tx1"/>
                </a:solidFill>
              </a:rPr>
              <a:t>1800khz</a:t>
            </a:r>
            <a:r>
              <a:rPr lang="zh-CN" altLang="en-US" sz="2000" dirty="0">
                <a:solidFill>
                  <a:schemeClr val="tx1"/>
                </a:solidFill>
              </a:rPr>
              <a:t>范围内</a:t>
            </a:r>
            <a:r>
              <a:rPr lang="zh-CN" altLang="en-US" sz="2000" dirty="0" smtClean="0">
                <a:solidFill>
                  <a:schemeClr val="tx1"/>
                </a:solidFill>
              </a:rPr>
              <a:t>，中长波</a:t>
            </a:r>
            <a:r>
              <a:rPr lang="zh-CN" altLang="en-US" sz="2000" dirty="0">
                <a:solidFill>
                  <a:schemeClr val="tx1"/>
                </a:solidFill>
              </a:rPr>
              <a:t>波段</a:t>
            </a:r>
            <a:r>
              <a:rPr lang="zh-CN" altLang="en-US" sz="2000" dirty="0" smtClean="0">
                <a:solidFill>
                  <a:schemeClr val="tx1"/>
                </a:solidFill>
              </a:rPr>
              <a:t>，要</a:t>
            </a:r>
            <a:r>
              <a:rPr lang="zh-CN" altLang="en-US" sz="2000" dirty="0">
                <a:solidFill>
                  <a:schemeClr val="tx1"/>
                </a:solidFill>
              </a:rPr>
              <a:t>依靠地波或直达波传播。</a:t>
            </a: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作用范围：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</a:rPr>
              <a:t>可达几百</a:t>
            </a:r>
            <a:r>
              <a:rPr lang="zh-CN" altLang="en-US" sz="2000" dirty="0">
                <a:solidFill>
                  <a:schemeClr val="tx1"/>
                </a:solidFill>
              </a:rPr>
              <a:t>公里</a:t>
            </a:r>
            <a:r>
              <a:rPr lang="zh-CN" altLang="en-US" sz="2000" dirty="0" smtClean="0">
                <a:solidFill>
                  <a:schemeClr val="tx1"/>
                </a:solidFill>
              </a:rPr>
              <a:t>，只有</a:t>
            </a:r>
            <a:r>
              <a:rPr lang="zh-CN" altLang="en-US" sz="2000" dirty="0">
                <a:solidFill>
                  <a:schemeClr val="tx1"/>
                </a:solidFill>
              </a:rPr>
              <a:t>当飞机离地面导航台站较近时，方位读数才比较</a:t>
            </a:r>
            <a:r>
              <a:rPr lang="zh-CN" altLang="en-US" sz="2000" dirty="0" smtClean="0">
                <a:solidFill>
                  <a:schemeClr val="tx1"/>
                </a:solidFill>
              </a:rPr>
              <a:t>可靠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B26F-3521-4375-ABBA-5627E7AFC2A6}" type="slidenum">
              <a:rPr lang="en-US" altLang="zh-CN"/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）系统</a:t>
            </a:r>
            <a:r>
              <a:rPr lang="zh-CN" altLang="en-US" dirty="0"/>
              <a:t>组成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整个系统</a:t>
            </a:r>
            <a:r>
              <a:rPr lang="zh-CN" altLang="en-US" dirty="0" smtClean="0">
                <a:solidFill>
                  <a:schemeClr val="tx1"/>
                </a:solidFill>
              </a:rPr>
              <a:t>包括：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地面设备（信标</a:t>
            </a:r>
            <a:r>
              <a:rPr lang="zh-CN" altLang="en-US" dirty="0" smtClean="0">
                <a:solidFill>
                  <a:schemeClr val="tx1"/>
                </a:solidFill>
              </a:rPr>
              <a:t>台，含一无方向性天线）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机载</a:t>
            </a:r>
            <a:r>
              <a:rPr lang="zh-CN" altLang="en-US" dirty="0">
                <a:solidFill>
                  <a:schemeClr val="tx1"/>
                </a:solidFill>
              </a:rPr>
              <a:t>设备</a:t>
            </a:r>
            <a:r>
              <a:rPr lang="zh-CN" altLang="en-US" dirty="0" smtClean="0">
                <a:solidFill>
                  <a:schemeClr val="tx1"/>
                </a:solidFill>
              </a:rPr>
              <a:t>（无线电测向</a:t>
            </a:r>
            <a:r>
              <a:rPr lang="zh-CN" altLang="en-US" dirty="0" smtClean="0">
                <a:solidFill>
                  <a:schemeClr val="tx1"/>
                </a:solidFill>
              </a:rPr>
              <a:t>仪，含一旋转的心型方向图天线）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79A4-8AE1-4FF2-A5B6-ADD0FA4A9FD5}" type="slidenum">
              <a:rPr lang="en-US" altLang="zh-CN"/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）地面信标台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仅发射无方向性等幅信号可以实现定向，但无法区分信标台</a:t>
            </a:r>
            <a:endParaRPr lang="en-US" altLang="zh-CN" dirty="0" smtClean="0"/>
          </a:p>
          <a:p>
            <a:r>
              <a:rPr lang="zh-CN" altLang="en-US" dirty="0" smtClean="0"/>
              <a:t>解决方案：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在发射测向信号过程中，间续发射识别信号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导航台都有自己的标识</a:t>
            </a:r>
            <a:r>
              <a:rPr lang="zh-CN" altLang="en-US" dirty="0" smtClean="0"/>
              <a:t>码，以</a:t>
            </a:r>
            <a:r>
              <a:rPr lang="zh-CN" altLang="en-US" dirty="0"/>
              <a:t>点</a:t>
            </a:r>
            <a:r>
              <a:rPr lang="en-US" altLang="zh-CN" dirty="0"/>
              <a:t>-</a:t>
            </a:r>
            <a:r>
              <a:rPr lang="zh-CN" altLang="en-US" dirty="0"/>
              <a:t>划方式</a:t>
            </a:r>
            <a:r>
              <a:rPr lang="zh-CN" altLang="en-US" dirty="0" smtClean="0"/>
              <a:t>表示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）性能评价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系统定向误差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机体及测向仪周边金属物体的二次辐射，使电磁场发生畸变，影响定向精度，需严格校正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电磁</a:t>
            </a:r>
            <a:r>
              <a:rPr lang="zh-CN" altLang="en-US" sz="2000" dirty="0" smtClean="0"/>
              <a:t>波传播过程中，有高压线、电话线、金属结构建筑物时，会导致定向误差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导航台位置及安装不合要求时，也会导致定向误差</a:t>
            </a:r>
            <a:endParaRPr lang="en-US" altLang="zh-CN" sz="2000" dirty="0" smtClean="0"/>
          </a:p>
          <a:p>
            <a:r>
              <a:rPr lang="zh-CN" altLang="en-US" sz="2400" dirty="0" smtClean="0"/>
              <a:t>其他误差源：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山地</a:t>
            </a:r>
            <a:r>
              <a:rPr lang="zh-CN" altLang="en-US" sz="2000" dirty="0" smtClean="0"/>
              <a:t>效应、夜间效应、海岸效应、电磁干扰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5</a:t>
            </a:r>
            <a:r>
              <a:rPr lang="zh-CN" altLang="en-US" dirty="0" smtClean="0"/>
              <a:t>）总体评价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可连续自动测出角度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只接收不发射，便于隐蔽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没有系统容量限制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精度不高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必须配合磁罗盘，才能够</a:t>
            </a:r>
            <a:r>
              <a:rPr lang="zh-CN" altLang="en-US" dirty="0" smtClean="0"/>
              <a:t>确定相对于导航台</a:t>
            </a:r>
            <a:r>
              <a:rPr lang="zh-CN" altLang="en-US" dirty="0" smtClean="0"/>
              <a:t>的方位角</a:t>
            </a:r>
            <a:endParaRPr lang="en-US" altLang="zh-CN" dirty="0" smtClean="0"/>
          </a:p>
          <a:p>
            <a:pPr lvl="1"/>
            <a:r>
              <a:rPr lang="zh-CN" altLang="en-US" dirty="0"/>
              <a:t>易</a:t>
            </a:r>
            <a:r>
              <a:rPr lang="zh-CN" altLang="en-US" dirty="0" smtClean="0"/>
              <a:t>受夜间、山地等效应干扰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对着陆来说，只能定向，距跑道的距离需目视观察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：仪表着陆系统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15000"/>
            <a:ext cx="7772400" cy="457200"/>
          </a:xfrm>
        </p:spPr>
        <p:txBody>
          <a:bodyPr>
            <a:noAutofit/>
          </a:bodyPr>
          <a:lstStyle/>
          <a:p>
            <a:pPr algn="ctr">
              <a:buFontTx/>
              <a:buNone/>
            </a:pPr>
            <a:r>
              <a:rPr lang="zh-CN" altLang="en-US" sz="2000" dirty="0" smtClean="0"/>
              <a:t>飞机着陆时的三个引导要素：航向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下滑面和距离</a:t>
            </a:r>
            <a:endParaRPr lang="en-US" altLang="zh-CN" sz="2000" dirty="0" smtClean="0"/>
          </a:p>
          <a:p>
            <a:pPr algn="ctr">
              <a:buFontTx/>
              <a:buNone/>
            </a:pPr>
            <a:r>
              <a:rPr lang="zh-CN" altLang="en-US" sz="2000" dirty="0" smtClean="0"/>
              <a:t>问题：如何通过无线电引导？</a:t>
            </a:r>
            <a:endParaRPr lang="zh-CN" altLang="en-US" sz="2000" dirty="0"/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1188" name="Object 4"/>
          <p:cNvGraphicFramePr>
            <a:graphicFrameLocks noChangeAspect="1"/>
          </p:cNvGraphicFramePr>
          <p:nvPr/>
        </p:nvGraphicFramePr>
        <p:xfrm>
          <a:off x="790575" y="228600"/>
          <a:ext cx="8353425" cy="54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r:id="rId3" imgW="3982085" imgH="2208530" progId="Photoshop.Image.5">
                  <p:embed/>
                </p:oleObj>
              </mc:Choice>
              <mc:Fallback>
                <p:oleObj r:id="rId3" imgW="3982085" imgH="2208530" progId="Photoshop.Image.5">
                  <p:embed/>
                  <p:pic>
                    <p:nvPicPr>
                      <p:cNvPr id="0" name="图片 15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228600"/>
                        <a:ext cx="8353425" cy="547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0663"/>
            <a:ext cx="9144000" cy="70167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仪表着陆系统的信标类型</a:t>
            </a:r>
            <a:endParaRPr lang="zh-CN" altLang="en-US" sz="4000" b="1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147050" cy="2590800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>
                <a:solidFill>
                  <a:schemeClr val="tx2"/>
                </a:solidFill>
              </a:rPr>
              <a:t>ILS</a:t>
            </a:r>
            <a:r>
              <a:rPr lang="zh-CN" altLang="en-US" sz="2800" b="1" dirty="0">
                <a:solidFill>
                  <a:schemeClr val="tx2"/>
                </a:solidFill>
              </a:rPr>
              <a:t>系统包括三个分系统：</a:t>
            </a:r>
          </a:p>
          <a:p>
            <a:pPr lvl="1"/>
            <a:r>
              <a:rPr lang="zh-CN" altLang="en-US" sz="2400" b="1" dirty="0"/>
              <a:t>提供横向引导的航向信标（</a:t>
            </a:r>
            <a:r>
              <a:rPr lang="en-US" altLang="zh-CN" sz="2400" b="1" dirty="0"/>
              <a:t>localizer</a:t>
            </a:r>
            <a:r>
              <a:rPr lang="zh-CN" altLang="en-US" sz="2400" b="1" dirty="0"/>
              <a:t>）系统</a:t>
            </a:r>
          </a:p>
          <a:p>
            <a:pPr lvl="1"/>
            <a:r>
              <a:rPr lang="zh-CN" altLang="en-US" sz="2400" b="1" dirty="0"/>
              <a:t>提供垂直引导的下滑信标（</a:t>
            </a:r>
            <a:r>
              <a:rPr lang="en-US" altLang="zh-CN" sz="2400" b="1" dirty="0" err="1"/>
              <a:t>glidealope</a:t>
            </a:r>
            <a:r>
              <a:rPr lang="zh-CN" altLang="en-US" sz="2400" b="1" dirty="0"/>
              <a:t>）系统</a:t>
            </a:r>
          </a:p>
          <a:p>
            <a:pPr lvl="1"/>
            <a:r>
              <a:rPr lang="zh-CN" altLang="en-US" sz="2400" b="1" dirty="0"/>
              <a:t>提供距离的指点信标（</a:t>
            </a:r>
            <a:r>
              <a:rPr lang="en-US" altLang="zh-CN" sz="2400" b="1" dirty="0"/>
              <a:t>marker beacon</a:t>
            </a:r>
            <a:r>
              <a:rPr lang="zh-CN" altLang="en-US" sz="2400" b="1" dirty="0"/>
              <a:t>）</a:t>
            </a:r>
          </a:p>
        </p:txBody>
      </p:sp>
      <p:pic>
        <p:nvPicPr>
          <p:cNvPr id="216068" name="Picture 4" descr="1603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3716486"/>
            <a:ext cx="8243887" cy="2736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航向</a:t>
            </a:r>
            <a:r>
              <a:rPr lang="zh-CN" altLang="en-US" sz="3600" b="1" dirty="0"/>
              <a:t>偏离指示原理</a:t>
            </a:r>
          </a:p>
        </p:txBody>
      </p:sp>
      <p:pic>
        <p:nvPicPr>
          <p:cNvPr id="214020" name="Picture 4" descr="1603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8013513" cy="35283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7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5715000"/>
            <a:ext cx="7772400" cy="457200"/>
          </a:xfrm>
        </p:spPr>
        <p:txBody>
          <a:bodyPr/>
          <a:lstStyle/>
          <a:p>
            <a:r>
              <a:rPr lang="zh-CN" altLang="en-US" sz="2400" dirty="0" smtClean="0"/>
              <a:t>下滑偏离指示原理</a:t>
            </a:r>
            <a:endParaRPr lang="zh-CN" altLang="en-US" sz="2400" dirty="0"/>
          </a:p>
        </p:txBody>
      </p:sp>
      <p:pic>
        <p:nvPicPr>
          <p:cNvPr id="223236" name="Picture 4" descr="16031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0"/>
            <a:ext cx="8135938" cy="5545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一、无线电测角定位导航原理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二、方向</a:t>
            </a:r>
            <a:r>
              <a:rPr lang="zh-CN" altLang="en-US" dirty="0" smtClean="0"/>
              <a:t>的</a:t>
            </a:r>
            <a:r>
              <a:rPr lang="zh-CN" altLang="en-US" dirty="0"/>
              <a:t>主要</a:t>
            </a:r>
            <a:r>
              <a:rPr lang="zh-CN" altLang="en-US" dirty="0" smtClean="0"/>
              <a:t>无线</a:t>
            </a:r>
            <a:r>
              <a:rPr lang="zh-CN" altLang="en-US" dirty="0"/>
              <a:t>电测量</a:t>
            </a:r>
            <a:r>
              <a:rPr lang="zh-CN" altLang="en-US" dirty="0" smtClean="0"/>
              <a:t>手段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：无线电测向系统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：仪表着陆系统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：甚</a:t>
            </a:r>
            <a:r>
              <a:rPr lang="zh-CN" altLang="en-US" dirty="0"/>
              <a:t>高频</a:t>
            </a:r>
            <a:r>
              <a:rPr lang="zh-CN" altLang="en-US" dirty="0" smtClean="0"/>
              <a:t>全向信标伏尔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：多普勒伏尔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endParaRPr lang="zh-CN" altLang="zh-CN"/>
          </a:p>
        </p:txBody>
      </p:sp>
      <p:pic>
        <p:nvPicPr>
          <p:cNvPr id="225284" name="Picture 4" descr="16031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88913"/>
            <a:ext cx="8642350" cy="5976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914400" y="5715000"/>
            <a:ext cx="7772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l"/>
            <a:r>
              <a:rPr lang="zh-CN" altLang="en-US" sz="2400" dirty="0" smtClean="0"/>
              <a:t>距离指示原理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640960" cy="14700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实例</a:t>
            </a:r>
            <a:r>
              <a:rPr lang="en-US" altLang="zh-CN" sz="4000" dirty="0"/>
              <a:t>3</a:t>
            </a:r>
            <a:r>
              <a:rPr lang="zh-CN" altLang="en-US" sz="4000" dirty="0" smtClean="0"/>
              <a:t>：甚高频全向信标系统伏尔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 </a:t>
            </a:r>
            <a:r>
              <a:rPr lang="zh-CN" altLang="en-US" b="1" dirty="0"/>
              <a:t>概述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甚高频全向信标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系统是</a:t>
            </a:r>
            <a:r>
              <a:rPr lang="zh-CN" altLang="en-US" sz="2400" b="1" dirty="0">
                <a:solidFill>
                  <a:schemeClr val="tx1"/>
                </a:solidFill>
              </a:rPr>
              <a:t>一种相位式近程测角导航系统。</a:t>
            </a:r>
          </a:p>
          <a:p>
            <a:pPr algn="just">
              <a:lnSpc>
                <a:spcPct val="17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主要作用：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引导</a:t>
            </a:r>
            <a:r>
              <a:rPr lang="zh-CN" altLang="en-US" sz="2000" dirty="0">
                <a:solidFill>
                  <a:schemeClr val="tx1"/>
                </a:solidFill>
              </a:rPr>
              <a:t>飞机沿选定的航路</a:t>
            </a:r>
            <a:r>
              <a:rPr lang="zh-CN" altLang="en-US" sz="2000" dirty="0" smtClean="0">
                <a:solidFill>
                  <a:schemeClr val="tx1"/>
                </a:solidFill>
              </a:rPr>
              <a:t>飞行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飞机</a:t>
            </a:r>
            <a:r>
              <a:rPr lang="zh-CN" altLang="en-US" sz="2000" b="1" dirty="0">
                <a:solidFill>
                  <a:schemeClr val="tx1"/>
                </a:solidFill>
              </a:rPr>
              <a:t>进场引导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通常与测距器配合使用</a:t>
            </a:r>
            <a:r>
              <a:rPr lang="zh-CN" altLang="en-US" sz="2400" dirty="0" smtClean="0">
                <a:solidFill>
                  <a:schemeClr val="tx1"/>
                </a:solidFill>
              </a:rPr>
              <a:t>，从而实现测向、测距混合应用。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666A-D508-4EB3-8394-C505F0223BE7}" type="slidenum">
              <a:rPr lang="en-US" altLang="zh-CN"/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 smtClean="0"/>
              <a:t>伏尔系统组成</a:t>
            </a:r>
            <a:endParaRPr lang="zh-CN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地面</a:t>
            </a:r>
            <a:r>
              <a:rPr lang="zh-CN" altLang="en-US" dirty="0" smtClean="0">
                <a:solidFill>
                  <a:srgbClr val="0000CC"/>
                </a:solidFill>
              </a:rPr>
              <a:t>导航台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 smtClean="0"/>
              <a:t>发射台</a:t>
            </a:r>
            <a:r>
              <a:rPr lang="en-US" altLang="zh-CN" dirty="0" smtClean="0"/>
              <a:t>+</a:t>
            </a:r>
            <a:r>
              <a:rPr lang="zh-CN" altLang="en-US" dirty="0" smtClean="0"/>
              <a:t>天线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套是无方向垂直天线，提供基准</a:t>
            </a:r>
            <a:r>
              <a:rPr lang="zh-CN" altLang="en-US" dirty="0" smtClean="0"/>
              <a:t>信号</a:t>
            </a:r>
            <a:endParaRPr lang="zh-CN" altLang="en-US" dirty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套是方向性天线，提供随方位可变相位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CC"/>
                </a:solidFill>
              </a:rPr>
              <a:t>机载</a:t>
            </a:r>
            <a:r>
              <a:rPr lang="zh-CN" altLang="en-US" dirty="0" smtClean="0">
                <a:solidFill>
                  <a:srgbClr val="0000CC"/>
                </a:solidFill>
              </a:rPr>
              <a:t>设备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 smtClean="0"/>
              <a:t>全向天线、</a:t>
            </a:r>
            <a:r>
              <a:rPr lang="zh-CN" altLang="en-US" dirty="0"/>
              <a:t>伏尔</a:t>
            </a:r>
            <a:r>
              <a:rPr lang="zh-CN" altLang="en-US" dirty="0" smtClean="0"/>
              <a:t>接收机、导航</a:t>
            </a:r>
            <a:r>
              <a:rPr lang="zh-CN" altLang="en-US" dirty="0"/>
              <a:t>控制</a:t>
            </a:r>
            <a:r>
              <a:rPr lang="zh-CN" altLang="en-US" dirty="0" smtClean="0"/>
              <a:t>盒、指示器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7C8-B264-454B-BED9-3D293148ED01}" type="slidenum">
              <a:rPr lang="en-US" altLang="zh-CN"/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 smtClean="0"/>
              <a:t>系统</a:t>
            </a:r>
            <a:r>
              <a:rPr lang="zh-CN" altLang="en-US" dirty="0"/>
              <a:t>工作原理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200" dirty="0"/>
              <a:t>地面</a:t>
            </a:r>
            <a:r>
              <a:rPr lang="zh-CN" altLang="en-US" sz="2200" dirty="0" smtClean="0"/>
              <a:t>导航台：</a:t>
            </a:r>
            <a:endParaRPr lang="en-US" altLang="zh-CN" sz="2200" dirty="0"/>
          </a:p>
          <a:p>
            <a:pPr lvl="1"/>
            <a:r>
              <a:rPr lang="zh-CN" altLang="en-US" sz="1800" dirty="0" smtClean="0"/>
              <a:t>天线：在水平面内辐射心形方向性图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旋转：按照每秒</a:t>
            </a:r>
            <a:r>
              <a:rPr lang="en-US" altLang="zh-CN" sz="1800" dirty="0" smtClean="0"/>
              <a:t>30</a:t>
            </a:r>
            <a:r>
              <a:rPr lang="zh-CN" altLang="en-US" sz="1800" dirty="0" smtClean="0"/>
              <a:t>周恒定的频率旋转心形方向图天线（</a:t>
            </a:r>
            <a:r>
              <a:rPr lang="en-US" altLang="zh-CN" sz="1800" dirty="0" smtClean="0"/>
              <a:t>30Hz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方位信号：通过旋转，在任意方位上形成不同相位的方位信号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基准信号：通过无方向性天线，发射和方位无关的基准相位信号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相位对准：基准信号和方位信号在磁北方向上同相，在其他方位上不同相</a:t>
            </a:r>
            <a:endParaRPr lang="en-US" altLang="zh-CN" sz="1800" dirty="0" smtClean="0"/>
          </a:p>
          <a:p>
            <a:r>
              <a:rPr lang="zh-CN" altLang="en-US" sz="2200" dirty="0" smtClean="0"/>
              <a:t>伏尔接收机：</a:t>
            </a:r>
            <a:endParaRPr lang="en-US" altLang="zh-CN" sz="2200" dirty="0" smtClean="0"/>
          </a:p>
          <a:p>
            <a:pPr lvl="1"/>
            <a:r>
              <a:rPr lang="zh-CN" altLang="en-US" sz="1800" dirty="0" smtClean="0"/>
              <a:t>天线：无方向性天线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信号：通过对载频信号解调，获得方位信号和基准信号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方位解算</a:t>
            </a:r>
            <a:r>
              <a:rPr lang="zh-CN" altLang="en-US" sz="1800" dirty="0" smtClean="0"/>
              <a:t>：计算方位</a:t>
            </a:r>
            <a:r>
              <a:rPr lang="zh-CN" altLang="en-US" sz="1800" dirty="0" smtClean="0"/>
              <a:t>信号的相位与基准信号的相位差</a:t>
            </a:r>
            <a:endParaRPr lang="zh-CN" altLang="en-US" sz="18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29E-61C4-4331-A813-994800D51A9D}" type="slidenum">
              <a:rPr lang="en-US" altLang="zh-CN"/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35B-B37D-4A52-937B-A2051566804F}" type="slidenum">
              <a:rPr lang="en-US" altLang="zh-CN"/>
              <a:t>45</a:t>
            </a:fld>
            <a:endParaRPr lang="en-US" altLang="zh-CN"/>
          </a:p>
        </p:txBody>
      </p: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54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35A4-51F6-420A-9BE2-E72D2B709E7B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zh-CN" altLang="en-US" sz="2800" dirty="0" smtClean="0"/>
              <a:t>信号</a:t>
            </a:r>
            <a:r>
              <a:rPr lang="zh-CN" altLang="en-US" sz="2800" dirty="0" smtClean="0"/>
              <a:t>组成：</a:t>
            </a:r>
            <a:endParaRPr lang="en-US" altLang="zh-CN" sz="2800" dirty="0" smtClean="0"/>
          </a:p>
          <a:p>
            <a:pPr lvl="1"/>
            <a:r>
              <a:rPr lang="zh-CN" altLang="en-US" sz="2400" dirty="0">
                <a:solidFill>
                  <a:srgbClr val="0000CC"/>
                </a:solidFill>
              </a:rPr>
              <a:t>基准信号：</a:t>
            </a:r>
            <a:r>
              <a:rPr lang="zh-CN" altLang="en-US" sz="2400" dirty="0"/>
              <a:t>对</a:t>
            </a:r>
            <a:r>
              <a:rPr lang="en-US" altLang="zh-CN" sz="2400" dirty="0"/>
              <a:t>30Hz</a:t>
            </a:r>
            <a:r>
              <a:rPr lang="zh-CN" altLang="en-US" sz="2400" dirty="0"/>
              <a:t>基准信号在</a:t>
            </a:r>
            <a:r>
              <a:rPr lang="en-US" altLang="zh-CN" sz="2400" dirty="0"/>
              <a:t>9960Hz</a:t>
            </a:r>
            <a:r>
              <a:rPr lang="zh-CN" altLang="en-US" sz="2400" dirty="0"/>
              <a:t>分载频上做</a:t>
            </a:r>
            <a:r>
              <a:rPr lang="zh-CN" altLang="en-US" sz="2400" dirty="0" smtClean="0"/>
              <a:t>频率调制，然后将已调的分载频信号在载频上做振幅调制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0000CC"/>
                </a:solidFill>
              </a:rPr>
              <a:t>方位信号：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30Hz</a:t>
            </a:r>
            <a:r>
              <a:rPr lang="zh-CN" altLang="en-US" sz="2400" dirty="0" smtClean="0"/>
              <a:t>方位</a:t>
            </a:r>
            <a:r>
              <a:rPr lang="zh-CN" altLang="en-US" sz="2400" dirty="0"/>
              <a:t>信号在上述</a:t>
            </a:r>
            <a:r>
              <a:rPr lang="zh-CN" altLang="en-US" sz="2400" dirty="0" smtClean="0"/>
              <a:t>信号基础上通过方向图旋转做振幅调制</a:t>
            </a:r>
            <a:endParaRPr lang="en-US" altLang="zh-CN" sz="2400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 smtClean="0"/>
              <a:t>信号组成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09D0-E750-4A44-9DA4-83992DCB99A4}" type="slidenum">
              <a:rPr lang="en-US" altLang="zh-CN"/>
              <a:t>47</a:t>
            </a:fld>
            <a:endParaRPr lang="en-US" altLang="zh-CN"/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92138"/>
            <a:ext cx="6002338" cy="626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18864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基准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信号的调制过程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5652120" y="2924944"/>
            <a:ext cx="0" cy="1296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12160" y="3284984"/>
            <a:ext cx="110799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频率调制</a:t>
            </a:r>
            <a:endParaRPr lang="zh-CN" altLang="en-US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5652120" y="5157192"/>
            <a:ext cx="0" cy="5040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012160" y="5219908"/>
            <a:ext cx="110799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幅度调制</a:t>
            </a:r>
            <a:endParaRPr lang="zh-CN" altLang="en-US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7C7-1CC1-47AA-9EB1-713D7CFAE5CA}" type="slidenum">
              <a:rPr lang="en-US" altLang="zh-CN"/>
              <a:t>48</a:t>
            </a:fld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548680"/>
            <a:ext cx="7493000" cy="1008112"/>
          </a:xfrm>
        </p:spPr>
        <p:txBody>
          <a:bodyPr/>
          <a:lstStyle/>
          <a:p>
            <a:r>
              <a:rPr lang="zh-CN" altLang="en-US" dirty="0" smtClean="0"/>
              <a:t>接收机接收到的合成信号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468313" y="1700808"/>
          <a:ext cx="84963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公式" r:id="rId3" imgW="3644900" imgH="406400" progId="Equation.3">
                  <p:embed/>
                </p:oleObj>
              </mc:Choice>
              <mc:Fallback>
                <p:oleObj name="公式" r:id="rId3" imgW="3644900" imgH="406400" progId="Equation.3">
                  <p:embed/>
                  <p:pic>
                    <p:nvPicPr>
                      <p:cNvPr id="0" name="图片 13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00808"/>
                        <a:ext cx="849630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284538"/>
            <a:ext cx="6335712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2469-33D3-430A-8533-6C114352825B}" type="slidenum">
              <a:rPr lang="en-US" altLang="zh-CN"/>
              <a:t>49</a:t>
            </a:fld>
            <a:endParaRPr lang="en-US" altLang="zh-CN"/>
          </a:p>
        </p:txBody>
      </p:sp>
      <p:grpSp>
        <p:nvGrpSpPr>
          <p:cNvPr id="46082" name="Group 2"/>
          <p:cNvGrpSpPr>
            <a:grpSpLocks noChangeAspect="1"/>
          </p:cNvGrpSpPr>
          <p:nvPr/>
        </p:nvGrpSpPr>
        <p:grpSpPr bwMode="auto">
          <a:xfrm>
            <a:off x="611188" y="2852738"/>
            <a:ext cx="8316912" cy="3759200"/>
            <a:chOff x="1800" y="7602"/>
            <a:chExt cx="8280" cy="3744"/>
          </a:xfrm>
        </p:grpSpPr>
        <p:sp>
          <p:nvSpPr>
            <p:cNvPr id="46083" name="AutoShape 3"/>
            <p:cNvSpPr>
              <a:spLocks noChangeAspect="1" noChangeArrowheads="1"/>
            </p:cNvSpPr>
            <p:nvPr/>
          </p:nvSpPr>
          <p:spPr bwMode="auto">
            <a:xfrm>
              <a:off x="1800" y="7602"/>
              <a:ext cx="8280" cy="3744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4" name="Line 4"/>
            <p:cNvSpPr>
              <a:spLocks noChangeShapeType="1"/>
            </p:cNvSpPr>
            <p:nvPr/>
          </p:nvSpPr>
          <p:spPr bwMode="auto">
            <a:xfrm>
              <a:off x="1980" y="8226"/>
              <a:ext cx="18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 flipV="1">
              <a:off x="2160" y="8226"/>
              <a:ext cx="18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>
              <a:off x="2160" y="8226"/>
              <a:ext cx="1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7" name="Line 7"/>
            <p:cNvSpPr>
              <a:spLocks noChangeShapeType="1"/>
            </p:cNvSpPr>
            <p:nvPr/>
          </p:nvSpPr>
          <p:spPr bwMode="auto">
            <a:xfrm>
              <a:off x="2160" y="9162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2520" y="8850"/>
              <a:ext cx="1080" cy="62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zh-CN" altLang="en-US" sz="2000">
                  <a:latin typeface="Times New Roman" pitchFamily="18" charset="0"/>
                </a:rPr>
                <a:t>接收机</a:t>
              </a:r>
              <a:endParaRPr lang="zh-CN" altLang="en-US" sz="2000">
                <a:latin typeface="Arial Black" pitchFamily="34" charset="0"/>
              </a:endParaRPr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3600" y="9162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0" name="Line 10"/>
            <p:cNvSpPr>
              <a:spLocks noChangeShapeType="1"/>
            </p:cNvSpPr>
            <p:nvPr/>
          </p:nvSpPr>
          <p:spPr bwMode="auto">
            <a:xfrm flipV="1">
              <a:off x="3960" y="8070"/>
              <a:ext cx="1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>
              <a:off x="3960" y="9160"/>
              <a:ext cx="1" cy="10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2" name="Line 12"/>
            <p:cNvSpPr>
              <a:spLocks noChangeShapeType="1"/>
            </p:cNvSpPr>
            <p:nvPr/>
          </p:nvSpPr>
          <p:spPr bwMode="auto">
            <a:xfrm>
              <a:off x="3960" y="10254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>
              <a:off x="3960" y="8070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4" name="Text Box 14"/>
            <p:cNvSpPr txBox="1">
              <a:spLocks noChangeArrowheads="1"/>
            </p:cNvSpPr>
            <p:nvPr/>
          </p:nvSpPr>
          <p:spPr bwMode="auto">
            <a:xfrm>
              <a:off x="4320" y="7914"/>
              <a:ext cx="1620" cy="46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zh-CN" altLang="en-US" sz="2000">
                  <a:latin typeface="Times New Roman" pitchFamily="18" charset="0"/>
                </a:rPr>
                <a:t>语音滤波器</a:t>
              </a:r>
              <a:endParaRPr lang="zh-CN" altLang="en-US" sz="2000">
                <a:latin typeface="Arial Black" pitchFamily="34" charset="0"/>
              </a:endParaRPr>
            </a:p>
          </p:txBody>
        </p:sp>
        <p:sp>
          <p:nvSpPr>
            <p:cNvPr id="46095" name="Text Box 15"/>
            <p:cNvSpPr txBox="1">
              <a:spLocks noChangeArrowheads="1"/>
            </p:cNvSpPr>
            <p:nvPr/>
          </p:nvSpPr>
          <p:spPr bwMode="auto">
            <a:xfrm>
              <a:off x="4320" y="8850"/>
              <a:ext cx="1620" cy="46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zh-CN" altLang="en-US" sz="1600" dirty="0" smtClean="0">
                  <a:latin typeface="Times New Roman" pitchFamily="18" charset="0"/>
                </a:rPr>
                <a:t>基准信号滤波器</a:t>
              </a:r>
              <a:endParaRPr lang="zh-CN" altLang="en-US" sz="1600" dirty="0">
                <a:latin typeface="Arial Black" pitchFamily="34" charset="0"/>
              </a:endParaRPr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4320" y="9942"/>
              <a:ext cx="1620" cy="46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zh-CN" altLang="en-US" sz="1600" dirty="0" smtClean="0">
                  <a:latin typeface="Times New Roman" pitchFamily="18" charset="0"/>
                </a:rPr>
                <a:t>方位信号滤波器</a:t>
              </a:r>
              <a:endParaRPr lang="zh-CN" altLang="en-US" sz="1600" dirty="0">
                <a:latin typeface="Arial Black" pitchFamily="34" charset="0"/>
              </a:endParaRPr>
            </a:p>
          </p:txBody>
        </p:sp>
        <p:sp>
          <p:nvSpPr>
            <p:cNvPr id="46097" name="Text Box 17"/>
            <p:cNvSpPr txBox="1">
              <a:spLocks noChangeArrowheads="1"/>
            </p:cNvSpPr>
            <p:nvPr/>
          </p:nvSpPr>
          <p:spPr bwMode="auto">
            <a:xfrm>
              <a:off x="6300" y="8850"/>
              <a:ext cx="1080" cy="46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zh-CN" altLang="en-US">
                  <a:latin typeface="Times New Roman" pitchFamily="18" charset="0"/>
                </a:rPr>
                <a:t>限幅器</a:t>
              </a:r>
              <a:endParaRPr lang="zh-CN" altLang="en-US">
                <a:latin typeface="Arial Black" pitchFamily="34" charset="0"/>
              </a:endParaRPr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>
              <a:off x="7380" y="9162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Text Box 19"/>
            <p:cNvSpPr txBox="1">
              <a:spLocks noChangeArrowheads="1"/>
            </p:cNvSpPr>
            <p:nvPr/>
          </p:nvSpPr>
          <p:spPr bwMode="auto">
            <a:xfrm>
              <a:off x="7740" y="8850"/>
              <a:ext cx="1260" cy="46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zh-CN" altLang="en-US">
                  <a:latin typeface="Times New Roman" pitchFamily="18" charset="0"/>
                </a:rPr>
                <a:t>频率检波</a:t>
              </a:r>
              <a:endParaRPr lang="zh-CN" altLang="en-US">
                <a:latin typeface="Arial Black" pitchFamily="34" charset="0"/>
              </a:endParaRPr>
            </a:p>
          </p:txBody>
        </p:sp>
        <p:sp>
          <p:nvSpPr>
            <p:cNvPr id="46100" name="Text Box 20"/>
            <p:cNvSpPr txBox="1">
              <a:spLocks noChangeArrowheads="1"/>
            </p:cNvSpPr>
            <p:nvPr/>
          </p:nvSpPr>
          <p:spPr bwMode="auto">
            <a:xfrm>
              <a:off x="9360" y="8538"/>
              <a:ext cx="540" cy="10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zh-CN" altLang="en-US" sz="2000">
                  <a:latin typeface="Times New Roman" pitchFamily="18" charset="0"/>
                </a:rPr>
                <a:t>移相器</a:t>
              </a:r>
              <a:endParaRPr lang="zh-CN" altLang="en-US" sz="2000">
                <a:latin typeface="Arial Black" pitchFamily="34" charset="0"/>
              </a:endParaRPr>
            </a:p>
          </p:txBody>
        </p:sp>
        <p:sp>
          <p:nvSpPr>
            <p:cNvPr id="46101" name="Line 21"/>
            <p:cNvSpPr>
              <a:spLocks noChangeShapeType="1"/>
            </p:cNvSpPr>
            <p:nvPr/>
          </p:nvSpPr>
          <p:spPr bwMode="auto">
            <a:xfrm>
              <a:off x="9000" y="916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Line 22"/>
            <p:cNvSpPr>
              <a:spLocks noChangeShapeType="1"/>
            </p:cNvSpPr>
            <p:nvPr/>
          </p:nvSpPr>
          <p:spPr bwMode="auto">
            <a:xfrm>
              <a:off x="5940" y="807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3" name="AutoShape 23"/>
            <p:cNvSpPr>
              <a:spLocks noChangeArrowheads="1"/>
            </p:cNvSpPr>
            <p:nvPr/>
          </p:nvSpPr>
          <p:spPr bwMode="auto">
            <a:xfrm>
              <a:off x="6660" y="7758"/>
              <a:ext cx="180" cy="624"/>
            </a:xfrm>
            <a:prstGeom prst="moon">
              <a:avLst>
                <a:gd name="adj" fmla="val 50000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4" name="Line 24"/>
            <p:cNvSpPr>
              <a:spLocks noChangeShapeType="1"/>
            </p:cNvSpPr>
            <p:nvPr/>
          </p:nvSpPr>
          <p:spPr bwMode="auto">
            <a:xfrm>
              <a:off x="5940" y="916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5" name="Text Box 25"/>
            <p:cNvSpPr txBox="1">
              <a:spLocks noChangeArrowheads="1"/>
            </p:cNvSpPr>
            <p:nvPr/>
          </p:nvSpPr>
          <p:spPr bwMode="auto">
            <a:xfrm>
              <a:off x="6300" y="9942"/>
              <a:ext cx="1260" cy="46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zh-CN" altLang="en-US">
                  <a:latin typeface="Times New Roman" pitchFamily="18" charset="0"/>
                </a:rPr>
                <a:t>低频放大</a:t>
              </a:r>
              <a:endParaRPr lang="zh-CN" altLang="en-US">
                <a:latin typeface="Arial Black" pitchFamily="34" charset="0"/>
              </a:endParaRPr>
            </a:p>
          </p:txBody>
        </p:sp>
        <p:sp>
          <p:nvSpPr>
            <p:cNvPr id="46106" name="Line 26"/>
            <p:cNvSpPr>
              <a:spLocks noChangeShapeType="1"/>
            </p:cNvSpPr>
            <p:nvPr/>
          </p:nvSpPr>
          <p:spPr bwMode="auto">
            <a:xfrm>
              <a:off x="5940" y="1025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7" name="Text Box 27"/>
            <p:cNvSpPr txBox="1">
              <a:spLocks noChangeArrowheads="1"/>
            </p:cNvSpPr>
            <p:nvPr/>
          </p:nvSpPr>
          <p:spPr bwMode="auto">
            <a:xfrm>
              <a:off x="7920" y="9942"/>
              <a:ext cx="1980" cy="46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zh-CN" altLang="en-US">
                  <a:latin typeface="Times New Roman" pitchFamily="18" charset="0"/>
                </a:rPr>
                <a:t>相位检波器</a:t>
              </a:r>
              <a:endParaRPr lang="zh-CN" altLang="en-US">
                <a:latin typeface="Arial Black" pitchFamily="34" charset="0"/>
              </a:endParaRPr>
            </a:p>
          </p:txBody>
        </p:sp>
        <p:sp>
          <p:nvSpPr>
            <p:cNvPr id="46108" name="Line 28"/>
            <p:cNvSpPr>
              <a:spLocks noChangeShapeType="1"/>
            </p:cNvSpPr>
            <p:nvPr/>
          </p:nvSpPr>
          <p:spPr bwMode="auto">
            <a:xfrm>
              <a:off x="7560" y="1025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Line 29"/>
            <p:cNvSpPr>
              <a:spLocks noChangeShapeType="1"/>
            </p:cNvSpPr>
            <p:nvPr/>
          </p:nvSpPr>
          <p:spPr bwMode="auto">
            <a:xfrm>
              <a:off x="9540" y="9630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7920" y="10722"/>
              <a:ext cx="1980" cy="46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zh-CN" altLang="en-US">
                  <a:latin typeface="Times New Roman" pitchFamily="18" charset="0"/>
                </a:rPr>
                <a:t>指示器</a:t>
              </a:r>
              <a:endParaRPr lang="zh-CN" altLang="en-US">
                <a:latin typeface="Arial Black" pitchFamily="34" charset="0"/>
              </a:endParaRPr>
            </a:p>
          </p:txBody>
        </p:sp>
        <p:sp>
          <p:nvSpPr>
            <p:cNvPr id="46111" name="Line 31"/>
            <p:cNvSpPr>
              <a:spLocks noChangeShapeType="1"/>
            </p:cNvSpPr>
            <p:nvPr/>
          </p:nvSpPr>
          <p:spPr bwMode="auto">
            <a:xfrm>
              <a:off x="8999" y="10410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1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zh-CN" altLang="en-US" dirty="0" smtClean="0"/>
              <a:t>伏尔接收机</a:t>
            </a:r>
            <a:endParaRPr lang="zh-CN" altLang="en-US" dirty="0"/>
          </a:p>
        </p:txBody>
      </p:sp>
      <p:sp>
        <p:nvSpPr>
          <p:cNvPr id="4611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776"/>
            <a:ext cx="8352160" cy="141128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机载全向天线负责接收信号，经高频放大、变频和中放后，从检波器输出端加到三个不同的通道，即方位通道、基准通道和语音通道。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3707904" y="4005064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16064" y="3764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基准通道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764156" y="5028419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72316" y="47878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方位</a:t>
            </a:r>
            <a:r>
              <a:rPr lang="zh-CN" altLang="en-US" dirty="0" smtClean="0"/>
              <a:t>通道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 无线电测向定位导航原理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1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zh-CN" altLang="en-US" dirty="0" smtClean="0"/>
              <a:t>与无线电测向仪的对比</a:t>
            </a:r>
            <a:endParaRPr lang="zh-CN" alt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</a:rPr>
              <a:t>、天线部署方式不同：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无线电测向仪采用</a:t>
            </a:r>
            <a:r>
              <a:rPr lang="zh-CN" altLang="en-US" sz="2400" dirty="0">
                <a:solidFill>
                  <a:schemeClr val="tx1"/>
                </a:solidFill>
              </a:rPr>
              <a:t>地面无方向性天线发射，机上方向性天线接收</a:t>
            </a:r>
            <a:r>
              <a:rPr lang="zh-CN" altLang="en-US" sz="2400" dirty="0" smtClean="0">
                <a:solidFill>
                  <a:schemeClr val="tx1"/>
                </a:solidFill>
              </a:rPr>
              <a:t>；伏尔地面</a:t>
            </a:r>
            <a:r>
              <a:rPr lang="zh-CN" altLang="en-US" sz="2400" dirty="0">
                <a:solidFill>
                  <a:schemeClr val="tx1"/>
                </a:solidFill>
              </a:rPr>
              <a:t>导航台站用方向性天线发射，机上采用无方向性天线接收。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</a:rPr>
              <a:t>、绝对定向问题：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伏尔</a:t>
            </a:r>
            <a:r>
              <a:rPr lang="zh-CN" altLang="en-US" sz="2400" dirty="0" smtClean="0">
                <a:solidFill>
                  <a:schemeClr val="tx1"/>
                </a:solidFill>
              </a:rPr>
              <a:t>可以</a:t>
            </a:r>
            <a:r>
              <a:rPr lang="zh-CN" altLang="en-US" sz="2400" dirty="0">
                <a:solidFill>
                  <a:schemeClr val="tx1"/>
                </a:solidFill>
              </a:rPr>
              <a:t>直接提供飞机的方位角（相对于地面导航台站）而无需航向标准，精度</a:t>
            </a:r>
            <a:r>
              <a:rPr lang="zh-CN" altLang="en-US" sz="2400" dirty="0" smtClean="0">
                <a:solidFill>
                  <a:schemeClr val="tx1"/>
                </a:solidFill>
              </a:rPr>
              <a:t>高于无线电测向仪。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163B-84FE-4679-AE73-57FA9770DCB3}" type="slidenum">
              <a:rPr lang="en-US" altLang="zh-CN"/>
              <a:t>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、抗干扰性能：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57250" lvl="1" indent="-457200"/>
            <a:r>
              <a:rPr lang="zh-CN" altLang="en-US" dirty="0" smtClean="0">
                <a:solidFill>
                  <a:schemeClr val="tx1"/>
                </a:solidFill>
              </a:rPr>
              <a:t>伏尔工作</a:t>
            </a:r>
            <a:r>
              <a:rPr lang="zh-CN" altLang="en-US" dirty="0">
                <a:solidFill>
                  <a:schemeClr val="tx1"/>
                </a:solidFill>
              </a:rPr>
              <a:t>频率</a:t>
            </a:r>
            <a:r>
              <a:rPr lang="zh-CN" altLang="en-US" dirty="0" smtClean="0">
                <a:solidFill>
                  <a:schemeClr val="tx1"/>
                </a:solidFill>
              </a:rPr>
              <a:t>高，</a:t>
            </a:r>
            <a:r>
              <a:rPr lang="zh-CN" altLang="en-US" dirty="0">
                <a:solidFill>
                  <a:schemeClr val="tx1"/>
                </a:solidFill>
              </a:rPr>
              <a:t>受静电干扰小，指示较稳定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、绕射能力及多径效应：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/>
              <a:t>作用</a:t>
            </a:r>
            <a:r>
              <a:rPr lang="zh-CN" altLang="en-US" dirty="0"/>
              <a:t>距离受视线距离的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如果</a:t>
            </a:r>
            <a:r>
              <a:rPr lang="zh-CN" altLang="en-US" dirty="0">
                <a:solidFill>
                  <a:schemeClr val="tx1"/>
                </a:solidFill>
              </a:rPr>
              <a:t>地形起伏较大或有大型建筑物位于附近</a:t>
            </a:r>
            <a:r>
              <a:rPr lang="zh-CN" altLang="en-US" dirty="0" smtClean="0">
                <a:solidFill>
                  <a:schemeClr val="tx1"/>
                </a:solidFill>
              </a:rPr>
              <a:t>，易产生多径效应，引起</a:t>
            </a:r>
            <a:r>
              <a:rPr lang="zh-CN" altLang="en-US" dirty="0">
                <a:solidFill>
                  <a:schemeClr val="tx1"/>
                </a:solidFill>
              </a:rPr>
              <a:t>较大的方位误差。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C44E-52F7-47A9-88A1-18E09F58D7CF}" type="slidenum">
              <a:rPr lang="en-US" altLang="zh-CN"/>
              <a:t>51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zh-CN" altLang="en-US" dirty="0" smtClean="0"/>
              <a:t>总体评价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可连续自动测出角度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无需磁罗盘配合</a:t>
            </a:r>
            <a:endParaRPr lang="en-US" altLang="zh-CN" dirty="0" smtClean="0"/>
          </a:p>
          <a:p>
            <a:pPr lvl="1"/>
            <a:r>
              <a:rPr lang="zh-CN" altLang="en-US" dirty="0"/>
              <a:t>接收机</a:t>
            </a:r>
            <a:r>
              <a:rPr lang="zh-CN" altLang="en-US" dirty="0" smtClean="0"/>
              <a:t>只接收不发射，便于隐蔽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没有系统容量限制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精度较高，</a:t>
            </a:r>
            <a:r>
              <a:rPr lang="en-US" altLang="zh-CN" dirty="0" smtClean="0"/>
              <a:t>2.5</a:t>
            </a:r>
            <a:r>
              <a:rPr lang="zh-CN" altLang="en-US" dirty="0" smtClean="0"/>
              <a:t>度左右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载波频率高，视距范围有限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通常需配合测距系统使用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smtClean="0"/>
              <a:t>4</a:t>
            </a:r>
            <a:r>
              <a:rPr lang="zh-CN" altLang="en-US" smtClean="0"/>
              <a:t>：</a:t>
            </a:r>
            <a:r>
              <a:rPr lang="zh-CN" altLang="en-US" dirty="0" smtClean="0"/>
              <a:t>多普勒伏尔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）多普勒伏尔</a:t>
            </a:r>
            <a:r>
              <a:rPr lang="zh-CN" altLang="en-US" b="1" dirty="0"/>
              <a:t>（</a:t>
            </a:r>
            <a:r>
              <a:rPr lang="en-US" altLang="zh-CN" b="1" dirty="0"/>
              <a:t>DVOR</a:t>
            </a:r>
            <a:r>
              <a:rPr lang="zh-CN" altLang="en-US" b="1" dirty="0"/>
              <a:t>）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普通伏尔系统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通过</a:t>
            </a:r>
            <a:r>
              <a:rPr lang="zh-CN" altLang="en-US" sz="2400" dirty="0" smtClean="0"/>
              <a:t>旋转心型方向性</a:t>
            </a:r>
            <a:r>
              <a:rPr lang="zh-CN" altLang="en-US" sz="2400" dirty="0" smtClean="0"/>
              <a:t>天线，</a:t>
            </a:r>
            <a:r>
              <a:rPr lang="zh-CN" altLang="en-US" sz="2400" dirty="0" smtClean="0"/>
              <a:t>使信号相位</a:t>
            </a:r>
            <a:r>
              <a:rPr lang="zh-CN" altLang="en-US" sz="2400" dirty="0" smtClean="0"/>
              <a:t>与方位之间产生依从关系。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多普勒伏尔：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通过以一定半径旋转无方向性天线，使载波频率产生多普勒效应，进而使信号包络相位与方位之间产生依从关系。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415A-C9DE-4F20-A8CA-0FDC405F6818}" type="slidenum">
              <a:rPr lang="en-US" altLang="zh-CN"/>
              <a:t>54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2407-587B-4CF6-8493-8F6D3E34BAA2}" type="slidenum">
              <a:rPr lang="en-US" altLang="zh-CN"/>
              <a:t>55</a:t>
            </a:fld>
            <a:endParaRPr lang="en-US" altLang="zh-CN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500063"/>
            <a:ext cx="6659562" cy="508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68313" y="4987109"/>
            <a:ext cx="8353425" cy="18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点设置一等幅发射机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，发射基准信号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同时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将高频信号馈送到在水平面内沿半径为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的圆周运动的无方向性天线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由于旋转天线的多普勒效应</a:t>
            </a:r>
            <a:r>
              <a:rPr lang="zh-CN" altLang="en-US" dirty="0" smtClean="0">
                <a:solidFill>
                  <a:schemeClr val="tx1"/>
                </a:solidFill>
              </a:rPr>
              <a:t>，天线发射的载频信号</a:t>
            </a:r>
            <a:r>
              <a:rPr lang="zh-CN" altLang="en-US" dirty="0">
                <a:solidFill>
                  <a:schemeClr val="tx1"/>
                </a:solidFill>
              </a:rPr>
              <a:t>频率将被天线的转速所</a:t>
            </a:r>
            <a:r>
              <a:rPr lang="zh-CN" altLang="en-US" dirty="0" smtClean="0">
                <a:solidFill>
                  <a:schemeClr val="tx1"/>
                </a:solidFill>
              </a:rPr>
              <a:t>调制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相当于</a:t>
            </a:r>
            <a:r>
              <a:rPr lang="zh-CN" altLang="en-US" dirty="0">
                <a:solidFill>
                  <a:schemeClr val="tx1"/>
                </a:solidFill>
              </a:rPr>
              <a:t>对信号进行了频率调制，这种调制使信号的相位发生相应变化，</a:t>
            </a:r>
            <a:r>
              <a:rPr lang="zh-CN" altLang="en-US" dirty="0" smtClean="0">
                <a:solidFill>
                  <a:schemeClr val="tx1"/>
                </a:solidFill>
              </a:rPr>
              <a:t>产生相位</a:t>
            </a:r>
            <a:r>
              <a:rPr lang="zh-CN" altLang="en-US" dirty="0">
                <a:solidFill>
                  <a:schemeClr val="tx1"/>
                </a:solidFill>
              </a:rPr>
              <a:t>与方位有</a:t>
            </a:r>
            <a:r>
              <a:rPr lang="zh-CN" altLang="en-US" dirty="0" smtClean="0">
                <a:solidFill>
                  <a:schemeClr val="tx1"/>
                </a:solidFill>
              </a:rPr>
              <a:t>一定依从关系</a:t>
            </a:r>
            <a:r>
              <a:rPr lang="zh-CN" altLang="en-US" dirty="0">
                <a:solidFill>
                  <a:schemeClr val="tx1"/>
                </a:solidFill>
              </a:rPr>
              <a:t>的调相辐射场，从中可以确定运载体的方位，因而称为多普勒伏尔。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200" dirty="0"/>
              <a:t>地面导航台：</a:t>
            </a:r>
            <a:endParaRPr lang="en-US" altLang="zh-CN" sz="2200" dirty="0"/>
          </a:p>
          <a:p>
            <a:pPr lvl="1"/>
            <a:r>
              <a:rPr lang="zh-CN" altLang="en-US" sz="1800" dirty="0"/>
              <a:t>天线</a:t>
            </a:r>
            <a:r>
              <a:rPr lang="zh-CN" altLang="en-US" sz="1800" dirty="0" smtClean="0"/>
              <a:t>：无方向性天线</a:t>
            </a:r>
            <a:endParaRPr lang="en-US" altLang="zh-CN" sz="1800" dirty="0"/>
          </a:p>
          <a:p>
            <a:pPr lvl="1"/>
            <a:r>
              <a:rPr lang="zh-CN" altLang="en-US" sz="1800" dirty="0"/>
              <a:t>旋转：按照每秒</a:t>
            </a:r>
            <a:r>
              <a:rPr lang="en-US" altLang="zh-CN" sz="1800" dirty="0"/>
              <a:t>30</a:t>
            </a:r>
            <a:r>
              <a:rPr lang="zh-CN" altLang="en-US" sz="1800" dirty="0"/>
              <a:t>周恒定的频率</a:t>
            </a:r>
            <a:r>
              <a:rPr lang="zh-CN" altLang="en-US" sz="1800" dirty="0" smtClean="0"/>
              <a:t>旋转无方向性天线</a:t>
            </a:r>
            <a:r>
              <a:rPr lang="zh-CN" altLang="en-US" sz="1800" dirty="0"/>
              <a:t>（</a:t>
            </a:r>
            <a:r>
              <a:rPr lang="en-US" altLang="zh-CN" sz="1800" dirty="0"/>
              <a:t>30Hz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/>
            <a:r>
              <a:rPr lang="zh-CN" altLang="en-US" sz="1800" dirty="0"/>
              <a:t>方位信号：通过旋转，在任意方位上</a:t>
            </a:r>
            <a:r>
              <a:rPr lang="zh-CN" altLang="en-US" sz="1800" dirty="0" smtClean="0"/>
              <a:t>形成不同频率、不同相位的</a:t>
            </a:r>
            <a:r>
              <a:rPr lang="zh-CN" altLang="en-US" sz="1800" dirty="0"/>
              <a:t>方位信号</a:t>
            </a:r>
            <a:endParaRPr lang="en-US" altLang="zh-CN" sz="1800" dirty="0"/>
          </a:p>
          <a:p>
            <a:pPr lvl="1"/>
            <a:r>
              <a:rPr lang="zh-CN" altLang="en-US" sz="1800" dirty="0"/>
              <a:t>基准信号</a:t>
            </a:r>
            <a:r>
              <a:rPr lang="zh-CN" altLang="en-US" sz="1800" dirty="0" smtClean="0"/>
              <a:t>：通过静止全向天线，发射</a:t>
            </a:r>
            <a:r>
              <a:rPr lang="zh-CN" altLang="en-US" sz="1800" dirty="0"/>
              <a:t>和方位无关的基准相位信号</a:t>
            </a:r>
            <a:endParaRPr lang="en-US" altLang="zh-CN" sz="1800" dirty="0"/>
          </a:p>
          <a:p>
            <a:pPr lvl="1"/>
            <a:r>
              <a:rPr lang="zh-CN" altLang="en-US" sz="1800" dirty="0"/>
              <a:t>相位对准：基准信号和方位信号在磁北方向上同相，在其他方位上不同相</a:t>
            </a:r>
            <a:endParaRPr lang="en-US" altLang="zh-CN" sz="1800" dirty="0"/>
          </a:p>
          <a:p>
            <a:r>
              <a:rPr lang="zh-CN" altLang="en-US" sz="2200" dirty="0" smtClean="0"/>
              <a:t>多普勒伏尔</a:t>
            </a:r>
            <a:r>
              <a:rPr lang="zh-CN" altLang="en-US" sz="2200" dirty="0"/>
              <a:t>接收机：</a:t>
            </a:r>
            <a:endParaRPr lang="en-US" altLang="zh-CN" sz="2200" dirty="0"/>
          </a:p>
          <a:p>
            <a:pPr lvl="1"/>
            <a:r>
              <a:rPr lang="zh-CN" altLang="en-US" sz="1800" dirty="0"/>
              <a:t>天线：无方向性天线</a:t>
            </a:r>
            <a:endParaRPr lang="en-US" altLang="zh-CN" sz="1800" dirty="0"/>
          </a:p>
          <a:p>
            <a:pPr lvl="1"/>
            <a:r>
              <a:rPr lang="zh-CN" altLang="en-US" sz="1800" dirty="0"/>
              <a:t>信号：通过对载频信号解调，获得方位信号和基准信号</a:t>
            </a:r>
            <a:endParaRPr lang="en-US" altLang="zh-CN" sz="1800" dirty="0"/>
          </a:p>
          <a:p>
            <a:pPr lvl="1"/>
            <a:r>
              <a:rPr lang="zh-CN" altLang="en-US" sz="1800" dirty="0"/>
              <a:t>方位解算</a:t>
            </a:r>
            <a:r>
              <a:rPr lang="zh-CN" altLang="en-US" sz="1800" dirty="0" smtClean="0"/>
              <a:t>：计算方位</a:t>
            </a:r>
            <a:r>
              <a:rPr lang="zh-CN" altLang="en-US" sz="1800" dirty="0"/>
              <a:t>信号的相位与基准信号的相位差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35A4-51F6-420A-9BE2-E72D2B709E7B}" type="slidenum">
              <a:rPr lang="en-US" altLang="zh-CN"/>
              <a:t>58</a:t>
            </a:fld>
            <a:endParaRPr lang="en-US" altLang="zh-CN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zh-CN" altLang="en-US" sz="2800" dirty="0" smtClean="0"/>
              <a:t>信号</a:t>
            </a:r>
            <a:r>
              <a:rPr lang="zh-CN" altLang="en-US" sz="2800" dirty="0" smtClean="0"/>
              <a:t>组成：</a:t>
            </a:r>
            <a:endParaRPr lang="en-US" altLang="zh-CN" sz="2800" dirty="0" smtClean="0"/>
          </a:p>
          <a:p>
            <a:pPr lvl="1"/>
            <a:r>
              <a:rPr lang="zh-CN" altLang="en-US" sz="2400" dirty="0">
                <a:solidFill>
                  <a:srgbClr val="0000CC"/>
                </a:solidFill>
              </a:rPr>
              <a:t>方位</a:t>
            </a:r>
            <a:r>
              <a:rPr lang="zh-CN" altLang="en-US" sz="2400" dirty="0" smtClean="0">
                <a:solidFill>
                  <a:srgbClr val="0000CC"/>
                </a:solidFill>
              </a:rPr>
              <a:t>信号：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30Hz</a:t>
            </a:r>
            <a:r>
              <a:rPr lang="zh-CN" altLang="en-US" sz="2400" dirty="0" smtClean="0"/>
              <a:t>方位信号在</a:t>
            </a:r>
            <a:r>
              <a:rPr lang="en-US" altLang="zh-CN" sz="2400" dirty="0" smtClean="0"/>
              <a:t>9960Hz</a:t>
            </a:r>
            <a:r>
              <a:rPr lang="zh-CN" altLang="en-US" sz="2400" dirty="0" smtClean="0"/>
              <a:t>分载频上做频率调制，然后将已调的分载频信号在载频上做振幅调制</a:t>
            </a:r>
            <a:endParaRPr lang="en-US" altLang="zh-CN" sz="2400" dirty="0" smtClean="0"/>
          </a:p>
          <a:p>
            <a:pPr lvl="1"/>
            <a:r>
              <a:rPr lang="zh-CN" altLang="en-US" sz="2400" dirty="0">
                <a:solidFill>
                  <a:srgbClr val="0000CC"/>
                </a:solidFill>
              </a:rPr>
              <a:t>基准信号：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30Hz</a:t>
            </a:r>
            <a:r>
              <a:rPr lang="zh-CN" altLang="en-US" sz="2400" dirty="0" smtClean="0"/>
              <a:t>基准信号</a:t>
            </a:r>
            <a:r>
              <a:rPr lang="zh-CN" altLang="en-US" sz="2400" dirty="0"/>
              <a:t>在上述</a:t>
            </a:r>
            <a:r>
              <a:rPr lang="zh-CN" altLang="en-US" sz="2400" dirty="0" smtClean="0"/>
              <a:t>信号基础上做振幅调制</a:t>
            </a:r>
            <a:endParaRPr lang="en-US" altLang="zh-CN" sz="2400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）信号组成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09D0-E750-4A44-9DA4-83992DCB99A4}" type="slidenum">
              <a:rPr lang="en-US" altLang="zh-CN"/>
              <a:t>59</a:t>
            </a:fld>
            <a:endParaRPr lang="en-US" altLang="zh-CN"/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92138"/>
            <a:ext cx="6002338" cy="626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18864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方位信号的调制过程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5652120" y="2924944"/>
            <a:ext cx="0" cy="1296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12160" y="3284984"/>
            <a:ext cx="180049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通过多普勒效应</a:t>
            </a:r>
            <a:endParaRPr lang="en-US" altLang="zh-CN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形成频率调制</a:t>
            </a:r>
            <a:endParaRPr lang="zh-CN" altLang="en-US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5652120" y="5157192"/>
            <a:ext cx="0" cy="5040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012160" y="5219908"/>
            <a:ext cx="259228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幅度调制到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VHF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载波上</a:t>
            </a:r>
            <a:endParaRPr lang="zh-CN" altLang="en-US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测角定位导航</a:t>
            </a:r>
            <a:r>
              <a:rPr lang="zh-CN" altLang="en-US" dirty="0"/>
              <a:t>原理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Clr>
                <a:srgbClr val="FF9900"/>
              </a:buClr>
              <a:buSzPct val="80000"/>
              <a:buNone/>
            </a:pPr>
            <a:r>
              <a:rPr kumimoji="1" lang="zh-CN" altLang="en-US" dirty="0" smtClean="0"/>
              <a:t>基本原理：</a:t>
            </a:r>
            <a:endParaRPr kumimoji="1" lang="en-US" altLang="zh-CN" dirty="0" smtClean="0"/>
          </a:p>
          <a:p>
            <a:pPr lvl="1">
              <a:lnSpc>
                <a:spcPct val="170000"/>
              </a:lnSpc>
              <a:buClr>
                <a:srgbClr val="FF9900"/>
              </a:buClr>
              <a:buSzPct val="80000"/>
            </a:pPr>
            <a:r>
              <a:rPr kumimoji="1" lang="zh-CN" altLang="en-US" dirty="0" smtClean="0"/>
              <a:t>载体</a:t>
            </a:r>
            <a:r>
              <a:rPr kumimoji="1" lang="zh-CN" altLang="en-US" dirty="0"/>
              <a:t>接收和</a:t>
            </a:r>
            <a:r>
              <a:rPr kumimoji="1" lang="zh-CN" altLang="en-US" dirty="0" smtClean="0"/>
              <a:t>处理导航台</a:t>
            </a:r>
            <a:r>
              <a:rPr kumimoji="1" lang="zh-CN" altLang="en-US" dirty="0"/>
              <a:t>站发射的电参量</a:t>
            </a:r>
            <a:r>
              <a:rPr kumimoji="1" lang="zh-CN" altLang="en-US" dirty="0" smtClean="0"/>
              <a:t>，获取</a:t>
            </a:r>
            <a:r>
              <a:rPr kumimoji="1" lang="zh-CN" altLang="en-US" dirty="0"/>
              <a:t>载体相对台站的</a:t>
            </a:r>
            <a:r>
              <a:rPr kumimoji="1" lang="zh-CN" altLang="en-US" u="sng" dirty="0">
                <a:solidFill>
                  <a:srgbClr val="FF6600"/>
                </a:solidFill>
              </a:rPr>
              <a:t>方位角</a:t>
            </a:r>
            <a:r>
              <a:rPr kumimoji="1" lang="zh-CN" altLang="en-US" dirty="0"/>
              <a:t>，并建立该测量量</a:t>
            </a:r>
            <a:r>
              <a:rPr kumimoji="1" lang="zh-CN" altLang="en-US" dirty="0" smtClean="0"/>
              <a:t>与载体</a:t>
            </a:r>
            <a:r>
              <a:rPr kumimoji="1" lang="zh-CN" altLang="en-US" u="sng" dirty="0" smtClean="0">
                <a:solidFill>
                  <a:srgbClr val="FF6600"/>
                </a:solidFill>
              </a:rPr>
              <a:t>位置</a:t>
            </a:r>
            <a:r>
              <a:rPr kumimoji="1" lang="zh-CN" altLang="en-US" dirty="0" smtClean="0"/>
              <a:t>间对应</a:t>
            </a:r>
            <a:r>
              <a:rPr kumimoji="1" lang="zh-CN" altLang="en-US" dirty="0"/>
              <a:t>关系，然后通过解方程或其它等效方法求得所</a:t>
            </a:r>
            <a:r>
              <a:rPr kumimoji="1" lang="zh-CN" altLang="en-US" dirty="0" smtClean="0"/>
              <a:t>需导航</a:t>
            </a:r>
            <a:r>
              <a:rPr kumimoji="1" lang="zh-CN" altLang="en-US" dirty="0"/>
              <a:t>参量。</a:t>
            </a:r>
            <a:endParaRPr kumimoji="1" lang="en-US" altLang="zh-CN" dirty="0"/>
          </a:p>
          <a:p>
            <a:pPr>
              <a:lnSpc>
                <a:spcPct val="170000"/>
              </a:lnSpc>
              <a:buClr>
                <a:srgbClr val="FF9900"/>
              </a:buClr>
              <a:buSzPct val="80000"/>
              <a:buNone/>
            </a:pPr>
            <a:r>
              <a:rPr kumimoji="1" lang="zh-CN" altLang="en-US" dirty="0"/>
              <a:t>解算</a:t>
            </a:r>
            <a:r>
              <a:rPr kumimoji="1" lang="zh-CN" altLang="en-US" dirty="0" smtClean="0"/>
              <a:t>方法：</a:t>
            </a:r>
            <a:endParaRPr kumimoji="1" lang="en-US" altLang="zh-CN" dirty="0" smtClean="0"/>
          </a:p>
          <a:p>
            <a:pPr lvl="1">
              <a:lnSpc>
                <a:spcPct val="170000"/>
              </a:lnSpc>
              <a:buClr>
                <a:srgbClr val="FF9900"/>
              </a:buClr>
              <a:buSzPct val="80000"/>
            </a:pPr>
            <a:r>
              <a:rPr kumimoji="1" lang="zh-CN" altLang="en-US" dirty="0"/>
              <a:t>归航</a:t>
            </a:r>
            <a:r>
              <a:rPr kumimoji="1" lang="zh-CN" altLang="en-US" dirty="0" smtClean="0"/>
              <a:t>法、单台测向定位法、双台测向定位法    </a:t>
            </a:r>
            <a:endParaRPr kumimoji="1" lang="en-US" altLang="zh-CN" dirty="0" smtClean="0"/>
          </a:p>
          <a:p>
            <a:pPr>
              <a:lnSpc>
                <a:spcPct val="170000"/>
              </a:lnSpc>
              <a:buClr>
                <a:srgbClr val="FF9900"/>
              </a:buClr>
              <a:buSzPct val="80000"/>
              <a:buNone/>
            </a:pPr>
            <a:r>
              <a:rPr kumimoji="1" lang="zh-CN" altLang="en-US" dirty="0" smtClean="0"/>
              <a:t>典型系统：</a:t>
            </a:r>
            <a:endParaRPr kumimoji="1" lang="en-US" altLang="zh-CN" dirty="0" smtClean="0"/>
          </a:p>
          <a:p>
            <a:pPr lvl="1">
              <a:lnSpc>
                <a:spcPct val="170000"/>
              </a:lnSpc>
              <a:buClr>
                <a:srgbClr val="FF9900"/>
              </a:buClr>
              <a:buSzPct val="80000"/>
            </a:pPr>
            <a:r>
              <a:rPr kumimoji="1" lang="zh-CN" altLang="en-US" dirty="0" smtClean="0"/>
              <a:t>无线电测向</a:t>
            </a:r>
            <a:r>
              <a:rPr kumimoji="1" lang="zh-CN" altLang="en-US" dirty="0"/>
              <a:t>仪、全向信标伏尔、航线无线电信标、</a:t>
            </a:r>
            <a:r>
              <a:rPr kumimoji="1" lang="zh-CN" altLang="en-US" dirty="0" smtClean="0"/>
              <a:t>仪表着陆系统</a:t>
            </a:r>
            <a:endParaRPr lang="zh-CN" altLang="en-US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476FA2F-D2C2-4948-9865-7C63DF28ED96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860032" y="2132856"/>
            <a:ext cx="79208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652120" y="1916832"/>
            <a:ext cx="79208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444208" y="162880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</a:rPr>
              <a:t>？？？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337001"/>
            <a:ext cx="2133600" cy="365125"/>
          </a:xfrm>
        </p:spPr>
        <p:txBody>
          <a:bodyPr/>
          <a:lstStyle/>
          <a:p>
            <a:fld id="{E37F47C7-1CC1-47AA-9EB1-713D7CFAE5CA}" type="slidenum">
              <a:rPr lang="en-US" altLang="zh-CN"/>
              <a:t>60</a:t>
            </a:fld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548680"/>
            <a:ext cx="7493000" cy="1008112"/>
          </a:xfrm>
        </p:spPr>
        <p:txBody>
          <a:bodyPr/>
          <a:lstStyle/>
          <a:p>
            <a:r>
              <a:rPr lang="zh-CN" altLang="en-US" dirty="0" smtClean="0"/>
              <a:t>接收机接收到的合成信号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450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265189"/>
            <a:ext cx="6335712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15669" y="5073947"/>
            <a:ext cx="31678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30Hz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基准信号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2265635"/>
            <a:ext cx="3600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经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9960Hz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分载波调制的方位信号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接收到的调相信号的包线相位</a:t>
            </a:r>
            <a:r>
              <a:rPr lang="zh-CN" altLang="en-US" sz="2800" dirty="0" smtClean="0">
                <a:solidFill>
                  <a:schemeClr val="tx1"/>
                </a:solidFill>
              </a:rPr>
              <a:t>与</a:t>
            </a:r>
            <a:r>
              <a:rPr lang="zh-CN" altLang="en-US" sz="2800" dirty="0">
                <a:solidFill>
                  <a:schemeClr val="tx1"/>
                </a:solidFill>
              </a:rPr>
              <a:t>终端</a:t>
            </a:r>
            <a:r>
              <a:rPr lang="zh-CN" altLang="en-US" sz="2800" dirty="0" smtClean="0">
                <a:solidFill>
                  <a:schemeClr val="tx1"/>
                </a:solidFill>
              </a:rPr>
              <a:t>方位</a:t>
            </a:r>
            <a:r>
              <a:rPr lang="zh-CN" altLang="en-US" sz="2800" dirty="0">
                <a:solidFill>
                  <a:schemeClr val="tx1"/>
                </a:solidFill>
              </a:rPr>
              <a:t>之间存在单值关系。</a:t>
            </a:r>
          </a:p>
          <a:p>
            <a:pPr lvl="1"/>
            <a:r>
              <a:rPr lang="zh-CN" altLang="en-US" sz="2400" dirty="0"/>
              <a:t>当接收到</a:t>
            </a:r>
            <a:r>
              <a:rPr lang="en-US" altLang="zh-CN" sz="2400" dirty="0"/>
              <a:t>DVOR</a:t>
            </a:r>
            <a:r>
              <a:rPr lang="zh-CN" altLang="en-US" sz="2400" dirty="0"/>
              <a:t>信标台的信号，并测量出包络线的相位，就可直接确定运载体相对于信标台的方位。</a:t>
            </a:r>
          </a:p>
          <a:p>
            <a:pPr lvl="1"/>
            <a:r>
              <a:rPr lang="zh-CN" altLang="en-US" sz="2400" dirty="0"/>
              <a:t>相位与方位的关系是连续的，可在任意方向上进行导航定位， 因此是一种全向的无线电相位测向系统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8113-5DBC-480E-92D5-2B0F4753229F}" type="slidenum">
              <a:rPr lang="en-US" altLang="zh-CN"/>
              <a:t>61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ECB7-1E63-4782-BBC4-97549A9F508F}" type="slidenum">
              <a:rPr lang="en-US" altLang="zh-CN"/>
              <a:t>62</a:t>
            </a:fld>
            <a:endParaRPr lang="en-US" altLang="zh-CN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VRB-51D </a:t>
            </a:r>
            <a:r>
              <a:rPr lang="zh-CN" altLang="en-US" sz="3200"/>
              <a:t>多普勒甚高频全向信标</a:t>
            </a:r>
          </a:p>
        </p:txBody>
      </p:sp>
      <p:pic>
        <p:nvPicPr>
          <p:cNvPr id="138244" name="Picture 4" descr="多普勒甚高频全向信标天线维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00213"/>
            <a:ext cx="7848600" cy="425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55576" y="5949280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实际工程中采用多个无方向天线构成圆周，通过电路控制不同天线的信号发射时间，从而形成近似于旋转的效果，规避了天线旋转的技术实现难度。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工程考虑</a:t>
            </a:r>
            <a:endParaRPr lang="zh-CN" alt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采用</a:t>
            </a:r>
            <a:r>
              <a:rPr lang="zh-CN" altLang="en-US" sz="2800" dirty="0">
                <a:solidFill>
                  <a:schemeClr val="tx1"/>
                </a:solidFill>
              </a:rPr>
              <a:t>大天线阵的另一个好处是，由于宽孔径天线具有削弱场地误差如多路径效应的</a:t>
            </a:r>
            <a:r>
              <a:rPr lang="zh-CN" altLang="en-US" sz="2800" dirty="0" smtClean="0">
                <a:solidFill>
                  <a:schemeClr val="tx1"/>
                </a:solidFill>
              </a:rPr>
              <a:t>能力，</a:t>
            </a:r>
            <a:r>
              <a:rPr lang="zh-CN" altLang="en-US" sz="2800" dirty="0">
                <a:solidFill>
                  <a:schemeClr val="tx1"/>
                </a:solidFill>
              </a:rPr>
              <a:t>其测量精度</a:t>
            </a:r>
            <a:r>
              <a:rPr lang="zh-CN" altLang="en-US" sz="2800" dirty="0" smtClean="0">
                <a:solidFill>
                  <a:schemeClr val="tx1"/>
                </a:solidFill>
              </a:rPr>
              <a:t>比普通伏尔大为</a:t>
            </a:r>
            <a:r>
              <a:rPr lang="zh-CN" altLang="en-US" sz="2800" dirty="0">
                <a:solidFill>
                  <a:schemeClr val="tx1"/>
                </a:solidFill>
              </a:rPr>
              <a:t>提高，可以达到在任何径向（方位）上的误差不超过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Arial"/>
              </a:rPr>
              <a:t>º</a:t>
            </a:r>
            <a:r>
              <a:rPr lang="zh-CN" altLang="en-US" sz="2800" dirty="0">
                <a:solidFill>
                  <a:schemeClr val="tx1"/>
                </a:solidFill>
              </a:rPr>
              <a:t>的精度。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5D3-156B-49D6-80B9-23962C0F0244}" type="slidenum">
              <a:rPr lang="en-US" altLang="zh-CN"/>
              <a:t>63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总体</a:t>
            </a:r>
            <a:r>
              <a:rPr lang="zh-CN" altLang="en-US" dirty="0" smtClean="0"/>
              <a:t>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可连续自动测出角度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无需磁罗盘配合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只接收不发射，便于隐蔽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没有系统容量限制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精度高，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度左右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载波频率高，视距范围有限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通常需配合测距系统使用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043290"/>
              </p:ext>
            </p:extLst>
          </p:nvPr>
        </p:nvGraphicFramePr>
        <p:xfrm>
          <a:off x="457200" y="1124744"/>
          <a:ext cx="82296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754"/>
                <a:gridCol w="1406850"/>
                <a:gridCol w="740447"/>
                <a:gridCol w="4220549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设备类型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测向方法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精度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信号体制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无线电测向仪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振幅测向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5°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无方向性等幅中长波信号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仪表着陆系统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振幅测向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未查到资料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多频段方向信号，通过不同频段幅值相对大小判断方位（指点信标靠单频段幅值）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普通全向伏尔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相位测向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2.5°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基准信号：调频信号，按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30Hz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频率调频至分载频（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9960Hz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），而后调幅至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VHF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载频</a:t>
                      </a:r>
                      <a:endParaRPr lang="en-US" altLang="zh-CN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方位信号：调幅至基准信号上（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30Hz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），形成包络信号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多普勒伏尔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相位测向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1°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与普通全向伏尔相反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本节结束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 无线电定位导航的主要方法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观测对象（几何参量）：测向、测距、测距差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观测手段（电参量）：幅度、频率、相位、脉冲</a:t>
            </a:r>
            <a:endParaRPr lang="en-US" altLang="zh-CN" sz="2000" dirty="0" smtClean="0"/>
          </a:p>
          <a:p>
            <a:pPr lvl="1"/>
            <a:r>
              <a:rPr lang="zh-CN" altLang="en-US" sz="2000" smtClean="0"/>
              <a:t>主要技术指标</a:t>
            </a:r>
            <a:endParaRPr lang="en-US" altLang="zh-CN" sz="2000" dirty="0" smtClean="0"/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 无线电测向定位导航方法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定位方法：归航法、单站测向法、双站测向法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测向基础：天线的方向性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测向手段：振幅测向（最大值、最小值、比较法）、相位测向（基准相位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方位相位）</a:t>
            </a:r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35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典型的测向定位导航系统</a:t>
            </a:r>
            <a:endParaRPr lang="en-US" altLang="zh-CN" sz="2800" dirty="0"/>
          </a:p>
          <a:p>
            <a:pPr lvl="1"/>
            <a:r>
              <a:rPr lang="zh-CN" altLang="en-US" sz="2400" dirty="0"/>
              <a:t>无线电测向仪（无线电罗盘，</a:t>
            </a:r>
            <a:r>
              <a:rPr lang="en-US" altLang="zh-CN" sz="2400" dirty="0"/>
              <a:t>ADF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甚高频全向伏尔（</a:t>
            </a:r>
            <a:r>
              <a:rPr lang="en-US" altLang="zh-CN" sz="2400" dirty="0"/>
              <a:t>VOR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多普勒伏尔（</a:t>
            </a:r>
            <a:r>
              <a:rPr lang="en-US" altLang="zh-CN" sz="2400" dirty="0"/>
              <a:t>DVOR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仪表着陆系统（</a:t>
            </a:r>
            <a:r>
              <a:rPr lang="en-US" altLang="zh-CN" sz="2400" dirty="0"/>
              <a:t>ILS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4657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解算方法</a:t>
            </a:r>
            <a:r>
              <a:rPr lang="zh-CN" altLang="en-US" sz="2800" dirty="0" smtClean="0">
                <a:solidFill>
                  <a:srgbClr val="0000CC"/>
                </a:solidFill>
              </a:rPr>
              <a:t>（归航法）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77680" y="1600200"/>
            <a:ext cx="4042792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400" dirty="0" smtClean="0"/>
              <a:t>前提条件</a:t>
            </a:r>
            <a:endParaRPr lang="en-US" altLang="zh-CN" sz="2400" dirty="0" smtClean="0"/>
          </a:p>
          <a:p>
            <a:pPr lvl="1">
              <a:lnSpc>
                <a:spcPct val="160000"/>
              </a:lnSpc>
            </a:pPr>
            <a:r>
              <a:rPr lang="zh-CN" altLang="en-US" sz="2000" dirty="0"/>
              <a:t>无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400" dirty="0" smtClean="0"/>
              <a:t>定位方法</a:t>
            </a:r>
            <a:endParaRPr lang="en-US" altLang="zh-CN" sz="2400" dirty="0" smtClean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保持运动方向与测向射线方向的夹角为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度或</a:t>
            </a:r>
            <a:r>
              <a:rPr lang="en-US" altLang="zh-CN" sz="2000" dirty="0" smtClean="0"/>
              <a:t>180</a:t>
            </a:r>
            <a:r>
              <a:rPr lang="zh-CN" altLang="en-US" sz="2000" dirty="0" smtClean="0"/>
              <a:t>度</a:t>
            </a:r>
            <a:endParaRPr lang="en-US" altLang="zh-CN" sz="2000" dirty="0" smtClean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作用仅为引导载体进出预定港口，无法获得坐标位置</a:t>
            </a:r>
            <a:endParaRPr lang="zh-CN" altLang="en-US" sz="2000" dirty="0"/>
          </a:p>
        </p:txBody>
      </p:sp>
      <p:sp>
        <p:nvSpPr>
          <p:cNvPr id="4" name="椭圆 3"/>
          <p:cNvSpPr/>
          <p:nvPr/>
        </p:nvSpPr>
        <p:spPr>
          <a:xfrm>
            <a:off x="1907704" y="18448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49174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8526" y="5085184"/>
            <a:ext cx="3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D’</a:t>
            </a:r>
            <a:endParaRPr lang="zh-CN" altLang="en-US" dirty="0"/>
          </a:p>
        </p:txBody>
      </p:sp>
      <p:cxnSp>
        <p:nvCxnSpPr>
          <p:cNvPr id="9" name="直接连接符 8"/>
          <p:cNvCxnSpPr>
            <a:stCxn id="4" idx="3"/>
          </p:cNvCxnSpPr>
          <p:nvPr/>
        </p:nvCxnSpPr>
        <p:spPr>
          <a:xfrm flipH="1">
            <a:off x="539552" y="2029212"/>
            <a:ext cx="1399788" cy="370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5"/>
          </p:cNvCxnSpPr>
          <p:nvPr/>
        </p:nvCxnSpPr>
        <p:spPr>
          <a:xfrm>
            <a:off x="2092092" y="2029212"/>
            <a:ext cx="1624652" cy="370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580526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T1</a:t>
            </a:r>
            <a:r>
              <a:rPr lang="zh-CN" altLang="en-US" dirty="0" smtClean="0"/>
              <a:t>时刻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08407" y="573325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T2</a:t>
            </a:r>
            <a:r>
              <a:rPr lang="zh-CN" altLang="en-US" dirty="0" smtClean="0"/>
              <a:t>时刻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59632" y="14847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地面导航台站</a:t>
            </a:r>
            <a:endParaRPr lang="zh-CN" altLang="en-US" dirty="0"/>
          </a:p>
        </p:txBody>
      </p:sp>
      <p:sp>
        <p:nvSpPr>
          <p:cNvPr id="24" name="五边形 23"/>
          <p:cNvSpPr/>
          <p:nvPr/>
        </p:nvSpPr>
        <p:spPr>
          <a:xfrm rot="6550675">
            <a:off x="955390" y="3881234"/>
            <a:ext cx="484405" cy="2678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五边形 24"/>
          <p:cNvSpPr/>
          <p:nvPr/>
        </p:nvSpPr>
        <p:spPr>
          <a:xfrm rot="14665833">
            <a:off x="2736302" y="3926494"/>
            <a:ext cx="484405" cy="2678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1.2 </a:t>
            </a:r>
            <a:r>
              <a:rPr lang="zh-CN" altLang="en-US" dirty="0"/>
              <a:t>解算方法</a:t>
            </a:r>
            <a:r>
              <a:rPr lang="zh-CN" altLang="en-US" sz="2800" dirty="0">
                <a:solidFill>
                  <a:srgbClr val="0000CC"/>
                </a:solidFill>
              </a:rPr>
              <a:t>（单台测向定位法）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07704" y="18448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899592" y="4437112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347864" y="4869160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49174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8526" y="5085184"/>
            <a:ext cx="3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D’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4" idx="3"/>
          </p:cNvCxnSpPr>
          <p:nvPr/>
        </p:nvCxnSpPr>
        <p:spPr>
          <a:xfrm flipH="1">
            <a:off x="539552" y="2029212"/>
            <a:ext cx="1399788" cy="370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5"/>
          </p:cNvCxnSpPr>
          <p:nvPr/>
        </p:nvCxnSpPr>
        <p:spPr>
          <a:xfrm>
            <a:off x="2092092" y="2029212"/>
            <a:ext cx="1624652" cy="370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1520" y="4465337"/>
            <a:ext cx="4464496" cy="821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03920" y="3284984"/>
            <a:ext cx="4464496" cy="821456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773180" y="3695712"/>
            <a:ext cx="59230" cy="396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1331640" y="3501008"/>
            <a:ext cx="59230" cy="396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361255" y="3695712"/>
            <a:ext cx="1426915" cy="23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21465" y="3829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9512" y="580526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T1</a:t>
            </a:r>
            <a:r>
              <a:rPr lang="zh-CN" altLang="en-US" dirty="0" smtClean="0"/>
              <a:t>时刻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08407" y="573325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T2</a:t>
            </a:r>
            <a:r>
              <a:rPr lang="zh-CN" altLang="en-US" dirty="0" smtClean="0"/>
              <a:t>时刻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59632" y="14847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地面导航台站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48064" y="1340768"/>
            <a:ext cx="388843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前提条件：</a:t>
            </a:r>
            <a:endParaRPr lang="en-US" altLang="zh-CN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）运动体航向</a:t>
            </a:r>
            <a:r>
              <a:rPr lang="el-GR" altLang="zh-CN" b="1" dirty="0" smtClean="0">
                <a:latin typeface="微软雅黑" pitchFamily="34" charset="-122"/>
                <a:ea typeface="微软雅黑" pitchFamily="34" charset="-122"/>
              </a:rPr>
              <a:t>α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已知；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）运动体航向保持不变；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运动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体前进的距离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已知；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）地面导航台站位置已知。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定位方法：</a:t>
            </a:r>
            <a:endParaRPr lang="en-US" altLang="zh-CN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）通过测向获得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T2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时刻到导航台站的射线；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）按照航向绘制航向线；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）平行移动航向线，直至两射线之间的线段长度等于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d;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）此时获得的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Q’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的坐标即为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T2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时刻的坐标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251520" y="2286164"/>
            <a:ext cx="0" cy="2179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9822" y="191683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2" name="弧形 41"/>
          <p:cNvSpPr/>
          <p:nvPr/>
        </p:nvSpPr>
        <p:spPr>
          <a:xfrm>
            <a:off x="35496" y="4280113"/>
            <a:ext cx="432048" cy="3730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00495" y="39357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α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55073" y="297712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55729" y="3325551"/>
            <a:ext cx="39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909" name="Object 5"/>
          <p:cNvGraphicFramePr>
            <a:graphicFrameLocks noChangeAspect="1"/>
          </p:cNvGraphicFramePr>
          <p:nvPr/>
        </p:nvGraphicFramePr>
        <p:xfrm>
          <a:off x="467544" y="1124744"/>
          <a:ext cx="8136904" cy="552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Visio" r:id="rId4" imgW="4686300" imgH="4127500" progId="Visio.Drawing.11">
                  <p:embed/>
                </p:oleObj>
              </mc:Choice>
              <mc:Fallback>
                <p:oleObj name="Visio" r:id="rId4" imgW="4686300" imgH="4127500" progId="Visio.Drawing.11">
                  <p:embed/>
                  <p:pic>
                    <p:nvPicPr>
                      <p:cNvPr id="0" name="图片 11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124744"/>
                        <a:ext cx="8136904" cy="552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1.2 </a:t>
            </a:r>
            <a:r>
              <a:rPr lang="zh-CN" altLang="en-US" dirty="0"/>
              <a:t>解算方法</a:t>
            </a:r>
            <a:r>
              <a:rPr lang="zh-CN" altLang="en-US" sz="3200" dirty="0">
                <a:solidFill>
                  <a:srgbClr val="0000CC"/>
                </a:solidFill>
              </a:rPr>
              <a:t>（双台测向定位法）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10357</TotalTime>
  <Words>3142</Words>
  <Application>Microsoft Office PowerPoint</Application>
  <PresentationFormat>全屏显示(4:3)</PresentationFormat>
  <Paragraphs>401</Paragraphs>
  <Slides>68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68</vt:i4>
      </vt:variant>
    </vt:vector>
  </HeadingPairs>
  <TitlesOfParts>
    <vt:vector size="82" baseType="lpstr">
      <vt:lpstr>黑体</vt:lpstr>
      <vt:lpstr>华文新魏</vt:lpstr>
      <vt:lpstr>宋体</vt:lpstr>
      <vt:lpstr>微软雅黑</vt:lpstr>
      <vt:lpstr>Arial</vt:lpstr>
      <vt:lpstr>Arial Black</vt:lpstr>
      <vt:lpstr>Calibri</vt:lpstr>
      <vt:lpstr>Cambria Math</vt:lpstr>
      <vt:lpstr>Times New Roman</vt:lpstr>
      <vt:lpstr>Wingdings</vt:lpstr>
      <vt:lpstr>Office 主题​​</vt:lpstr>
      <vt:lpstr>Visio</vt:lpstr>
      <vt:lpstr>Photoshop.Image.5</vt:lpstr>
      <vt:lpstr>公式</vt:lpstr>
      <vt:lpstr>回顾</vt:lpstr>
      <vt:lpstr>回顾</vt:lpstr>
      <vt:lpstr>第二篇 无线电定位导航原理 第二节 无线电测角导航系统</vt:lpstr>
      <vt:lpstr>提 纲</vt:lpstr>
      <vt:lpstr>一、 无线电测向定位导航原理</vt:lpstr>
      <vt:lpstr>1.1 测角定位导航原理 </vt:lpstr>
      <vt:lpstr>1.2 解算方法（归航法）</vt:lpstr>
      <vt:lpstr>1.2 解算方法（单台测向定位法）</vt:lpstr>
      <vt:lpstr>1.2 解算方法（双台测向定位法）</vt:lpstr>
      <vt:lpstr>双台测向定位原理</vt:lpstr>
      <vt:lpstr>1.3 典型测向定位系统的组成</vt:lpstr>
      <vt:lpstr>二、无线电测向手段和方法</vt:lpstr>
      <vt:lpstr>如何测得方向？</vt:lpstr>
      <vt:lpstr>2.1 无线电测向的物理基础                              --天线的方向性</vt:lpstr>
      <vt:lpstr>天线的方向性含义</vt:lpstr>
      <vt:lpstr>天线的方向图示意</vt:lpstr>
      <vt:lpstr>PowerPoint 演示文稿</vt:lpstr>
      <vt:lpstr>2.2 常用测向方法</vt:lpstr>
      <vt:lpstr>（1）振幅测角法原理图</vt:lpstr>
      <vt:lpstr>三种典型的振幅测角法</vt:lpstr>
      <vt:lpstr>最小值法与最大值法</vt:lpstr>
      <vt:lpstr>比较测向法</vt:lpstr>
      <vt:lpstr>问题</vt:lpstr>
      <vt:lpstr>（2）相位测角法原理</vt:lpstr>
      <vt:lpstr>PowerPoint 演示文稿</vt:lpstr>
      <vt:lpstr>信号特点与测向原理</vt:lpstr>
      <vt:lpstr>三、应用实例</vt:lpstr>
      <vt:lpstr>四个实例</vt:lpstr>
      <vt:lpstr>实例1：无线电测向仪</vt:lpstr>
      <vt:lpstr>（1）概况</vt:lpstr>
      <vt:lpstr>（2）系统组成</vt:lpstr>
      <vt:lpstr>（3）地面信标台</vt:lpstr>
      <vt:lpstr>（4）性能评价</vt:lpstr>
      <vt:lpstr>（5）总体评价</vt:lpstr>
      <vt:lpstr>实例2：仪表着陆系统</vt:lpstr>
      <vt:lpstr>PowerPoint 演示文稿</vt:lpstr>
      <vt:lpstr>仪表着陆系统的信标类型</vt:lpstr>
      <vt:lpstr>航向偏离指示原理</vt:lpstr>
      <vt:lpstr>下滑偏离指示原理</vt:lpstr>
      <vt:lpstr>PowerPoint 演示文稿</vt:lpstr>
      <vt:lpstr>实例3：甚高频全向信标系统伏尔</vt:lpstr>
      <vt:lpstr>（1） 概述</vt:lpstr>
      <vt:lpstr>（2）伏尔系统组成</vt:lpstr>
      <vt:lpstr>（3）系统工作原理</vt:lpstr>
      <vt:lpstr>PowerPoint 演示文稿</vt:lpstr>
      <vt:lpstr>（4）信号组成</vt:lpstr>
      <vt:lpstr>PowerPoint 演示文稿</vt:lpstr>
      <vt:lpstr>PowerPoint 演示文稿</vt:lpstr>
      <vt:lpstr>（5）伏尔接收机</vt:lpstr>
      <vt:lpstr>（6）与无线电测向仪的对比</vt:lpstr>
      <vt:lpstr>PowerPoint 演示文稿</vt:lpstr>
      <vt:lpstr>（7）总体评价</vt:lpstr>
      <vt:lpstr>实例4：多普勒伏尔</vt:lpstr>
      <vt:lpstr>（1）多普勒伏尔（DVOR）</vt:lpstr>
      <vt:lpstr>PowerPoint 演示文稿</vt:lpstr>
      <vt:lpstr>（2）工作原理</vt:lpstr>
      <vt:lpstr>工作原理</vt:lpstr>
      <vt:lpstr>（3）信号组成</vt:lpstr>
      <vt:lpstr>PowerPoint 演示文稿</vt:lpstr>
      <vt:lpstr>PowerPoint 演示文稿</vt:lpstr>
      <vt:lpstr>其他</vt:lpstr>
      <vt:lpstr>VRB-51D 多普勒甚高频全向信标</vt:lpstr>
      <vt:lpstr>工程考虑</vt:lpstr>
      <vt:lpstr>总体评价</vt:lpstr>
      <vt:lpstr>小结</vt:lpstr>
      <vt:lpstr>本节结束</vt:lpstr>
      <vt:lpstr>回顾</vt:lpstr>
      <vt:lpstr>回顾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gy</dc:creator>
  <cp:lastModifiedBy>濮国梁</cp:lastModifiedBy>
  <cp:revision>280</cp:revision>
  <dcterms:created xsi:type="dcterms:W3CDTF">2014-02-15T02:28:00Z</dcterms:created>
  <dcterms:modified xsi:type="dcterms:W3CDTF">2017-05-03T06:49:08Z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