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643" r:id="rId3"/>
    <p:sldId id="644" r:id="rId4"/>
    <p:sldId id="666" r:id="rId5"/>
    <p:sldId id="667" r:id="rId6"/>
    <p:sldId id="668" r:id="rId7"/>
    <p:sldId id="645" r:id="rId8"/>
    <p:sldId id="646" r:id="rId9"/>
    <p:sldId id="618" r:id="rId10"/>
    <p:sldId id="619" r:id="rId11"/>
    <p:sldId id="620" r:id="rId12"/>
    <p:sldId id="621" r:id="rId13"/>
    <p:sldId id="672" r:id="rId14"/>
    <p:sldId id="642" r:id="rId15"/>
    <p:sldId id="622" r:id="rId16"/>
    <p:sldId id="627" r:id="rId17"/>
    <p:sldId id="628" r:id="rId18"/>
    <p:sldId id="630" r:id="rId19"/>
    <p:sldId id="669" r:id="rId20"/>
    <p:sldId id="673" r:id="rId21"/>
    <p:sldId id="638" r:id="rId22"/>
    <p:sldId id="671" r:id="rId23"/>
    <p:sldId id="647" r:id="rId24"/>
    <p:sldId id="648" r:id="rId25"/>
    <p:sldId id="649" r:id="rId26"/>
    <p:sldId id="650" r:id="rId27"/>
    <p:sldId id="651" r:id="rId28"/>
    <p:sldId id="652" r:id="rId29"/>
    <p:sldId id="653" r:id="rId30"/>
    <p:sldId id="659" r:id="rId31"/>
    <p:sldId id="660" r:id="rId32"/>
    <p:sldId id="661" r:id="rId33"/>
    <p:sldId id="662" r:id="rId34"/>
    <p:sldId id="663" r:id="rId35"/>
    <p:sldId id="674" r:id="rId36"/>
    <p:sldId id="677" r:id="rId37"/>
    <p:sldId id="678" r:id="rId38"/>
    <p:sldId id="679" r:id="rId39"/>
    <p:sldId id="682" r:id="rId40"/>
    <p:sldId id="686" r:id="rId41"/>
    <p:sldId id="707" r:id="rId42"/>
    <p:sldId id="708" r:id="rId43"/>
    <p:sldId id="688" r:id="rId44"/>
    <p:sldId id="710" r:id="rId45"/>
    <p:sldId id="711" r:id="rId46"/>
    <p:sldId id="706" r:id="rId47"/>
    <p:sldId id="719" r:id="rId48"/>
    <p:sldId id="665"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981"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E61C2-CF55-4D28-8DE3-C0750C39A3B3}" type="datetimeFigureOut">
              <a:rPr lang="zh-CN" altLang="en-US" smtClean="0"/>
              <a:t>2017/5/10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BA70-C835-4821-89A5-3906714154DC}" type="slidenum">
              <a:rPr lang="zh-CN" altLang="en-US" smtClean="0"/>
              <a:t>‹#›</a:t>
            </a:fld>
            <a:endParaRPr lang="zh-CN" altLang="en-US"/>
          </a:p>
        </p:txBody>
      </p:sp>
    </p:spTree>
    <p:extLst>
      <p:ext uri="{BB962C8B-B14F-4D97-AF65-F5344CB8AC3E}">
        <p14:creationId xmlns:p14="http://schemas.microsoft.com/office/powerpoint/2010/main" val="385528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F16F7F-AAD2-4378-A838-1CF632979219}" type="slidenum">
              <a:rPr lang="en-US" altLang="zh-CN"/>
              <a:t>4</a:t>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23476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EFC9C60-B42B-4884-A4D4-F6DB1CA7BC11}" type="slidenum">
              <a:rPr lang="en-US" altLang="zh-CN"/>
              <a:t>5</a:t>
            </a:fld>
            <a:endParaRPr lang="en-US" altLang="zh-CN"/>
          </a:p>
        </p:txBody>
      </p:sp>
      <p:sp>
        <p:nvSpPr>
          <p:cNvPr id="248834" name="Rectangle 2"/>
          <p:cNvSpPr>
            <a:spLocks noGrp="1" noRot="1" noChangeAspect="1" noChangeArrowheads="1" noTextEdit="1"/>
          </p:cNvSpPr>
          <p:nvPr>
            <p:ph type="sldImg"/>
          </p:nvPr>
        </p:nvSpPr>
        <p:spPr/>
      </p:sp>
      <p:sp>
        <p:nvSpPr>
          <p:cNvPr id="24883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766207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404813"/>
            <a:ext cx="7524750" cy="984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730375"/>
            <a:ext cx="36703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30375"/>
            <a:ext cx="36703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fld id="{ABB23AA0-00CF-4054-91A2-279E161EF283}" type="datetime1">
              <a:rPr lang="zh-CN" altLang="en-US"/>
              <a:t>2017/5/10</a:t>
            </a:fld>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F98B49E0-70A5-4EA2-8FD5-AA81A7FB86C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1" kern="1200">
          <a:solidFill>
            <a:srgbClr val="C00000"/>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3200" b="1" kern="1200">
          <a:solidFill>
            <a:srgbClr val="000099"/>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2800" b="1"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2400" b="1"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2000" b="1"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20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dirty="0" smtClean="0"/>
              <a:t>第二篇 无线电定位导航原理</a:t>
            </a:r>
            <a:r>
              <a:rPr lang="en-US" altLang="zh-CN" dirty="0" smtClean="0"/>
              <a:t/>
            </a:r>
            <a:br>
              <a:rPr lang="en-US" altLang="zh-CN" dirty="0" smtClean="0"/>
            </a:br>
            <a:r>
              <a:rPr lang="zh-CN" altLang="en-US" sz="3200" smtClean="0">
                <a:solidFill>
                  <a:srgbClr val="0000CC"/>
                </a:solidFill>
              </a:rPr>
              <a:t>第四节 </a:t>
            </a:r>
            <a:r>
              <a:rPr lang="zh-CN" altLang="en-US" sz="3200" dirty="0" smtClean="0">
                <a:solidFill>
                  <a:srgbClr val="0000CC"/>
                </a:solidFill>
              </a:rPr>
              <a:t>无线电测距导航系统</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4" name="TextBox 3"/>
          <p:cNvSpPr txBox="1"/>
          <p:nvPr/>
        </p:nvSpPr>
        <p:spPr>
          <a:xfrm>
            <a:off x="1547664" y="1412776"/>
            <a:ext cx="6340197" cy="707886"/>
          </a:xfrm>
          <a:prstGeom prst="rect">
            <a:avLst/>
          </a:prstGeom>
          <a:noFill/>
        </p:spPr>
        <p:txBody>
          <a:bodyPr wrap="none" rtlCol="0">
            <a:spAutoFit/>
          </a:bodyPr>
          <a:lstStyle/>
          <a:p>
            <a:r>
              <a:rPr lang="en-US" altLang="zh-CN" sz="4000" b="1" dirty="0" smtClean="0">
                <a:latin typeface="华文新魏" panose="02010800040101010101" pitchFamily="2" charset="-122"/>
                <a:ea typeface="华文新魏" panose="02010800040101010101" pitchFamily="2" charset="-122"/>
              </a:rPr>
              <a:t>《</a:t>
            </a:r>
            <a:r>
              <a:rPr lang="zh-CN" altLang="en-US" sz="4000" b="1" dirty="0" smtClean="0">
                <a:latin typeface="华文新魏" panose="02010800040101010101" pitchFamily="2" charset="-122"/>
                <a:ea typeface="华文新魏" panose="02010800040101010101" pitchFamily="2" charset="-122"/>
              </a:rPr>
              <a:t>航空航天定位导航技术</a:t>
            </a:r>
            <a:r>
              <a:rPr lang="en-US" altLang="zh-CN" sz="4000" b="1" dirty="0" smtClean="0">
                <a:latin typeface="华文新魏" panose="02010800040101010101" pitchFamily="2" charset="-122"/>
                <a:ea typeface="华文新魏" panose="02010800040101010101" pitchFamily="2" charset="-122"/>
              </a:rPr>
              <a:t>》</a:t>
            </a:r>
            <a:endParaRPr lang="zh-CN" altLang="en-US" sz="4000" b="1"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zh-CN" altLang="en-US" dirty="0" smtClean="0"/>
              <a:t>频率</a:t>
            </a:r>
            <a:r>
              <a:rPr lang="zh-CN" altLang="en-US" dirty="0"/>
              <a:t>测距</a:t>
            </a:r>
            <a:r>
              <a:rPr lang="zh-CN" altLang="en-US" dirty="0" smtClean="0"/>
              <a:t>法</a:t>
            </a:r>
            <a:endParaRPr lang="zh-CN" altLang="en-US" dirty="0"/>
          </a:p>
        </p:txBody>
      </p:sp>
      <p:graphicFrame>
        <p:nvGraphicFramePr>
          <p:cNvPr id="244745" name="Object 9"/>
          <p:cNvGraphicFramePr>
            <a:graphicFrameLocks noGrp="1" noChangeAspect="1"/>
          </p:cNvGraphicFramePr>
          <p:nvPr>
            <p:ph idx="4294967295"/>
          </p:nvPr>
        </p:nvGraphicFramePr>
        <p:xfrm>
          <a:off x="1403052" y="1844824"/>
          <a:ext cx="6337300" cy="4579937"/>
        </p:xfrm>
        <a:graphic>
          <a:graphicData uri="http://schemas.openxmlformats.org/presentationml/2006/ole">
            <mc:AlternateContent xmlns:mc="http://schemas.openxmlformats.org/markup-compatibility/2006">
              <mc:Choice xmlns:v="urn:schemas-microsoft-com:vml" Requires="v">
                <p:oleObj spid="_x0000_s2112" name="Visio" r:id="rId3" imgW="5562600" imgH="4025900" progId="Visio.Drawing.11">
                  <p:embed/>
                </p:oleObj>
              </mc:Choice>
              <mc:Fallback>
                <p:oleObj name="Visio" r:id="rId3" imgW="5562600" imgH="4025900" progId="Visio.Drawing.11">
                  <p:embed/>
                  <p:pic>
                    <p:nvPicPr>
                      <p:cNvPr id="0" name="图片 2101"/>
                      <p:cNvPicPr>
                        <a:picLocks noChangeAspect="1" noChangeArrowheads="1"/>
                      </p:cNvPicPr>
                      <p:nvPr/>
                    </p:nvPicPr>
                    <p:blipFill>
                      <a:blip r:embed="rId4"/>
                      <a:srcRect/>
                      <a:stretch>
                        <a:fillRect/>
                      </a:stretch>
                    </p:blipFill>
                    <p:spPr bwMode="auto">
                      <a:xfrm>
                        <a:off x="1403052" y="1844824"/>
                        <a:ext cx="6337300" cy="457993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6" name="Object 6"/>
          <p:cNvGraphicFramePr>
            <a:graphicFrameLocks noGrp="1" noChangeAspect="1"/>
          </p:cNvGraphicFramePr>
          <p:nvPr>
            <p:ph idx="4294967295"/>
          </p:nvPr>
        </p:nvGraphicFramePr>
        <p:xfrm>
          <a:off x="2987824" y="3657292"/>
          <a:ext cx="2631099" cy="996241"/>
        </p:xfrm>
        <a:graphic>
          <a:graphicData uri="http://schemas.openxmlformats.org/presentationml/2006/ole">
            <mc:AlternateContent xmlns:mc="http://schemas.openxmlformats.org/markup-compatibility/2006">
              <mc:Choice xmlns:v="urn:schemas-microsoft-com:vml" Requires="v">
                <p:oleObj spid="_x0000_s3377" name="Equation" r:id="rId3" imgW="1307465" imgH="495300" progId="Equation.DSMT4">
                  <p:embed/>
                </p:oleObj>
              </mc:Choice>
              <mc:Fallback>
                <p:oleObj name="Equation" r:id="rId3" imgW="1307465" imgH="495300" progId="Equation.DSMT4">
                  <p:embed/>
                  <p:pic>
                    <p:nvPicPr>
                      <p:cNvPr id="0" name="图片 33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657292"/>
                        <a:ext cx="2631099" cy="996241"/>
                      </a:xfrm>
                      <a:prstGeom prst="rect">
                        <a:avLst/>
                      </a:prstGeom>
                      <a:solidFill>
                        <a:schemeClr val="tx1"/>
                      </a:solidFill>
                      <a:ln>
                        <a:noFill/>
                      </a:ln>
                      <a:effectLst/>
                    </p:spPr>
                  </p:pic>
                </p:oleObj>
              </mc:Fallback>
            </mc:AlternateContent>
          </a:graphicData>
        </a:graphic>
      </p:graphicFrame>
      <p:sp>
        <p:nvSpPr>
          <p:cNvPr id="245763" name="Text Box 3"/>
          <p:cNvSpPr txBox="1">
            <a:spLocks noChangeArrowheads="1"/>
          </p:cNvSpPr>
          <p:nvPr/>
        </p:nvSpPr>
        <p:spPr bwMode="auto">
          <a:xfrm>
            <a:off x="0" y="1556792"/>
            <a:ext cx="8532813"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60000"/>
              </a:lnSpc>
              <a:spcBef>
                <a:spcPct val="50000"/>
              </a:spcBef>
            </a:pPr>
            <a:r>
              <a:rPr kumimoji="1" lang="zh-CN" altLang="en-US" sz="2400" dirty="0">
                <a:latin typeface="黑体" pitchFamily="2" charset="-122"/>
                <a:ea typeface="黑体" pitchFamily="2" charset="-122"/>
              </a:rPr>
              <a:t>其中反射</a:t>
            </a:r>
            <a:r>
              <a:rPr kumimoji="1" lang="en-US" altLang="zh-CN" sz="2400" dirty="0">
                <a:latin typeface="黑体" pitchFamily="2" charset="-122"/>
                <a:ea typeface="黑体" pitchFamily="2" charset="-122"/>
              </a:rPr>
              <a:t>/</a:t>
            </a:r>
            <a:r>
              <a:rPr kumimoji="1" lang="zh-CN" altLang="en-US" sz="2400" dirty="0">
                <a:latin typeface="黑体" pitchFamily="2" charset="-122"/>
                <a:ea typeface="黑体" pitchFamily="2" charset="-122"/>
              </a:rPr>
              <a:t>发射信号的</a:t>
            </a:r>
            <a:r>
              <a:rPr kumimoji="1" lang="zh-CN" altLang="en-US" sz="2400" b="1" i="1" u="sng" dirty="0">
                <a:latin typeface="黑体" pitchFamily="2" charset="-122"/>
                <a:ea typeface="黑体" pitchFamily="2" charset="-122"/>
              </a:rPr>
              <a:t>差频</a:t>
            </a:r>
            <a:r>
              <a:rPr kumimoji="1" lang="zh-CN" altLang="en-US" sz="2400" dirty="0">
                <a:latin typeface="黑体" pitchFamily="2" charset="-122"/>
                <a:ea typeface="黑体" pitchFamily="2" charset="-122"/>
              </a:rPr>
              <a:t>           ，电磁波</a:t>
            </a:r>
            <a:r>
              <a:rPr kumimoji="1" lang="zh-CN" altLang="en-US" sz="2400" b="1" i="1" u="sng" dirty="0">
                <a:latin typeface="黑体" pitchFamily="2" charset="-122"/>
                <a:ea typeface="黑体" pitchFamily="2" charset="-122"/>
              </a:rPr>
              <a:t>往返时间</a:t>
            </a:r>
            <a:r>
              <a:rPr kumimoji="1" lang="zh-CN" altLang="en-US" sz="2400" dirty="0">
                <a:latin typeface="黑体" pitchFamily="2" charset="-122"/>
                <a:ea typeface="黑体" pitchFamily="2" charset="-122"/>
              </a:rPr>
              <a:t>        ，  </a:t>
            </a:r>
            <a:r>
              <a:rPr kumimoji="1" lang="zh-CN" altLang="en-US" sz="2400" dirty="0">
                <a:latin typeface="Times New Roman" pitchFamily="18" charset="0"/>
                <a:ea typeface="黑体" pitchFamily="2" charset="-122"/>
              </a:rPr>
              <a:t>为有效</a:t>
            </a:r>
            <a:r>
              <a:rPr kumimoji="1" lang="zh-CN" altLang="en-US" sz="2400" dirty="0" smtClean="0">
                <a:latin typeface="Times New Roman" pitchFamily="18" charset="0"/>
                <a:ea typeface="黑体" pitchFamily="2" charset="-122"/>
              </a:rPr>
              <a:t>调频周期时间</a:t>
            </a:r>
            <a:r>
              <a:rPr kumimoji="1" lang="zh-CN" altLang="en-US" sz="2400" dirty="0">
                <a:latin typeface="Times New Roman" pitchFamily="18" charset="0"/>
                <a:ea typeface="黑体" pitchFamily="2" charset="-122"/>
              </a:rPr>
              <a:t>，</a:t>
            </a:r>
            <a:r>
              <a:rPr kumimoji="1" lang="zh-CN" altLang="en-US" sz="2400" dirty="0">
                <a:latin typeface="黑体" pitchFamily="2" charset="-122"/>
                <a:ea typeface="黑体" pitchFamily="2" charset="-122"/>
              </a:rPr>
              <a:t>发射信号的最高</a:t>
            </a:r>
            <a:r>
              <a:rPr kumimoji="1" lang="en-US" altLang="zh-CN" sz="2400" dirty="0">
                <a:latin typeface="黑体" pitchFamily="2" charset="-122"/>
                <a:ea typeface="黑体" pitchFamily="2" charset="-122"/>
              </a:rPr>
              <a:t>/</a:t>
            </a:r>
            <a:r>
              <a:rPr kumimoji="1" lang="zh-CN" altLang="en-US" sz="2400" dirty="0">
                <a:latin typeface="黑体" pitchFamily="2" charset="-122"/>
                <a:ea typeface="黑体" pitchFamily="2" charset="-122"/>
              </a:rPr>
              <a:t>最低频率之差              。    </a:t>
            </a:r>
          </a:p>
        </p:txBody>
      </p:sp>
      <p:sp>
        <p:nvSpPr>
          <p:cNvPr id="245764" name="Text Box 4"/>
          <p:cNvSpPr txBox="1">
            <a:spLocks noChangeArrowheads="1"/>
          </p:cNvSpPr>
          <p:nvPr/>
        </p:nvSpPr>
        <p:spPr bwMode="auto">
          <a:xfrm>
            <a:off x="0" y="476250"/>
            <a:ext cx="8458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r">
              <a:lnSpc>
                <a:spcPct val="130000"/>
              </a:lnSpc>
            </a:pPr>
            <a:r>
              <a:rPr kumimoji="1" lang="zh-CN" altLang="en-US" sz="2800" b="1" i="1" u="sng" dirty="0">
                <a:solidFill>
                  <a:srgbClr val="FF6600"/>
                </a:solidFill>
                <a:latin typeface="黑体" pitchFamily="2" charset="-122"/>
                <a:ea typeface="黑体" pitchFamily="2" charset="-122"/>
              </a:rPr>
              <a:t>频率测距法</a:t>
            </a:r>
          </a:p>
        </p:txBody>
      </p:sp>
      <p:sp>
        <p:nvSpPr>
          <p:cNvPr id="245765" name="Text Box 5"/>
          <p:cNvSpPr txBox="1">
            <a:spLocks noChangeArrowheads="1"/>
          </p:cNvSpPr>
          <p:nvPr/>
        </p:nvSpPr>
        <p:spPr bwMode="auto">
          <a:xfrm>
            <a:off x="539750" y="5085184"/>
            <a:ext cx="8064500" cy="1289050"/>
          </a:xfrm>
          <a:prstGeom prst="rect">
            <a:avLst/>
          </a:prstGeom>
          <a:solidFill>
            <a:srgbClr val="C0C0C0"/>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60000"/>
              </a:lnSpc>
              <a:spcBef>
                <a:spcPct val="50000"/>
              </a:spcBef>
            </a:pPr>
            <a:r>
              <a:rPr kumimoji="1" lang="en-US" altLang="zh-CN" sz="2400" dirty="0">
                <a:solidFill>
                  <a:srgbClr val="080808"/>
                </a:solidFill>
                <a:latin typeface="黑体" pitchFamily="2" charset="-122"/>
                <a:ea typeface="黑体" pitchFamily="2" charset="-122"/>
              </a:rPr>
              <a:t>    </a:t>
            </a:r>
            <a:r>
              <a:rPr kumimoji="1" lang="zh-CN" altLang="en-US" sz="2400" dirty="0">
                <a:solidFill>
                  <a:srgbClr val="080808"/>
                </a:solidFill>
                <a:latin typeface="黑体" pitchFamily="2" charset="-122"/>
                <a:ea typeface="黑体" pitchFamily="2" charset="-122"/>
              </a:rPr>
              <a:t>无线电低高度表采用频率调制工作体制，最小测量高度达</a:t>
            </a:r>
            <a:r>
              <a:rPr kumimoji="1" lang="en-US" altLang="zh-CN" sz="2400" dirty="0">
                <a:solidFill>
                  <a:srgbClr val="080808"/>
                </a:solidFill>
                <a:latin typeface="Times New Roman" pitchFamily="18" charset="0"/>
                <a:ea typeface="黑体" pitchFamily="2" charset="-122"/>
              </a:rPr>
              <a:t>0.5m</a:t>
            </a:r>
            <a:r>
              <a:rPr kumimoji="1" lang="zh-CN" altLang="en-US" sz="2400" dirty="0">
                <a:solidFill>
                  <a:srgbClr val="080808"/>
                </a:solidFill>
                <a:latin typeface="黑体" pitchFamily="2" charset="-122"/>
                <a:ea typeface="黑体" pitchFamily="2" charset="-122"/>
              </a:rPr>
              <a:t>，多用于飞机的低空飞行导引</a:t>
            </a:r>
            <a:r>
              <a:rPr kumimoji="1" lang="zh-CN" altLang="en-US" sz="2400" dirty="0">
                <a:solidFill>
                  <a:srgbClr val="080808"/>
                </a:solidFill>
                <a:latin typeface="Times New Roman" pitchFamily="18" charset="0"/>
                <a:ea typeface="黑体" pitchFamily="2" charset="-122"/>
              </a:rPr>
              <a:t>。</a:t>
            </a:r>
          </a:p>
        </p:txBody>
      </p:sp>
      <p:graphicFrame>
        <p:nvGraphicFramePr>
          <p:cNvPr id="245768" name="Object 8"/>
          <p:cNvGraphicFramePr>
            <a:graphicFrameLocks noChangeAspect="1"/>
          </p:cNvGraphicFramePr>
          <p:nvPr/>
        </p:nvGraphicFramePr>
        <p:xfrm>
          <a:off x="4443413" y="1772692"/>
          <a:ext cx="1568450" cy="433388"/>
        </p:xfrm>
        <a:graphic>
          <a:graphicData uri="http://schemas.openxmlformats.org/presentationml/2006/ole">
            <mc:AlternateContent xmlns:mc="http://schemas.openxmlformats.org/markup-compatibility/2006">
              <mc:Choice xmlns:v="urn:schemas-microsoft-com:vml" Requires="v">
                <p:oleObj spid="_x0000_s3378" name="Equation" r:id="rId5" imgW="876300" imgH="241300" progId="Equation.DSMT4">
                  <p:embed/>
                </p:oleObj>
              </mc:Choice>
              <mc:Fallback>
                <p:oleObj name="Equation" r:id="rId5" imgW="876300" imgH="241300" progId="Equation.DSMT4">
                  <p:embed/>
                  <p:pic>
                    <p:nvPicPr>
                      <p:cNvPr id="0" name="图片 33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3413" y="1772692"/>
                        <a:ext cx="1568450" cy="433388"/>
                      </a:xfrm>
                      <a:prstGeom prst="rect">
                        <a:avLst/>
                      </a:prstGeom>
                      <a:solidFill>
                        <a:schemeClr val="tx1"/>
                      </a:solidFill>
                      <a:ln>
                        <a:noFill/>
                      </a:ln>
                      <a:effectLst/>
                    </p:spPr>
                  </p:pic>
                </p:oleObj>
              </mc:Fallback>
            </mc:AlternateContent>
          </a:graphicData>
        </a:graphic>
      </p:graphicFrame>
      <p:graphicFrame>
        <p:nvGraphicFramePr>
          <p:cNvPr id="245769" name="Object 9"/>
          <p:cNvGraphicFramePr>
            <a:graphicFrameLocks noChangeAspect="1"/>
          </p:cNvGraphicFramePr>
          <p:nvPr/>
        </p:nvGraphicFramePr>
        <p:xfrm>
          <a:off x="1116013" y="2421980"/>
          <a:ext cx="1182687" cy="341312"/>
        </p:xfrm>
        <a:graphic>
          <a:graphicData uri="http://schemas.openxmlformats.org/presentationml/2006/ole">
            <mc:AlternateContent xmlns:mc="http://schemas.openxmlformats.org/markup-compatibility/2006">
              <mc:Choice xmlns:v="urn:schemas-microsoft-com:vml" Requires="v">
                <p:oleObj spid="_x0000_s3379" name="Equation" r:id="rId7" imgW="660400" imgH="190500" progId="Equation.DSMT4">
                  <p:embed/>
                </p:oleObj>
              </mc:Choice>
              <mc:Fallback>
                <p:oleObj name="Equation" r:id="rId7" imgW="660400" imgH="190500" progId="Equation.DSMT4">
                  <p:embed/>
                  <p:pic>
                    <p:nvPicPr>
                      <p:cNvPr id="0" name="图片 33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2421980"/>
                        <a:ext cx="1182687" cy="341312"/>
                      </a:xfrm>
                      <a:prstGeom prst="rect">
                        <a:avLst/>
                      </a:prstGeom>
                      <a:solidFill>
                        <a:schemeClr val="tx1"/>
                      </a:solidFill>
                      <a:ln>
                        <a:noFill/>
                      </a:ln>
                      <a:effectLst/>
                    </p:spPr>
                  </p:pic>
                </p:oleObj>
              </mc:Fallback>
            </mc:AlternateContent>
          </a:graphicData>
        </a:graphic>
      </p:graphicFrame>
      <p:graphicFrame>
        <p:nvGraphicFramePr>
          <p:cNvPr id="245770" name="Object 10"/>
          <p:cNvGraphicFramePr>
            <a:graphicFrameLocks noChangeAspect="1"/>
          </p:cNvGraphicFramePr>
          <p:nvPr>
            <p:extLst>
              <p:ext uri="{D42A27DB-BD31-4B8C-83A1-F6EECF244321}">
                <p14:modId xmlns:p14="http://schemas.microsoft.com/office/powerpoint/2010/main" val="397300068"/>
              </p:ext>
            </p:extLst>
          </p:nvPr>
        </p:nvGraphicFramePr>
        <p:xfrm>
          <a:off x="2915816" y="2924944"/>
          <a:ext cx="1957387" cy="431800"/>
        </p:xfrm>
        <a:graphic>
          <a:graphicData uri="http://schemas.openxmlformats.org/presentationml/2006/ole">
            <mc:AlternateContent xmlns:mc="http://schemas.openxmlformats.org/markup-compatibility/2006">
              <mc:Choice xmlns:v="urn:schemas-microsoft-com:vml" Requires="v">
                <p:oleObj spid="_x0000_s3380" name="Equation" r:id="rId9" imgW="1091565" imgH="241300" progId="Equation.DSMT4">
                  <p:embed/>
                </p:oleObj>
              </mc:Choice>
              <mc:Fallback>
                <p:oleObj name="Equation" r:id="rId9" imgW="1091565" imgH="241300" progId="Equation.DSMT4">
                  <p:embed/>
                  <p:pic>
                    <p:nvPicPr>
                      <p:cNvPr id="0" name="图片 33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5816" y="2924944"/>
                        <a:ext cx="1957387" cy="431800"/>
                      </a:xfrm>
                      <a:prstGeom prst="rect">
                        <a:avLst/>
                      </a:prstGeom>
                      <a:solidFill>
                        <a:schemeClr val="tx1"/>
                      </a:solidFill>
                      <a:ln>
                        <a:noFill/>
                      </a:ln>
                      <a:effectLst/>
                    </p:spPr>
                  </p:pic>
                </p:oleObj>
              </mc:Fallback>
            </mc:AlternateContent>
          </a:graphicData>
        </a:graphic>
      </p:graphicFrame>
      <p:graphicFrame>
        <p:nvGraphicFramePr>
          <p:cNvPr id="245771" name="Object 11"/>
          <p:cNvGraphicFramePr>
            <a:graphicFrameLocks noChangeAspect="1"/>
          </p:cNvGraphicFramePr>
          <p:nvPr/>
        </p:nvGraphicFramePr>
        <p:xfrm>
          <a:off x="2555875" y="2421980"/>
          <a:ext cx="341313" cy="431800"/>
        </p:xfrm>
        <a:graphic>
          <a:graphicData uri="http://schemas.openxmlformats.org/presentationml/2006/ole">
            <mc:AlternateContent xmlns:mc="http://schemas.openxmlformats.org/markup-compatibility/2006">
              <mc:Choice xmlns:v="urn:schemas-microsoft-com:vml" Requires="v">
                <p:oleObj spid="_x0000_s3381" name="Equation" r:id="rId11" imgW="190500" imgH="241300" progId="Equation.DSMT4">
                  <p:embed/>
                </p:oleObj>
              </mc:Choice>
              <mc:Fallback>
                <p:oleObj name="Equation" r:id="rId11" imgW="190500" imgH="241300" progId="Equation.DSMT4">
                  <p:embed/>
                  <p:pic>
                    <p:nvPicPr>
                      <p:cNvPr id="0" name="图片 33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2421980"/>
                        <a:ext cx="341313" cy="431800"/>
                      </a:xfrm>
                      <a:prstGeom prst="rect">
                        <a:avLst/>
                      </a:prstGeom>
                      <a:solidFill>
                        <a:schemeClr val="tx1"/>
                      </a:solidFill>
                      <a:ln>
                        <a:noFill/>
                      </a:ln>
                      <a:effectLst/>
                    </p:spPr>
                  </p:pic>
                </p:oleObj>
              </mc:Fallback>
            </mc:AlternateContent>
          </a:graphicData>
        </a:graphic>
      </p:graphicFrame>
      <p:sp>
        <p:nvSpPr>
          <p:cNvPr id="2" name="文本框 1"/>
          <p:cNvSpPr txBox="1"/>
          <p:nvPr/>
        </p:nvSpPr>
        <p:spPr>
          <a:xfrm>
            <a:off x="6228184" y="3657292"/>
            <a:ext cx="2371162" cy="874407"/>
          </a:xfrm>
          <a:prstGeom prst="rect">
            <a:avLst/>
          </a:prstGeom>
          <a:solidFill>
            <a:schemeClr val="accent6">
              <a:lumMod val="20000"/>
              <a:lumOff val="80000"/>
            </a:schemeClr>
          </a:solidFill>
        </p:spPr>
        <p:txBody>
          <a:bodyPr wrap="non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问题：</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b="1" dirty="0" smtClean="0">
                <a:latin typeface="微软雅黑" panose="020B0503020204020204" pitchFamily="34" charset="-122"/>
                <a:ea typeface="微软雅黑" panose="020B0503020204020204" pitchFamily="34" charset="-122"/>
              </a:rPr>
              <a:t>测距范围受什么约束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 </a:t>
            </a:r>
            <a:r>
              <a:rPr lang="zh-CN" altLang="en-US" dirty="0" smtClean="0"/>
              <a:t>脉冲</a:t>
            </a:r>
            <a:r>
              <a:rPr lang="zh-CN" altLang="en-US" dirty="0"/>
              <a:t>测距</a:t>
            </a:r>
            <a:r>
              <a:rPr lang="zh-CN" altLang="en-US" dirty="0" smtClean="0"/>
              <a:t>法</a:t>
            </a:r>
            <a:endParaRPr lang="zh-CN" altLang="en-US" dirty="0"/>
          </a:p>
        </p:txBody>
      </p:sp>
      <p:sp>
        <p:nvSpPr>
          <p:cNvPr id="25" name="灯片编号占位符 6"/>
          <p:cNvSpPr>
            <a:spLocks noGrp="1"/>
          </p:cNvSpPr>
          <p:nvPr>
            <p:ph type="sldNum" sz="quarter" idx="12"/>
          </p:nvPr>
        </p:nvSpPr>
        <p:spPr/>
        <p:txBody>
          <a:bodyPr/>
          <a:lstStyle/>
          <a:p>
            <a:fld id="{E8A6E6A6-CCFF-47AA-97C2-9343FCA5D56B}" type="slidenum">
              <a:rPr lang="en-US" altLang="zh-CN"/>
              <a:t>12</a:t>
            </a:fld>
            <a:endParaRPr lang="en-US" altLang="zh-CN"/>
          </a:p>
        </p:txBody>
      </p:sp>
      <p:grpSp>
        <p:nvGrpSpPr>
          <p:cNvPr id="219188" name="Group 52"/>
          <p:cNvGrpSpPr/>
          <p:nvPr/>
        </p:nvGrpSpPr>
        <p:grpSpPr bwMode="auto">
          <a:xfrm>
            <a:off x="5292725" y="1628776"/>
            <a:ext cx="3313113" cy="1784350"/>
            <a:chOff x="3515" y="1162"/>
            <a:chExt cx="2087" cy="1124"/>
          </a:xfrm>
        </p:grpSpPr>
        <p:sp>
          <p:nvSpPr>
            <p:cNvPr id="219163" name="Text Box 27"/>
            <p:cNvSpPr txBox="1">
              <a:spLocks noChangeArrowheads="1"/>
            </p:cNvSpPr>
            <p:nvPr/>
          </p:nvSpPr>
          <p:spPr bwMode="auto">
            <a:xfrm>
              <a:off x="3515" y="1162"/>
              <a:ext cx="2087" cy="1124"/>
            </a:xfrm>
            <a:prstGeom prst="rect">
              <a:avLst/>
            </a:prstGeom>
            <a:solidFill>
              <a:srgbClr val="C0C0C0"/>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50000"/>
                </a:lnSpc>
                <a:spcBef>
                  <a:spcPct val="50000"/>
                </a:spcBef>
              </a:pPr>
              <a:r>
                <a:rPr kumimoji="1" lang="zh-CN" altLang="en-US" sz="2000" dirty="0">
                  <a:solidFill>
                    <a:srgbClr val="080808"/>
                  </a:solidFill>
                  <a:latin typeface="Times New Roman" pitchFamily="18" charset="0"/>
                  <a:ea typeface="黑体" pitchFamily="2" charset="-122"/>
                </a:rPr>
                <a:t>对于无源测距而言，</a:t>
              </a:r>
            </a:p>
            <a:p>
              <a:pPr>
                <a:lnSpc>
                  <a:spcPct val="150000"/>
                </a:lnSpc>
                <a:spcBef>
                  <a:spcPct val="50000"/>
                </a:spcBef>
              </a:pPr>
              <a:endParaRPr kumimoji="1" lang="zh-CN" altLang="en-US" sz="2000" dirty="0">
                <a:solidFill>
                  <a:srgbClr val="080808"/>
                </a:solidFill>
                <a:latin typeface="Times New Roman" pitchFamily="18" charset="0"/>
                <a:ea typeface="黑体" pitchFamily="2" charset="-122"/>
              </a:endParaRPr>
            </a:p>
            <a:p>
              <a:pPr>
                <a:lnSpc>
                  <a:spcPct val="150000"/>
                </a:lnSpc>
                <a:spcBef>
                  <a:spcPct val="50000"/>
                </a:spcBef>
              </a:pPr>
              <a:r>
                <a:rPr kumimoji="1" lang="zh-CN" altLang="en-US" sz="2000" dirty="0" smtClean="0">
                  <a:solidFill>
                    <a:srgbClr val="080808"/>
                  </a:solidFill>
                  <a:latin typeface="Times New Roman" pitchFamily="18" charset="0"/>
                  <a:ea typeface="黑体" pitchFamily="2" charset="-122"/>
                </a:rPr>
                <a:t>但存在时间同步问题</a:t>
              </a:r>
              <a:endParaRPr kumimoji="1" lang="zh-CN" altLang="en-US" sz="2000" dirty="0">
                <a:solidFill>
                  <a:srgbClr val="080808"/>
                </a:solidFill>
                <a:latin typeface="Times New Roman" pitchFamily="18" charset="0"/>
                <a:ea typeface="黑体" pitchFamily="2" charset="-122"/>
              </a:endParaRPr>
            </a:p>
          </p:txBody>
        </p:sp>
        <p:graphicFrame>
          <p:nvGraphicFramePr>
            <p:cNvPr id="219142" name="Object 6"/>
            <p:cNvGraphicFramePr>
              <a:graphicFrameLocks noChangeAspect="1"/>
            </p:cNvGraphicFramePr>
            <p:nvPr/>
          </p:nvGraphicFramePr>
          <p:xfrm>
            <a:off x="4033" y="1570"/>
            <a:ext cx="752" cy="234"/>
          </p:xfrm>
          <a:graphic>
            <a:graphicData uri="http://schemas.openxmlformats.org/presentationml/2006/ole">
              <mc:AlternateContent xmlns:mc="http://schemas.openxmlformats.org/markup-compatibility/2006">
                <mc:Choice xmlns:v="urn:schemas-microsoft-com:vml" Requires="v">
                  <p:oleObj spid="_x0000_s4338" name="Equation" r:id="rId3" imgW="570865" imgH="177800" progId="Equation.DSMT4">
                    <p:embed/>
                  </p:oleObj>
                </mc:Choice>
                <mc:Fallback>
                  <p:oleObj name="Equation" r:id="rId3" imgW="570865" imgH="177800" progId="Equation.DSMT4">
                    <p:embed/>
                    <p:pic>
                      <p:nvPicPr>
                        <p:cNvPr id="0" name="图片 43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 y="1570"/>
                          <a:ext cx="75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9189" name="Group 53"/>
          <p:cNvGrpSpPr/>
          <p:nvPr/>
        </p:nvGrpSpPr>
        <p:grpSpPr bwMode="auto">
          <a:xfrm>
            <a:off x="2987675" y="4575175"/>
            <a:ext cx="5616575" cy="1544638"/>
            <a:chOff x="1882" y="2882"/>
            <a:chExt cx="3538" cy="973"/>
          </a:xfrm>
        </p:grpSpPr>
        <p:sp>
          <p:nvSpPr>
            <p:cNvPr id="219165" name="Text Box 29"/>
            <p:cNvSpPr txBox="1">
              <a:spLocks noChangeArrowheads="1"/>
            </p:cNvSpPr>
            <p:nvPr/>
          </p:nvSpPr>
          <p:spPr bwMode="auto">
            <a:xfrm>
              <a:off x="1882" y="2882"/>
              <a:ext cx="3538" cy="973"/>
            </a:xfrm>
            <a:prstGeom prst="rect">
              <a:avLst/>
            </a:prstGeom>
            <a:solidFill>
              <a:srgbClr val="C0C0C0"/>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10000"/>
                </a:lnSpc>
                <a:spcBef>
                  <a:spcPct val="50000"/>
                </a:spcBef>
              </a:pPr>
              <a:r>
                <a:rPr kumimoji="1" lang="zh-CN" altLang="en-US" sz="2400">
                  <a:solidFill>
                    <a:srgbClr val="080808"/>
                  </a:solidFill>
                  <a:latin typeface="Times New Roman" pitchFamily="18" charset="0"/>
                  <a:ea typeface="黑体" pitchFamily="2" charset="-122"/>
                </a:rPr>
                <a:t>对于有源测距而言，</a:t>
              </a:r>
            </a:p>
            <a:p>
              <a:pPr>
                <a:lnSpc>
                  <a:spcPct val="110000"/>
                </a:lnSpc>
                <a:spcBef>
                  <a:spcPct val="50000"/>
                </a:spcBef>
              </a:pPr>
              <a:endParaRPr kumimoji="1" lang="zh-CN" altLang="en-US" sz="2400">
                <a:solidFill>
                  <a:srgbClr val="080808"/>
                </a:solidFill>
                <a:latin typeface="Times New Roman" pitchFamily="18" charset="0"/>
                <a:ea typeface="黑体" pitchFamily="2" charset="-122"/>
              </a:endParaRPr>
            </a:p>
            <a:p>
              <a:pPr>
                <a:lnSpc>
                  <a:spcPct val="70000"/>
                </a:lnSpc>
                <a:spcBef>
                  <a:spcPct val="50000"/>
                </a:spcBef>
              </a:pPr>
              <a:r>
                <a:rPr kumimoji="1" lang="zh-CN" altLang="en-US" sz="2400">
                  <a:solidFill>
                    <a:srgbClr val="080808"/>
                  </a:solidFill>
                  <a:latin typeface="Times New Roman" pitchFamily="18" charset="0"/>
                  <a:ea typeface="黑体" pitchFamily="2" charset="-122"/>
                </a:rPr>
                <a:t>但存在电磁暴露问题，用于测距器系统。</a:t>
              </a:r>
            </a:p>
          </p:txBody>
        </p:sp>
        <p:graphicFrame>
          <p:nvGraphicFramePr>
            <p:cNvPr id="219164" name="Object 28"/>
            <p:cNvGraphicFramePr>
              <a:graphicFrameLocks noChangeAspect="1"/>
            </p:cNvGraphicFramePr>
            <p:nvPr/>
          </p:nvGraphicFramePr>
          <p:xfrm>
            <a:off x="2221" y="3290"/>
            <a:ext cx="1238" cy="303"/>
          </p:xfrm>
          <a:graphic>
            <a:graphicData uri="http://schemas.openxmlformats.org/presentationml/2006/ole">
              <mc:AlternateContent xmlns:mc="http://schemas.openxmlformats.org/markup-compatibility/2006">
                <mc:Choice xmlns:v="urn:schemas-microsoft-com:vml" Requires="v">
                  <p:oleObj spid="_x0000_s4339" name="Equation" r:id="rId5" imgW="1040765" imgH="254000" progId="Equation.DSMT4">
                    <p:embed/>
                  </p:oleObj>
                </mc:Choice>
                <mc:Fallback>
                  <p:oleObj name="Equation" r:id="rId5" imgW="1040765" imgH="254000" progId="Equation.DSMT4">
                    <p:embed/>
                    <p:pic>
                      <p:nvPicPr>
                        <p:cNvPr id="0" name="图片 43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1" y="3290"/>
                          <a:ext cx="123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9192" name="Group 56"/>
          <p:cNvGrpSpPr/>
          <p:nvPr/>
        </p:nvGrpSpPr>
        <p:grpSpPr bwMode="auto">
          <a:xfrm>
            <a:off x="323850" y="2540000"/>
            <a:ext cx="3552825" cy="2325688"/>
            <a:chOff x="204" y="1600"/>
            <a:chExt cx="2238" cy="1465"/>
          </a:xfrm>
        </p:grpSpPr>
        <p:grpSp>
          <p:nvGrpSpPr>
            <p:cNvPr id="219182" name="Group 46"/>
            <p:cNvGrpSpPr/>
            <p:nvPr/>
          </p:nvGrpSpPr>
          <p:grpSpPr bwMode="auto">
            <a:xfrm>
              <a:off x="204" y="1888"/>
              <a:ext cx="2080" cy="1177"/>
              <a:chOff x="204" y="1888"/>
              <a:chExt cx="2080" cy="1177"/>
            </a:xfrm>
          </p:grpSpPr>
          <p:grpSp>
            <p:nvGrpSpPr>
              <p:cNvPr id="219169" name="Group 33"/>
              <p:cNvGrpSpPr/>
              <p:nvPr/>
            </p:nvGrpSpPr>
            <p:grpSpPr bwMode="auto">
              <a:xfrm>
                <a:off x="1199" y="1888"/>
                <a:ext cx="1085" cy="573"/>
                <a:chOff x="1075" y="2007"/>
                <a:chExt cx="1085" cy="573"/>
              </a:xfrm>
            </p:grpSpPr>
            <p:sp>
              <p:nvSpPr>
                <p:cNvPr id="219157" name="Rectangle 21"/>
                <p:cNvSpPr>
                  <a:spLocks noChangeArrowheads="1"/>
                </p:cNvSpPr>
                <p:nvPr/>
              </p:nvSpPr>
              <p:spPr bwMode="auto">
                <a:xfrm rot="19800000">
                  <a:off x="1075" y="2007"/>
                  <a:ext cx="368" cy="22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p>
                  <a:r>
                    <a:rPr lang="zh-CN" altLang="en-US" sz="2300" dirty="0">
                      <a:latin typeface="黑体" pitchFamily="2" charset="-122"/>
                      <a:ea typeface="黑体" pitchFamily="2" charset="-122"/>
                    </a:rPr>
                    <a:t>询问</a:t>
                  </a:r>
                </a:p>
              </p:txBody>
            </p:sp>
            <p:sp>
              <p:nvSpPr>
                <p:cNvPr id="219159" name="Rectangle 23"/>
                <p:cNvSpPr>
                  <a:spLocks noChangeArrowheads="1"/>
                </p:cNvSpPr>
                <p:nvPr/>
              </p:nvSpPr>
              <p:spPr bwMode="auto">
                <a:xfrm rot="19800000">
                  <a:off x="1240" y="2359"/>
                  <a:ext cx="920" cy="22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p>
                  <a:r>
                    <a:rPr lang="zh-CN" altLang="en-US" sz="2300" dirty="0">
                      <a:latin typeface="黑体" pitchFamily="2" charset="-122"/>
                      <a:ea typeface="黑体" pitchFamily="2" charset="-122"/>
                    </a:rPr>
                    <a:t>应答或散射</a:t>
                  </a:r>
                </a:p>
              </p:txBody>
            </p:sp>
          </p:grpSp>
          <p:graphicFrame>
            <p:nvGraphicFramePr>
              <p:cNvPr id="219178" name="Object 42"/>
              <p:cNvGraphicFramePr>
                <a:graphicFrameLocks noChangeAspect="1"/>
              </p:cNvGraphicFramePr>
              <p:nvPr/>
            </p:nvGraphicFramePr>
            <p:xfrm>
              <a:off x="204" y="2886"/>
              <a:ext cx="163" cy="179"/>
            </p:xfrm>
            <a:graphic>
              <a:graphicData uri="http://schemas.openxmlformats.org/presentationml/2006/ole">
                <mc:AlternateContent xmlns:mc="http://schemas.openxmlformats.org/markup-compatibility/2006">
                  <mc:Choice xmlns:v="urn:schemas-microsoft-com:vml" Requires="v">
                    <p:oleObj spid="_x0000_s4340" name="Equation" r:id="rId7" imgW="127000" imgH="139700" progId="Equation.DSMT4">
                      <p:embed/>
                    </p:oleObj>
                  </mc:Choice>
                  <mc:Fallback>
                    <p:oleObj name="Equation" r:id="rId7" imgW="127000" imgH="139700" progId="Equation.DSMT4">
                      <p:embed/>
                      <p:pic>
                        <p:nvPicPr>
                          <p:cNvPr id="0" name="图片 43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2886"/>
                            <a:ext cx="163"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9147" name="Line 11"/>
            <p:cNvSpPr>
              <a:spLocks noChangeShapeType="1"/>
            </p:cNvSpPr>
            <p:nvPr/>
          </p:nvSpPr>
          <p:spPr bwMode="auto">
            <a:xfrm flipV="1">
              <a:off x="576" y="1600"/>
              <a:ext cx="1866" cy="1215"/>
            </a:xfrm>
            <a:prstGeom prst="line">
              <a:avLst/>
            </a:prstGeom>
            <a:noFill/>
            <a:ln w="28575" cap="rnd">
              <a:solidFill>
                <a:schemeClr val="tx1"/>
              </a:solidFill>
              <a:round/>
              <a:head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9193" name="Group 57"/>
          <p:cNvGrpSpPr/>
          <p:nvPr/>
        </p:nvGrpSpPr>
        <p:grpSpPr bwMode="auto">
          <a:xfrm>
            <a:off x="588209" y="1744663"/>
            <a:ext cx="4108450" cy="3798888"/>
            <a:chOff x="380" y="1118"/>
            <a:chExt cx="2588" cy="2393"/>
          </a:xfrm>
        </p:grpSpPr>
        <p:sp>
          <p:nvSpPr>
            <p:cNvPr id="219149" name="Line 13"/>
            <p:cNvSpPr>
              <a:spLocks noChangeShapeType="1"/>
            </p:cNvSpPr>
            <p:nvPr/>
          </p:nvSpPr>
          <p:spPr bwMode="auto">
            <a:xfrm flipV="1">
              <a:off x="688" y="1670"/>
              <a:ext cx="1821" cy="1186"/>
            </a:xfrm>
            <a:prstGeom prst="line">
              <a:avLst/>
            </a:prstGeom>
            <a:noFill/>
            <a:ln w="28575" cap="rnd">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51" name="Freeform 15"/>
            <p:cNvSpPr/>
            <p:nvPr/>
          </p:nvSpPr>
          <p:spPr bwMode="auto">
            <a:xfrm rot="10800000">
              <a:off x="476" y="2795"/>
              <a:ext cx="161" cy="339"/>
            </a:xfrm>
            <a:custGeom>
              <a:avLst/>
              <a:gdLst>
                <a:gd name="T0" fmla="*/ 270 w 270"/>
                <a:gd name="T1" fmla="*/ 0 h 233"/>
                <a:gd name="T2" fmla="*/ 135 w 270"/>
                <a:gd name="T3" fmla="*/ 233 h 233"/>
                <a:gd name="T4" fmla="*/ 0 w 270"/>
                <a:gd name="T5" fmla="*/ 0 h 233"/>
                <a:gd name="T6" fmla="*/ 270 w 270"/>
                <a:gd name="T7" fmla="*/ 0 h 233"/>
              </a:gdLst>
              <a:ahLst/>
              <a:cxnLst>
                <a:cxn ang="0">
                  <a:pos x="T0" y="T1"/>
                </a:cxn>
                <a:cxn ang="0">
                  <a:pos x="T2" y="T3"/>
                </a:cxn>
                <a:cxn ang="0">
                  <a:pos x="T4" y="T5"/>
                </a:cxn>
                <a:cxn ang="0">
                  <a:pos x="T6" y="T7"/>
                </a:cxn>
              </a:cxnLst>
              <a:rect l="0" t="0" r="r" b="b"/>
              <a:pathLst>
                <a:path w="270" h="233">
                  <a:moveTo>
                    <a:pt x="270" y="0"/>
                  </a:moveTo>
                  <a:lnTo>
                    <a:pt x="135" y="233"/>
                  </a:lnTo>
                  <a:lnTo>
                    <a:pt x="0" y="0"/>
                  </a:lnTo>
                  <a:lnTo>
                    <a:pt x="270" y="0"/>
                  </a:lnTo>
                  <a:close/>
                </a:path>
              </a:pathLst>
            </a:custGeom>
            <a:solidFill>
              <a:srgbClr val="FFFFFF"/>
            </a:solidFill>
            <a:ln w="9525">
              <a:solidFill>
                <a:srgbClr val="000000"/>
              </a:solidFill>
              <a:round/>
            </a:ln>
          </p:spPr>
          <p:txBody>
            <a:bodyPr/>
            <a:lstStyle/>
            <a:p>
              <a:endParaRPr lang="zh-CN" altLang="en-US"/>
            </a:p>
          </p:txBody>
        </p:sp>
        <p:sp>
          <p:nvSpPr>
            <p:cNvPr id="219154" name="Line 18"/>
            <p:cNvSpPr>
              <a:spLocks noChangeShapeType="1"/>
            </p:cNvSpPr>
            <p:nvPr/>
          </p:nvSpPr>
          <p:spPr bwMode="auto">
            <a:xfrm>
              <a:off x="2310" y="1541"/>
              <a:ext cx="658" cy="1"/>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9155" name="Freeform 19"/>
            <p:cNvSpPr/>
            <p:nvPr/>
          </p:nvSpPr>
          <p:spPr bwMode="auto">
            <a:xfrm>
              <a:off x="2544" y="1426"/>
              <a:ext cx="205" cy="229"/>
            </a:xfrm>
            <a:custGeom>
              <a:avLst/>
              <a:gdLst>
                <a:gd name="T0" fmla="*/ 205 w 205"/>
                <a:gd name="T1" fmla="*/ 0 h 229"/>
                <a:gd name="T2" fmla="*/ 0 w 205"/>
                <a:gd name="T3" fmla="*/ 119 h 229"/>
                <a:gd name="T4" fmla="*/ 191 w 205"/>
                <a:gd name="T5" fmla="*/ 229 h 229"/>
              </a:gdLst>
              <a:ahLst/>
              <a:cxnLst>
                <a:cxn ang="0">
                  <a:pos x="T0" y="T1"/>
                </a:cxn>
                <a:cxn ang="0">
                  <a:pos x="T2" y="T3"/>
                </a:cxn>
                <a:cxn ang="0">
                  <a:pos x="T4" y="T5"/>
                </a:cxn>
              </a:cxnLst>
              <a:rect l="0" t="0" r="r" b="b"/>
              <a:pathLst>
                <a:path w="205" h="229">
                  <a:moveTo>
                    <a:pt x="205" y="0"/>
                  </a:moveTo>
                  <a:lnTo>
                    <a:pt x="0" y="119"/>
                  </a:lnTo>
                  <a:lnTo>
                    <a:pt x="191" y="229"/>
                  </a:lnTo>
                </a:path>
              </a:pathLst>
            </a:custGeom>
            <a:noFill/>
            <a:ln w="28575" cap="rnd">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56" name="Rectangle 20"/>
            <p:cNvSpPr>
              <a:spLocks noChangeArrowheads="1"/>
            </p:cNvSpPr>
            <p:nvPr/>
          </p:nvSpPr>
          <p:spPr bwMode="auto">
            <a:xfrm>
              <a:off x="380" y="3288"/>
              <a:ext cx="743" cy="22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p>
              <a:r>
                <a:rPr lang="zh-CN" altLang="en-US" sz="2300" dirty="0" smtClean="0">
                  <a:latin typeface="黑体" pitchFamily="2" charset="-122"/>
                  <a:ea typeface="黑体" pitchFamily="2" charset="-122"/>
                </a:rPr>
                <a:t>反射目标</a:t>
              </a:r>
              <a:endParaRPr lang="zh-CN" altLang="en-US" sz="2300" dirty="0">
                <a:latin typeface="黑体" pitchFamily="2" charset="-122"/>
                <a:ea typeface="黑体" pitchFamily="2" charset="-122"/>
              </a:endParaRPr>
            </a:p>
          </p:txBody>
        </p:sp>
        <p:sp>
          <p:nvSpPr>
            <p:cNvPr id="219161" name="Rectangle 25"/>
            <p:cNvSpPr>
              <a:spLocks noChangeArrowheads="1"/>
            </p:cNvSpPr>
            <p:nvPr/>
          </p:nvSpPr>
          <p:spPr bwMode="auto">
            <a:xfrm>
              <a:off x="2531" y="1118"/>
              <a:ext cx="368" cy="22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p>
              <a:r>
                <a:rPr lang="zh-CN" altLang="en-US" sz="2300" dirty="0">
                  <a:latin typeface="黑体" pitchFamily="2" charset="-122"/>
                  <a:ea typeface="黑体" pitchFamily="2" charset="-122"/>
                </a:rPr>
                <a:t>飞机</a:t>
              </a:r>
              <a:endParaRPr lang="zh-CN" altLang="en-US" dirty="0">
                <a:latin typeface="黑体" pitchFamily="2" charset="-122"/>
                <a:ea typeface="黑体" pitchFamily="2" charset="-122"/>
              </a:endParaRPr>
            </a:p>
          </p:txBody>
        </p:sp>
        <p:sp>
          <p:nvSpPr>
            <p:cNvPr id="219183" name="AutoShape 47"/>
            <p:cNvSpPr>
              <a:spLocks noChangeArrowheads="1"/>
            </p:cNvSpPr>
            <p:nvPr/>
          </p:nvSpPr>
          <p:spPr bwMode="auto">
            <a:xfrm rot="-1862979">
              <a:off x="521" y="2568"/>
              <a:ext cx="82" cy="462"/>
            </a:xfrm>
            <a:prstGeom prst="moon">
              <a:avLst>
                <a:gd name="adj" fmla="val 39690"/>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 name="文本框 3"/>
          <p:cNvSpPr txBox="1"/>
          <p:nvPr/>
        </p:nvSpPr>
        <p:spPr>
          <a:xfrm>
            <a:off x="1179935" y="4598594"/>
            <a:ext cx="1197764" cy="369332"/>
          </a:xfrm>
          <a:prstGeom prst="rect">
            <a:avLst/>
          </a:prstGeom>
          <a:solidFill>
            <a:schemeClr val="accent6"/>
          </a:solidFill>
        </p:spPr>
        <p:txBody>
          <a:bodyPr wrap="none" rtlCol="0">
            <a:spAutoFit/>
          </a:bodyPr>
          <a:lstStyle/>
          <a:p>
            <a:r>
              <a:rPr lang="zh-CN" altLang="en-US" dirty="0" smtClean="0"/>
              <a:t>响应时间</a:t>
            </a:r>
            <a:r>
              <a:rPr lang="el-GR" altLang="zh-CN" dirty="0" smtClean="0"/>
              <a:t>τ</a:t>
            </a:r>
            <a:endParaRPr lang="zh-CN" altLang="en-US" dirty="0"/>
          </a:p>
        </p:txBody>
      </p:sp>
      <p:sp>
        <p:nvSpPr>
          <p:cNvPr id="29" name="文本框 28"/>
          <p:cNvSpPr txBox="1"/>
          <p:nvPr/>
        </p:nvSpPr>
        <p:spPr>
          <a:xfrm>
            <a:off x="2117904" y="1951005"/>
            <a:ext cx="1776448" cy="369332"/>
          </a:xfrm>
          <a:prstGeom prst="rect">
            <a:avLst/>
          </a:prstGeom>
          <a:solidFill>
            <a:schemeClr val="accent6"/>
          </a:solidFill>
        </p:spPr>
        <p:txBody>
          <a:bodyPr wrap="none" rtlCol="0">
            <a:spAutoFit/>
          </a:bodyPr>
          <a:lstStyle/>
          <a:p>
            <a:r>
              <a:rPr lang="zh-CN" altLang="en-US" dirty="0" smtClean="0"/>
              <a:t>信号往返时间</a:t>
            </a:r>
            <a:r>
              <a:rPr lang="el-GR" altLang="zh-CN" dirty="0" smtClean="0"/>
              <a:t>Δ</a:t>
            </a:r>
            <a:r>
              <a:rPr lang="en-US" altLang="zh-CN" dirty="0" smtClean="0"/>
              <a:t>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1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脉冲测距法的典型应用</a:t>
            </a:r>
            <a:endParaRPr lang="zh-CN" altLang="en-US" dirty="0"/>
          </a:p>
        </p:txBody>
      </p:sp>
      <p:sp>
        <p:nvSpPr>
          <p:cNvPr id="4" name="内容占位符 3"/>
          <p:cNvSpPr>
            <a:spLocks noGrp="1"/>
          </p:cNvSpPr>
          <p:nvPr>
            <p:ph idx="1"/>
          </p:nvPr>
        </p:nvSpPr>
        <p:spPr/>
        <p:txBody>
          <a:bodyPr>
            <a:normAutofit lnSpcReduction="10000"/>
          </a:bodyPr>
          <a:lstStyle/>
          <a:p>
            <a:r>
              <a:rPr lang="zh-CN" altLang="en-US" dirty="0" smtClean="0"/>
              <a:t>机载雷达：</a:t>
            </a:r>
            <a:endParaRPr lang="en-US" altLang="zh-CN" dirty="0" smtClean="0"/>
          </a:p>
          <a:p>
            <a:pPr lvl="1"/>
            <a:r>
              <a:rPr lang="zh-CN" altLang="en-US" dirty="0"/>
              <a:t>反射</a:t>
            </a:r>
            <a:r>
              <a:rPr lang="zh-CN" altLang="en-US" dirty="0" smtClean="0"/>
              <a:t>目标为飞机、军舰等无源物体</a:t>
            </a:r>
            <a:endParaRPr lang="en-US" altLang="zh-CN" dirty="0" smtClean="0"/>
          </a:p>
          <a:p>
            <a:r>
              <a:rPr lang="zh-CN" altLang="en-US" dirty="0" smtClean="0"/>
              <a:t>脉冲式无线电高度表：</a:t>
            </a:r>
            <a:endParaRPr lang="en-US" altLang="zh-CN" dirty="0" smtClean="0"/>
          </a:p>
          <a:p>
            <a:pPr lvl="1"/>
            <a:r>
              <a:rPr lang="zh-CN" altLang="en-US" dirty="0" smtClean="0"/>
              <a:t>反射目标为大地，也是无源物体</a:t>
            </a:r>
            <a:endParaRPr lang="en-US" altLang="zh-CN" dirty="0" smtClean="0"/>
          </a:p>
          <a:p>
            <a:r>
              <a:rPr lang="zh-CN" altLang="en-US" dirty="0" smtClean="0"/>
              <a:t>航空导航测距机：</a:t>
            </a:r>
            <a:endParaRPr lang="en-US" altLang="zh-CN" dirty="0" smtClean="0"/>
          </a:p>
          <a:p>
            <a:pPr lvl="1"/>
            <a:r>
              <a:rPr lang="zh-CN" altLang="en-US" dirty="0" smtClean="0"/>
              <a:t>反射目标通常为信标台，为有源反射目标</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smtClean="0"/>
              <a:t>实例</a:t>
            </a:r>
            <a:r>
              <a:rPr lang="en-US" altLang="zh-CN" sz="4000" dirty="0" smtClean="0"/>
              <a:t>1</a:t>
            </a:r>
            <a:r>
              <a:rPr lang="zh-CN" altLang="en-US" sz="4000" dirty="0" smtClean="0"/>
              <a:t>：无线电高度表（</a:t>
            </a:r>
            <a:r>
              <a:rPr lang="zh-CN" altLang="en-US" sz="4000" dirty="0"/>
              <a:t>频率</a:t>
            </a:r>
            <a:r>
              <a:rPr lang="zh-CN" altLang="en-US" sz="4000" dirty="0" smtClean="0"/>
              <a:t>测距）</a:t>
            </a:r>
            <a:endParaRPr lang="zh-CN" altLang="en-US" sz="4000"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zh-CN" altLang="en-US" dirty="0" smtClean="0"/>
              <a:t>（</a:t>
            </a:r>
            <a:r>
              <a:rPr lang="en-US" altLang="zh-CN" dirty="0" smtClean="0"/>
              <a:t>1</a:t>
            </a:r>
            <a:r>
              <a:rPr lang="zh-CN" altLang="en-US" dirty="0" smtClean="0"/>
              <a:t>）飞机上的高度表</a:t>
            </a:r>
            <a:endParaRPr lang="zh-CN" altLang="en-US" dirty="0"/>
          </a:p>
        </p:txBody>
      </p:sp>
      <p:sp>
        <p:nvSpPr>
          <p:cNvPr id="81923" name="Rectangle 3"/>
          <p:cNvSpPr>
            <a:spLocks noGrp="1" noChangeArrowheads="1"/>
          </p:cNvSpPr>
          <p:nvPr>
            <p:ph idx="1"/>
          </p:nvPr>
        </p:nvSpPr>
        <p:spPr/>
        <p:txBody>
          <a:bodyPr>
            <a:normAutofit fontScale="77500" lnSpcReduction="20000"/>
          </a:bodyPr>
          <a:lstStyle/>
          <a:p>
            <a:pPr marL="0" indent="0">
              <a:lnSpc>
                <a:spcPct val="170000"/>
              </a:lnSpc>
              <a:buNone/>
            </a:pPr>
            <a:r>
              <a:rPr lang="zh-CN" altLang="en-US" sz="2800" dirty="0" smtClean="0"/>
              <a:t>高度表</a:t>
            </a:r>
            <a:r>
              <a:rPr lang="zh-CN" altLang="en-US" sz="2800" dirty="0"/>
              <a:t>是飞机的基本仪表之一，</a:t>
            </a:r>
            <a:r>
              <a:rPr lang="zh-CN" altLang="en-US" sz="2800" dirty="0" smtClean="0"/>
              <a:t>主要分为：</a:t>
            </a:r>
            <a:endParaRPr lang="en-US" altLang="zh-CN" sz="2800" dirty="0" smtClean="0"/>
          </a:p>
          <a:p>
            <a:pPr>
              <a:lnSpc>
                <a:spcPct val="170000"/>
              </a:lnSpc>
            </a:pPr>
            <a:r>
              <a:rPr lang="zh-CN" altLang="en-US" sz="2800" dirty="0" smtClean="0"/>
              <a:t>气压式高度表：</a:t>
            </a:r>
            <a:endParaRPr lang="zh-CN" altLang="en-US" sz="2800" dirty="0"/>
          </a:p>
          <a:p>
            <a:pPr lvl="1">
              <a:lnSpc>
                <a:spcPct val="170000"/>
              </a:lnSpc>
            </a:pPr>
            <a:r>
              <a:rPr lang="zh-CN" altLang="en-US" sz="2400" dirty="0"/>
              <a:t>气压式高度表的传感媒质是机上大气的静态压力，利用飞机上大气的静态气压与</a:t>
            </a:r>
            <a:r>
              <a:rPr lang="zh-CN" altLang="en-US" sz="2400" dirty="0">
                <a:solidFill>
                  <a:schemeClr val="hlink"/>
                </a:solidFill>
              </a:rPr>
              <a:t>本地海平面</a:t>
            </a:r>
            <a:r>
              <a:rPr lang="zh-CN" altLang="en-US" sz="2400" dirty="0"/>
              <a:t>或</a:t>
            </a:r>
            <a:r>
              <a:rPr lang="zh-CN" altLang="en-US" sz="2400" dirty="0">
                <a:solidFill>
                  <a:schemeClr val="hlink"/>
                </a:solidFill>
              </a:rPr>
              <a:t>机场水准面</a:t>
            </a:r>
            <a:r>
              <a:rPr lang="zh-CN" altLang="en-US" sz="2400" dirty="0"/>
              <a:t>的静态气压之差来给出高度。</a:t>
            </a:r>
          </a:p>
          <a:p>
            <a:pPr lvl="1">
              <a:lnSpc>
                <a:spcPct val="170000"/>
              </a:lnSpc>
            </a:pPr>
            <a:r>
              <a:rPr lang="zh-CN" altLang="en-US" sz="2400" dirty="0"/>
              <a:t>气压式高度表所测的高度，是相对于海平面或机场水准面的高度，也可以理解为</a:t>
            </a:r>
            <a:r>
              <a:rPr lang="zh-CN" altLang="en-US" sz="2400" dirty="0">
                <a:solidFill>
                  <a:schemeClr val="hlink"/>
                </a:solidFill>
              </a:rPr>
              <a:t>地理高度</a:t>
            </a:r>
            <a:r>
              <a:rPr lang="zh-CN" altLang="en-US" sz="2400" dirty="0" smtClean="0"/>
              <a:t>。</a:t>
            </a:r>
            <a:endParaRPr lang="en-US" altLang="zh-CN" sz="2400" dirty="0" smtClean="0"/>
          </a:p>
          <a:p>
            <a:pPr>
              <a:lnSpc>
                <a:spcPct val="170000"/>
              </a:lnSpc>
            </a:pPr>
            <a:r>
              <a:rPr lang="zh-CN" altLang="en-US" dirty="0" smtClean="0"/>
              <a:t>无线电高度表：</a:t>
            </a:r>
            <a:endParaRPr lang="en-US" altLang="zh-CN" dirty="0" smtClean="0"/>
          </a:p>
          <a:p>
            <a:pPr lvl="1">
              <a:lnSpc>
                <a:spcPct val="170000"/>
              </a:lnSpc>
            </a:pPr>
            <a:r>
              <a:rPr lang="zh-CN" altLang="en-US" dirty="0" smtClean="0"/>
              <a:t>即</a:t>
            </a:r>
            <a:r>
              <a:rPr lang="zh-CN" altLang="en-US" dirty="0"/>
              <a:t>测量飞机</a:t>
            </a:r>
            <a:r>
              <a:rPr lang="zh-CN" altLang="en-US" dirty="0">
                <a:solidFill>
                  <a:schemeClr val="hlink"/>
                </a:solidFill>
              </a:rPr>
              <a:t>距地面的垂直距离</a:t>
            </a:r>
            <a:r>
              <a:rPr lang="zh-CN" altLang="en-US" dirty="0"/>
              <a:t>，也就是飞机所飞的高度。</a:t>
            </a:r>
          </a:p>
          <a:p>
            <a:pPr lvl="1">
              <a:lnSpc>
                <a:spcPct val="170000"/>
              </a:lnSpc>
            </a:pPr>
            <a:endParaRPr lang="zh-CN" altLang="en-US" sz="2400" dirty="0"/>
          </a:p>
        </p:txBody>
      </p:sp>
      <p:sp>
        <p:nvSpPr>
          <p:cNvPr id="4" name="灯片编号占位符 5"/>
          <p:cNvSpPr>
            <a:spLocks noGrp="1"/>
          </p:cNvSpPr>
          <p:nvPr>
            <p:ph type="sldNum" sz="quarter" idx="12"/>
          </p:nvPr>
        </p:nvSpPr>
        <p:spPr/>
        <p:txBody>
          <a:bodyPr/>
          <a:lstStyle/>
          <a:p>
            <a:fld id="{0C90D37B-0F15-425D-A251-68FA30C86A75}" type="slidenum">
              <a:rPr lang="en-US" altLang="zh-CN"/>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2</a:t>
            </a:r>
            <a:r>
              <a:rPr lang="zh-CN" altLang="en-US" dirty="0" smtClean="0"/>
              <a:t>）无线电高度表的测距体制</a:t>
            </a:r>
            <a:endParaRPr lang="zh-CN" altLang="en-US" dirty="0"/>
          </a:p>
        </p:txBody>
      </p:sp>
      <p:sp>
        <p:nvSpPr>
          <p:cNvPr id="82946" name="Rectangle 2"/>
          <p:cNvSpPr>
            <a:spLocks noGrp="1" noChangeArrowheads="1"/>
          </p:cNvSpPr>
          <p:nvPr>
            <p:ph idx="1"/>
          </p:nvPr>
        </p:nvSpPr>
        <p:spPr/>
        <p:txBody>
          <a:bodyPr>
            <a:normAutofit fontScale="92500" lnSpcReduction="10000"/>
          </a:bodyPr>
          <a:lstStyle/>
          <a:p>
            <a:r>
              <a:rPr lang="zh-CN" altLang="en-US" sz="2800" dirty="0"/>
              <a:t>无线电</a:t>
            </a:r>
            <a:r>
              <a:rPr lang="zh-CN" altLang="en-US" sz="2800" dirty="0" smtClean="0"/>
              <a:t>高度表在</a:t>
            </a:r>
            <a:r>
              <a:rPr lang="zh-CN" altLang="en-US" sz="2800" dirty="0" smtClean="0">
                <a:solidFill>
                  <a:schemeClr val="hlink"/>
                </a:solidFill>
              </a:rPr>
              <a:t>载频基础</a:t>
            </a:r>
            <a:r>
              <a:rPr lang="zh-CN" altLang="en-US" sz="2800" dirty="0">
                <a:solidFill>
                  <a:schemeClr val="hlink"/>
                </a:solidFill>
              </a:rPr>
              <a:t>上</a:t>
            </a:r>
            <a:r>
              <a:rPr lang="zh-CN" altLang="en-US" sz="2800" dirty="0" smtClean="0"/>
              <a:t>必须进行</a:t>
            </a:r>
            <a:r>
              <a:rPr lang="zh-CN" altLang="en-US" sz="2800" dirty="0"/>
              <a:t>调制，通常</a:t>
            </a:r>
            <a:r>
              <a:rPr lang="zh-CN" altLang="en-US" sz="2800" dirty="0" smtClean="0"/>
              <a:t>采用两种：</a:t>
            </a:r>
            <a:endParaRPr lang="en-US" altLang="zh-CN" sz="2800" dirty="0" smtClean="0"/>
          </a:p>
          <a:p>
            <a:pPr lvl="1"/>
            <a:r>
              <a:rPr lang="zh-CN" altLang="en-US" sz="2400" dirty="0">
                <a:solidFill>
                  <a:schemeClr val="hlink"/>
                </a:solidFill>
              </a:rPr>
              <a:t>低</a:t>
            </a:r>
            <a:r>
              <a:rPr lang="zh-CN" altLang="en-US" sz="2400" dirty="0" smtClean="0">
                <a:solidFill>
                  <a:schemeClr val="hlink"/>
                </a:solidFill>
              </a:rPr>
              <a:t>高度表：</a:t>
            </a:r>
            <a:r>
              <a:rPr lang="zh-CN" altLang="en-US" sz="2400" dirty="0" smtClean="0">
                <a:solidFill>
                  <a:schemeClr val="tx1"/>
                </a:solidFill>
              </a:rPr>
              <a:t>频率测距，在进场</a:t>
            </a:r>
            <a:r>
              <a:rPr lang="zh-CN" altLang="en-US" sz="2400" dirty="0">
                <a:solidFill>
                  <a:schemeClr val="tx1"/>
                </a:solidFill>
              </a:rPr>
              <a:t>着陆时</a:t>
            </a:r>
            <a:endParaRPr lang="en-US" altLang="zh-CN" sz="2400" dirty="0" smtClean="0">
              <a:solidFill>
                <a:schemeClr val="tx1"/>
              </a:solidFill>
            </a:endParaRPr>
          </a:p>
          <a:p>
            <a:pPr lvl="1"/>
            <a:r>
              <a:rPr lang="zh-CN" altLang="en-US" sz="2400" dirty="0" smtClean="0">
                <a:solidFill>
                  <a:schemeClr val="hlink"/>
                </a:solidFill>
              </a:rPr>
              <a:t>高高度表：</a:t>
            </a:r>
            <a:r>
              <a:rPr lang="zh-CN" altLang="en-US" sz="2400" dirty="0" smtClean="0">
                <a:solidFill>
                  <a:schemeClr val="tx1"/>
                </a:solidFill>
              </a:rPr>
              <a:t>脉冲测距，在高空飞行时使用</a:t>
            </a:r>
            <a:endParaRPr lang="zh-CN" altLang="en-US" sz="2400" dirty="0">
              <a:solidFill>
                <a:schemeClr val="tx1"/>
              </a:solidFill>
            </a:endParaRPr>
          </a:p>
          <a:p>
            <a:r>
              <a:rPr lang="en-US" altLang="zh-CN" sz="2800" dirty="0" smtClean="0"/>
              <a:t>WHY</a:t>
            </a:r>
            <a:r>
              <a:rPr lang="zh-CN" altLang="en-US" sz="2800" dirty="0" smtClean="0"/>
              <a:t>？</a:t>
            </a:r>
            <a:endParaRPr lang="en-US" altLang="zh-CN" sz="2800" dirty="0" smtClean="0"/>
          </a:p>
          <a:p>
            <a:pPr lvl="1"/>
            <a:r>
              <a:rPr lang="zh-CN" altLang="en-US" sz="2400" dirty="0" smtClean="0"/>
              <a:t>脉冲调制方式其</a:t>
            </a:r>
            <a:r>
              <a:rPr lang="zh-CN" altLang="en-US" sz="2400" dirty="0"/>
              <a:t>最小可测高度由</a:t>
            </a:r>
            <a:r>
              <a:rPr lang="zh-CN" altLang="en-US" sz="2400" dirty="0" smtClean="0"/>
              <a:t>脉冲宽度决定</a:t>
            </a:r>
            <a:endParaRPr lang="zh-CN" altLang="en-US" sz="2400" dirty="0"/>
          </a:p>
          <a:p>
            <a:pPr lvl="2"/>
            <a:r>
              <a:rPr lang="zh-CN" altLang="en-US" sz="2000" dirty="0"/>
              <a:t>例如在</a:t>
            </a:r>
            <a:r>
              <a:rPr lang="en-US" altLang="zh-CN" sz="2000" dirty="0"/>
              <a:t>50ns</a:t>
            </a:r>
            <a:r>
              <a:rPr lang="zh-CN" altLang="en-US" sz="2000" dirty="0"/>
              <a:t>脉冲宽度的情况下，最小可测高度不可能优于</a:t>
            </a:r>
            <a:r>
              <a:rPr lang="en-US" altLang="zh-CN" sz="2000" dirty="0" smtClean="0"/>
              <a:t>7.5m</a:t>
            </a:r>
          </a:p>
          <a:p>
            <a:pPr lvl="1"/>
            <a:r>
              <a:rPr lang="zh-CN" altLang="en-US" sz="2400" dirty="0" smtClean="0"/>
              <a:t>频率调制</a:t>
            </a:r>
            <a:r>
              <a:rPr lang="zh-CN" altLang="en-US" sz="2400" dirty="0"/>
              <a:t>的低高度表，其最小测量高度可</a:t>
            </a:r>
            <a:r>
              <a:rPr lang="zh-CN" altLang="en-US" sz="2400" dirty="0" smtClean="0"/>
              <a:t>达到</a:t>
            </a:r>
            <a:r>
              <a:rPr lang="en-US" altLang="zh-CN" sz="2400" dirty="0" smtClean="0"/>
              <a:t>m</a:t>
            </a:r>
            <a:r>
              <a:rPr lang="zh-CN" altLang="en-US" sz="2400" dirty="0" smtClean="0"/>
              <a:t>级别</a:t>
            </a:r>
          </a:p>
        </p:txBody>
      </p:sp>
      <p:sp>
        <p:nvSpPr>
          <p:cNvPr id="3" name="灯片编号占位符 5"/>
          <p:cNvSpPr>
            <a:spLocks noGrp="1"/>
          </p:cNvSpPr>
          <p:nvPr>
            <p:ph type="sldNum" sz="quarter" idx="12"/>
          </p:nvPr>
        </p:nvSpPr>
        <p:spPr/>
        <p:txBody>
          <a:bodyPr/>
          <a:lstStyle/>
          <a:p>
            <a:fld id="{566BE6E0-BA7A-474A-9D1D-2CBFB9EE21BF}" type="slidenum">
              <a:rPr lang="en-US" altLang="zh-CN"/>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3</a:t>
            </a:r>
            <a:r>
              <a:rPr lang="zh-CN" altLang="en-US" dirty="0" smtClean="0"/>
              <a:t>）无线电高度表的用途</a:t>
            </a:r>
            <a:endParaRPr lang="zh-CN" altLang="en-US" dirty="0"/>
          </a:p>
        </p:txBody>
      </p:sp>
      <p:sp>
        <p:nvSpPr>
          <p:cNvPr id="84994" name="Rectangle 2"/>
          <p:cNvSpPr>
            <a:spLocks noGrp="1" noChangeArrowheads="1"/>
          </p:cNvSpPr>
          <p:nvPr>
            <p:ph idx="1"/>
          </p:nvPr>
        </p:nvSpPr>
        <p:spPr/>
        <p:txBody>
          <a:bodyPr>
            <a:normAutofit/>
          </a:bodyPr>
          <a:lstStyle/>
          <a:p>
            <a:r>
              <a:rPr lang="zh-CN" altLang="en-US" sz="2400" dirty="0" smtClean="0"/>
              <a:t>用于</a:t>
            </a:r>
            <a:r>
              <a:rPr lang="zh-CN" altLang="en-US" sz="2400" dirty="0"/>
              <a:t>在特定</a:t>
            </a:r>
            <a:r>
              <a:rPr lang="zh-CN" altLang="en-US" sz="2400" dirty="0" smtClean="0"/>
              <a:t>高度提供</a:t>
            </a:r>
            <a:r>
              <a:rPr lang="zh-CN" altLang="en-US" sz="2400" dirty="0"/>
              <a:t>标定信号</a:t>
            </a:r>
            <a:r>
              <a:rPr lang="zh-CN" altLang="en-US" sz="2400" dirty="0" smtClean="0"/>
              <a:t>，</a:t>
            </a:r>
            <a:r>
              <a:rPr lang="zh-CN" altLang="en-US" sz="2400" dirty="0" smtClean="0">
                <a:solidFill>
                  <a:schemeClr val="hlink"/>
                </a:solidFill>
              </a:rPr>
              <a:t>启动</a:t>
            </a:r>
            <a:r>
              <a:rPr lang="zh-CN" altLang="en-US" sz="2400" dirty="0"/>
              <a:t>某一自动操作。</a:t>
            </a:r>
          </a:p>
          <a:p>
            <a:pPr lvl="1"/>
            <a:r>
              <a:rPr lang="zh-CN" altLang="en-US" sz="2000" dirty="0"/>
              <a:t>支持自动着陆、</a:t>
            </a:r>
            <a:r>
              <a:rPr lang="zh-CN" altLang="en-US" sz="2000" dirty="0">
                <a:solidFill>
                  <a:schemeClr val="hlink"/>
                </a:solidFill>
              </a:rPr>
              <a:t>拉平</a:t>
            </a:r>
            <a:r>
              <a:rPr lang="zh-CN" altLang="en-US" sz="2000" dirty="0"/>
              <a:t>和</a:t>
            </a:r>
            <a:r>
              <a:rPr lang="zh-CN" altLang="en-US" sz="2000" dirty="0">
                <a:solidFill>
                  <a:schemeClr val="hlink"/>
                </a:solidFill>
              </a:rPr>
              <a:t>接地</a:t>
            </a:r>
            <a:r>
              <a:rPr lang="zh-CN" altLang="en-US" sz="2000" dirty="0"/>
              <a:t>计算等</a:t>
            </a:r>
            <a:r>
              <a:rPr lang="zh-CN" altLang="en-US" sz="2000" dirty="0" smtClean="0"/>
              <a:t>。</a:t>
            </a:r>
            <a:endParaRPr lang="en-US" altLang="zh-CN" sz="2000" dirty="0" smtClean="0"/>
          </a:p>
          <a:p>
            <a:pPr lvl="1"/>
            <a:r>
              <a:rPr lang="zh-CN" altLang="en-US" sz="2000" dirty="0" smtClean="0"/>
              <a:t>如</a:t>
            </a:r>
            <a:r>
              <a:rPr lang="zh-CN" altLang="en-US" sz="2000" dirty="0">
                <a:solidFill>
                  <a:schemeClr val="hlink"/>
                </a:solidFill>
              </a:rPr>
              <a:t>引信</a:t>
            </a:r>
            <a:r>
              <a:rPr lang="zh-CN" altLang="en-US" sz="2000" dirty="0"/>
              <a:t>触发或打开登月系统上的</a:t>
            </a:r>
            <a:r>
              <a:rPr lang="zh-CN" altLang="en-US" sz="2000" dirty="0">
                <a:solidFill>
                  <a:schemeClr val="hlink"/>
                </a:solidFill>
              </a:rPr>
              <a:t>降落伞</a:t>
            </a:r>
            <a:r>
              <a:rPr lang="zh-CN" altLang="en-US" sz="2000" dirty="0" smtClean="0"/>
              <a:t>。 </a:t>
            </a:r>
            <a:endParaRPr lang="zh-CN" altLang="en-US" sz="2000" dirty="0"/>
          </a:p>
        </p:txBody>
      </p:sp>
      <p:sp>
        <p:nvSpPr>
          <p:cNvPr id="3" name="灯片编号占位符 5"/>
          <p:cNvSpPr>
            <a:spLocks noGrp="1"/>
          </p:cNvSpPr>
          <p:nvPr>
            <p:ph type="sldNum" sz="quarter" idx="12"/>
          </p:nvPr>
        </p:nvSpPr>
        <p:spPr>
          <a:xfrm>
            <a:off x="6553200" y="6140211"/>
            <a:ext cx="2133600" cy="365125"/>
          </a:xfrm>
        </p:spPr>
        <p:txBody>
          <a:bodyPr/>
          <a:lstStyle/>
          <a:p>
            <a:fld id="{54EC764E-72F1-46B8-8D59-A5693E1C44A4}" type="slidenum">
              <a:rPr lang="en-US" altLang="zh-CN"/>
              <a:t>17</a:t>
            </a:fld>
            <a:endParaRPr lang="en-US" altLang="zh-CN"/>
          </a:p>
        </p:txBody>
      </p:sp>
      <p:pic>
        <p:nvPicPr>
          <p:cNvPr id="5" name="Picture 4" descr="气压式无线电高度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358" y="3861048"/>
            <a:ext cx="2600662" cy="26369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kra10s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08" y="3861048"/>
            <a:ext cx="3570486" cy="2780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4</a:t>
            </a:r>
            <a:r>
              <a:rPr lang="zh-CN" altLang="en-US" dirty="0" smtClean="0"/>
              <a:t>）无线电测高仪原理图</a:t>
            </a:r>
            <a:endParaRPr lang="zh-CN" altLang="en-US" dirty="0"/>
          </a:p>
        </p:txBody>
      </p:sp>
      <p:sp>
        <p:nvSpPr>
          <p:cNvPr id="4" name="内容占位符 3"/>
          <p:cNvSpPr>
            <a:spLocks noGrp="1"/>
          </p:cNvSpPr>
          <p:nvPr>
            <p:ph idx="1"/>
          </p:nvPr>
        </p:nvSpPr>
        <p:spPr/>
        <p:txBody>
          <a:bodyPr/>
          <a:lstStyle/>
          <a:p>
            <a:endParaRPr lang="zh-CN" altLang="en-US"/>
          </a:p>
        </p:txBody>
      </p:sp>
      <p:sp>
        <p:nvSpPr>
          <p:cNvPr id="3" name="灯片编号占位符 3"/>
          <p:cNvSpPr>
            <a:spLocks noGrp="1"/>
          </p:cNvSpPr>
          <p:nvPr>
            <p:ph type="sldNum" sz="quarter" idx="12"/>
          </p:nvPr>
        </p:nvSpPr>
        <p:spPr/>
        <p:txBody>
          <a:bodyPr/>
          <a:lstStyle/>
          <a:p>
            <a:fld id="{66D9784F-9831-4210-BA08-830CFDE310D6}" type="slidenum">
              <a:rPr lang="en-US" altLang="zh-CN"/>
              <a:t>18</a:t>
            </a:fld>
            <a:endParaRPr lang="en-US" altLang="zh-CN"/>
          </a:p>
        </p:txBody>
      </p:sp>
      <p:pic>
        <p:nvPicPr>
          <p:cNvPr id="165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25625"/>
            <a:ext cx="6985000" cy="4611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a:t>
            </a:r>
            <a:r>
              <a:rPr lang="en-US" altLang="zh-CN" dirty="0" smtClean="0"/>
              <a:t>5</a:t>
            </a:r>
            <a:r>
              <a:rPr lang="zh-CN" altLang="en-US" dirty="0" smtClean="0"/>
              <a:t>）最小可测高度与最大可测高度</a:t>
            </a:r>
            <a:endParaRPr lang="zh-CN" altLang="en-US" dirty="0"/>
          </a:p>
        </p:txBody>
      </p:sp>
      <p:sp>
        <p:nvSpPr>
          <p:cNvPr id="3" name="内容占位符 2"/>
          <p:cNvSpPr>
            <a:spLocks noGrp="1"/>
          </p:cNvSpPr>
          <p:nvPr>
            <p:ph idx="1"/>
          </p:nvPr>
        </p:nvSpPr>
        <p:spPr/>
        <p:txBody>
          <a:bodyPr>
            <a:normAutofit fontScale="90000" lnSpcReduction="10000"/>
          </a:bodyPr>
          <a:lstStyle/>
          <a:p>
            <a:r>
              <a:rPr lang="zh-CN" altLang="en-US" dirty="0" smtClean="0"/>
              <a:t>最小可测高度</a:t>
            </a:r>
            <a:endParaRPr lang="en-US" altLang="zh-CN" dirty="0" smtClean="0"/>
          </a:p>
          <a:p>
            <a:pPr lvl="1"/>
            <a:r>
              <a:rPr lang="zh-CN" altLang="en-US" dirty="0"/>
              <a:t>受</a:t>
            </a:r>
            <a:r>
              <a:rPr lang="zh-CN" altLang="en-US" dirty="0" smtClean="0"/>
              <a:t>限于频率测量的分辨率</a:t>
            </a:r>
            <a:endParaRPr lang="en-US" altLang="zh-CN" dirty="0" smtClean="0"/>
          </a:p>
          <a:p>
            <a:pPr lvl="1"/>
            <a:r>
              <a:rPr lang="zh-CN" altLang="en-US" dirty="0" err="1" smtClean="0"/>
              <a:t>当频率测量分辨率一定时：</a:t>
            </a:r>
          </a:p>
          <a:p>
            <a:pPr lvl="2"/>
            <a:r>
              <a:rPr lang="en-US" altLang="zh-CN" dirty="0" err="1" smtClean="0"/>
              <a:t>h</a:t>
            </a:r>
            <a:r>
              <a:rPr lang="en-US" altLang="zh-CN" baseline="-25000" dirty="0" err="1" smtClean="0"/>
              <a:t>min</a:t>
            </a:r>
            <a:r>
              <a:rPr lang="en-US" altLang="zh-CN" dirty="0" smtClean="0"/>
              <a:t> --&gt; c/4Δf</a:t>
            </a:r>
            <a:r>
              <a:rPr lang="en-US" altLang="zh-CN" baseline="-25000" dirty="0" smtClean="0"/>
              <a:t>m</a:t>
            </a:r>
          </a:p>
          <a:p>
            <a:r>
              <a:rPr lang="zh-CN" altLang="en-US" dirty="0" smtClean="0"/>
              <a:t>最大可测高度与调制周期成正比：</a:t>
            </a:r>
            <a:endParaRPr lang="en-US" altLang="zh-CN" dirty="0" smtClean="0"/>
          </a:p>
          <a:p>
            <a:pPr lvl="1"/>
            <a:r>
              <a:rPr lang="en-US" altLang="zh-CN" dirty="0" err="1" smtClean="0"/>
              <a:t>h</a:t>
            </a:r>
            <a:r>
              <a:rPr lang="en-US" altLang="zh-CN" baseline="-25000" dirty="0" err="1" smtClean="0"/>
              <a:t>max</a:t>
            </a:r>
            <a:r>
              <a:rPr lang="en-US" altLang="zh-CN" dirty="0" smtClean="0"/>
              <a:t>=c/2F = T * c/2</a:t>
            </a:r>
          </a:p>
          <a:p>
            <a:pPr lvl="1"/>
            <a:r>
              <a:rPr lang="zh-CN" altLang="en-US" dirty="0" smtClean="0"/>
              <a:t>实际受限，通常选择</a:t>
            </a:r>
            <a:r>
              <a:rPr lang="zh-CN" altLang="en-US" dirty="0"/>
              <a:t>（</a:t>
            </a:r>
            <a:r>
              <a:rPr lang="en-US" altLang="zh-CN" dirty="0"/>
              <a:t>0.05</a:t>
            </a:r>
            <a:r>
              <a:rPr lang="zh-CN" altLang="en-US" dirty="0"/>
              <a:t>～</a:t>
            </a:r>
            <a:r>
              <a:rPr lang="en-US" altLang="zh-CN" dirty="0"/>
              <a:t>0.1</a:t>
            </a:r>
            <a:r>
              <a:rPr lang="zh-CN" altLang="en-US" dirty="0" smtClean="0"/>
              <a:t>）</a:t>
            </a:r>
            <a:r>
              <a:rPr lang="en-US" altLang="zh-CN" dirty="0" err="1" smtClean="0"/>
              <a:t>h</a:t>
            </a:r>
            <a:r>
              <a:rPr lang="en-US" altLang="zh-CN" baseline="-25000" dirty="0" err="1" smtClean="0"/>
              <a:t>max</a:t>
            </a:r>
            <a:endParaRPr lang="zh-CN" altLang="en-US" baseline="-25000" dirty="0"/>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464" y="1700808"/>
            <a:ext cx="378304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一、无线电测距导航原理</a:t>
            </a:r>
            <a:endParaRPr lang="en-US" altLang="zh-CN" dirty="0" smtClean="0"/>
          </a:p>
          <a:p>
            <a:r>
              <a:rPr lang="zh-CN" altLang="en-US" dirty="0" smtClean="0"/>
              <a:t>二</a:t>
            </a:r>
            <a:r>
              <a:rPr lang="zh-CN" altLang="en-US" dirty="0"/>
              <a:t>、</a:t>
            </a:r>
            <a:r>
              <a:rPr lang="zh-CN" altLang="en-US" dirty="0" smtClean="0"/>
              <a:t>距离的</a:t>
            </a:r>
            <a:r>
              <a:rPr lang="zh-CN" altLang="en-US" dirty="0"/>
              <a:t>主要</a:t>
            </a:r>
            <a:r>
              <a:rPr lang="zh-CN" altLang="en-US" dirty="0" smtClean="0"/>
              <a:t>无线电测量手段</a:t>
            </a:r>
            <a:endParaRPr lang="en-US" altLang="zh-CN" dirty="0" smtClean="0"/>
          </a:p>
          <a:p>
            <a:r>
              <a:rPr lang="zh-CN" altLang="en-US" dirty="0" smtClean="0"/>
              <a:t>实例</a:t>
            </a:r>
            <a:r>
              <a:rPr lang="en-US" altLang="zh-CN" dirty="0" smtClean="0"/>
              <a:t>1</a:t>
            </a:r>
            <a:r>
              <a:rPr lang="zh-CN" altLang="en-US" dirty="0" smtClean="0"/>
              <a:t>：无线电高度表（频率测距）</a:t>
            </a:r>
            <a:endParaRPr lang="en-US" altLang="zh-CN" dirty="0" smtClean="0"/>
          </a:p>
          <a:p>
            <a:r>
              <a:rPr lang="zh-CN" altLang="en-US" dirty="0" smtClean="0"/>
              <a:t>实例</a:t>
            </a:r>
            <a:r>
              <a:rPr lang="en-US" altLang="zh-CN" dirty="0" smtClean="0"/>
              <a:t>2</a:t>
            </a:r>
            <a:r>
              <a:rPr lang="zh-CN" altLang="en-US" dirty="0" smtClean="0"/>
              <a:t>：无线电测距机（脉冲测距）</a:t>
            </a:r>
            <a:endParaRPr lang="en-US" altLang="zh-CN" dirty="0" smtClean="0"/>
          </a:p>
          <a:p>
            <a:r>
              <a:rPr lang="zh-CN" altLang="en-US" dirty="0" smtClean="0"/>
              <a:t>实例</a:t>
            </a:r>
            <a:r>
              <a:rPr lang="en-US" altLang="zh-CN" dirty="0" smtClean="0"/>
              <a:t>3</a:t>
            </a:r>
            <a:r>
              <a:rPr lang="zh-CN" altLang="en-US" dirty="0" smtClean="0"/>
              <a:t>：塔康系统（测向</a:t>
            </a:r>
            <a:r>
              <a:rPr lang="en-US" altLang="zh-CN" dirty="0" smtClean="0"/>
              <a:t>/</a:t>
            </a:r>
            <a:r>
              <a:rPr lang="zh-CN" altLang="en-US" dirty="0" smtClean="0"/>
              <a:t>测距混合）</a:t>
            </a:r>
            <a:endParaRPr lang="en-US" altLang="zh-CN" dirty="0" smtClean="0"/>
          </a:p>
          <a:p>
            <a:r>
              <a:rPr lang="zh-CN" altLang="en-US" dirty="0" smtClean="0"/>
              <a:t>实例</a:t>
            </a:r>
            <a:r>
              <a:rPr lang="en-US" altLang="zh-CN" dirty="0" smtClean="0"/>
              <a:t>4</a:t>
            </a:r>
            <a:r>
              <a:rPr lang="zh-CN" altLang="en-US" dirty="0" smtClean="0"/>
              <a:t>：雷达着陆系统（测向</a:t>
            </a:r>
            <a:r>
              <a:rPr lang="en-US" altLang="zh-CN" dirty="0" smtClean="0"/>
              <a:t>/</a:t>
            </a:r>
            <a:r>
              <a:rPr lang="zh-CN" altLang="en-US" dirty="0" smtClean="0"/>
              <a:t>测距混合）</a:t>
            </a:r>
            <a:endParaRPr lang="en-US" altLang="zh-CN" dirty="0" smtClean="0"/>
          </a:p>
          <a:p>
            <a:r>
              <a:rPr lang="zh-CN" altLang="en-US" dirty="0" smtClean="0"/>
              <a:t>实例</a:t>
            </a:r>
            <a:r>
              <a:rPr lang="en-US" altLang="zh-CN" dirty="0" smtClean="0"/>
              <a:t>5</a:t>
            </a:r>
            <a:r>
              <a:rPr lang="zh-CN" altLang="en-US" dirty="0" smtClean="0"/>
              <a:t>：微波着陆系统（测向</a:t>
            </a:r>
            <a:r>
              <a:rPr lang="en-US" altLang="zh-CN" dirty="0" smtClean="0"/>
              <a:t>/</a:t>
            </a:r>
            <a:r>
              <a:rPr lang="zh-CN" altLang="en-US" dirty="0" smtClean="0"/>
              <a:t>测距混合）</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normAutofit/>
          </a:bodyPr>
          <a:lstStyle/>
          <a:p>
            <a:r>
              <a:rPr lang="zh-CN" altLang="en-US" sz="2000" dirty="0" smtClean="0"/>
              <a:t>测高仪的中心频率</a:t>
            </a:r>
            <a:r>
              <a:rPr lang="en-US" altLang="zh-CN" sz="2000" dirty="0" smtClean="0"/>
              <a:t>f</a:t>
            </a:r>
            <a:r>
              <a:rPr lang="en-US" altLang="zh-CN" sz="2000" baseline="-25000" dirty="0" smtClean="0"/>
              <a:t>0</a:t>
            </a:r>
            <a:r>
              <a:rPr lang="en-US" altLang="zh-CN" sz="2000" dirty="0" smtClean="0"/>
              <a:t>=443MHz</a:t>
            </a:r>
            <a:r>
              <a:rPr lang="zh-CN" altLang="en-US" sz="2000" dirty="0" smtClean="0"/>
              <a:t>（波长为</a:t>
            </a:r>
            <a:r>
              <a:rPr lang="en-US" altLang="zh-CN" sz="2000" dirty="0" smtClean="0"/>
              <a:t>00.677m</a:t>
            </a:r>
            <a:r>
              <a:rPr lang="zh-CN" altLang="en-US" sz="2000" dirty="0" smtClean="0"/>
              <a:t>），最大频差为</a:t>
            </a:r>
            <a:r>
              <a:rPr lang="en-US" altLang="zh-CN" sz="2000" dirty="0" err="1" smtClean="0"/>
              <a:t>Δf</a:t>
            </a:r>
            <a:r>
              <a:rPr lang="en-US" altLang="zh-CN" sz="2000" baseline="-25000" dirty="0" err="1" smtClean="0"/>
              <a:t>m</a:t>
            </a:r>
            <a:r>
              <a:rPr lang="zh-CN" altLang="en-US" sz="2000" dirty="0" smtClean="0"/>
              <a:t>为</a:t>
            </a:r>
            <a:r>
              <a:rPr lang="en-US" altLang="zh-CN" sz="2000" dirty="0" smtClean="0"/>
              <a:t>22.15MHz</a:t>
            </a:r>
            <a:r>
              <a:rPr lang="zh-CN" altLang="en-US" sz="2000" dirty="0" smtClean="0"/>
              <a:t>，调制频率</a:t>
            </a:r>
            <a:r>
              <a:rPr lang="en-US" altLang="zh-CN" sz="2000" dirty="0" smtClean="0"/>
              <a:t>F=125Hz</a:t>
            </a:r>
            <a:r>
              <a:rPr lang="zh-CN" altLang="en-US" sz="2000" dirty="0" smtClean="0"/>
              <a:t>，调制周期为</a:t>
            </a:r>
            <a:r>
              <a:rPr lang="en-US" altLang="zh-CN" sz="2000" dirty="0" smtClean="0"/>
              <a:t>T= 1/F = 0.008s</a:t>
            </a:r>
            <a:r>
              <a:rPr lang="zh-CN" altLang="en-US" sz="2000" dirty="0" smtClean="0"/>
              <a:t>，则其最小可测高度和最大可测高度分别为多少？</a:t>
            </a:r>
            <a:endParaRPr lang="en-US" altLang="zh-CN" sz="2000" dirty="0" smtClean="0"/>
          </a:p>
          <a:p>
            <a:r>
              <a:rPr lang="en-US" altLang="zh-CN" sz="2000" dirty="0" err="1" smtClean="0">
                <a:solidFill>
                  <a:schemeClr val="tx1"/>
                </a:solidFill>
              </a:rPr>
              <a:t>h</a:t>
            </a:r>
            <a:r>
              <a:rPr lang="en-US" altLang="zh-CN" sz="2000" baseline="-25000" dirty="0" err="1" smtClean="0">
                <a:solidFill>
                  <a:schemeClr val="tx1"/>
                </a:solidFill>
              </a:rPr>
              <a:t>min</a:t>
            </a:r>
            <a:r>
              <a:rPr lang="en-US" altLang="zh-CN" sz="2000" dirty="0" smtClean="0">
                <a:solidFill>
                  <a:schemeClr val="tx1"/>
                </a:solidFill>
              </a:rPr>
              <a:t> = c/(4*</a:t>
            </a:r>
            <a:r>
              <a:rPr lang="en-US" altLang="zh-CN" sz="2000" dirty="0" err="1" smtClean="0">
                <a:solidFill>
                  <a:schemeClr val="tx1"/>
                </a:solidFill>
              </a:rPr>
              <a:t>Δf</a:t>
            </a:r>
            <a:r>
              <a:rPr lang="en-US" altLang="zh-CN" sz="2000" baseline="-25000" dirty="0" err="1" smtClean="0">
                <a:solidFill>
                  <a:schemeClr val="tx1"/>
                </a:solidFill>
              </a:rPr>
              <a:t>m</a:t>
            </a:r>
            <a:r>
              <a:rPr lang="en-US" altLang="zh-CN" sz="2000" dirty="0">
                <a:solidFill>
                  <a:schemeClr val="tx1"/>
                </a:solidFill>
              </a:rPr>
              <a:t>)=</a:t>
            </a:r>
            <a:r>
              <a:rPr lang="en-US" altLang="zh-CN" sz="2000" dirty="0" smtClean="0">
                <a:solidFill>
                  <a:schemeClr val="tx1"/>
                </a:solidFill>
              </a:rPr>
              <a:t>29979245/22150000</a:t>
            </a:r>
            <a:r>
              <a:rPr lang="zh-CN" altLang="en-US" sz="2000" dirty="0" smtClean="0">
                <a:solidFill>
                  <a:schemeClr val="tx1"/>
                </a:solidFill>
              </a:rPr>
              <a:t>≈</a:t>
            </a:r>
            <a:r>
              <a:rPr lang="en-US" altLang="zh-CN" sz="2000" dirty="0" smtClean="0">
                <a:solidFill>
                  <a:schemeClr val="tx1"/>
                </a:solidFill>
              </a:rPr>
              <a:t>1.35m</a:t>
            </a:r>
          </a:p>
          <a:p>
            <a:r>
              <a:rPr lang="zh-CN" altLang="en-US" sz="2000" dirty="0" smtClean="0">
                <a:solidFill>
                  <a:schemeClr val="tx1"/>
                </a:solidFill>
              </a:rPr>
              <a:t>理论</a:t>
            </a:r>
            <a:r>
              <a:rPr lang="en-US" altLang="zh-CN" sz="2000" dirty="0" err="1" smtClean="0">
                <a:solidFill>
                  <a:schemeClr val="tx1"/>
                </a:solidFill>
              </a:rPr>
              <a:t>h</a:t>
            </a:r>
            <a:r>
              <a:rPr lang="en-US" altLang="zh-CN" sz="2000" baseline="-25000" dirty="0" err="1" smtClean="0">
                <a:solidFill>
                  <a:schemeClr val="tx1"/>
                </a:solidFill>
              </a:rPr>
              <a:t>max</a:t>
            </a:r>
            <a:r>
              <a:rPr lang="en-US" altLang="zh-CN" sz="2000" dirty="0" smtClean="0">
                <a:solidFill>
                  <a:schemeClr val="tx1"/>
                </a:solidFill>
              </a:rPr>
              <a:t> = </a:t>
            </a:r>
            <a:r>
              <a:rPr lang="en-US" altLang="zh-CN" sz="2000" dirty="0">
                <a:solidFill>
                  <a:schemeClr val="tx1"/>
                </a:solidFill>
              </a:rPr>
              <a:t>T * </a:t>
            </a:r>
            <a:r>
              <a:rPr lang="en-US" altLang="zh-CN" sz="2000" dirty="0" smtClean="0">
                <a:solidFill>
                  <a:schemeClr val="tx1"/>
                </a:solidFill>
              </a:rPr>
              <a:t>c/2 = 0.008*29979245/2= 120km</a:t>
            </a:r>
          </a:p>
          <a:p>
            <a:r>
              <a:rPr lang="zh-CN" altLang="en-US" sz="2000" dirty="0" smtClean="0">
                <a:solidFill>
                  <a:schemeClr val="tx1"/>
                </a:solidFill>
              </a:rPr>
              <a:t>实际</a:t>
            </a:r>
            <a:r>
              <a:rPr lang="en-US" altLang="zh-CN" sz="2000" dirty="0" err="1" smtClean="0">
                <a:solidFill>
                  <a:schemeClr val="tx1"/>
                </a:solidFill>
              </a:rPr>
              <a:t>h</a:t>
            </a:r>
            <a:r>
              <a:rPr lang="en-US" altLang="zh-CN" sz="2000" baseline="-25000" dirty="0" err="1" smtClean="0">
                <a:solidFill>
                  <a:schemeClr val="tx1"/>
                </a:solidFill>
              </a:rPr>
              <a:t>max</a:t>
            </a:r>
            <a:r>
              <a:rPr lang="en-US" altLang="zh-CN" sz="2000" dirty="0" smtClean="0">
                <a:solidFill>
                  <a:schemeClr val="tx1"/>
                </a:solidFill>
              </a:rPr>
              <a:t> = </a:t>
            </a:r>
            <a:r>
              <a:rPr lang="zh-CN" altLang="en-US" sz="2000" dirty="0" smtClean="0">
                <a:solidFill>
                  <a:schemeClr val="tx1"/>
                </a:solidFill>
              </a:rPr>
              <a:t>理论</a:t>
            </a:r>
            <a:r>
              <a:rPr lang="en-US" altLang="zh-CN" sz="2000" dirty="0" err="1" smtClean="0">
                <a:solidFill>
                  <a:schemeClr val="tx1"/>
                </a:solidFill>
              </a:rPr>
              <a:t>h</a:t>
            </a:r>
            <a:r>
              <a:rPr lang="en-US" altLang="zh-CN" sz="2000" baseline="-25000" dirty="0" err="1" smtClean="0">
                <a:solidFill>
                  <a:schemeClr val="tx1"/>
                </a:solidFill>
              </a:rPr>
              <a:t>max</a:t>
            </a:r>
            <a:r>
              <a:rPr lang="en-US" altLang="zh-CN" sz="2000" dirty="0" smtClean="0">
                <a:solidFill>
                  <a:schemeClr val="tx1"/>
                </a:solidFill>
              </a:rPr>
              <a:t> * 0.05 = 6km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6</a:t>
            </a:r>
            <a:r>
              <a:rPr lang="zh-CN" altLang="en-US" dirty="0" smtClean="0"/>
              <a:t>）最小可测高度的改善方法</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800" dirty="0" err="1">
                <a:solidFill>
                  <a:schemeClr val="tx1"/>
                </a:solidFill>
              </a:rPr>
              <a:t>h</a:t>
            </a:r>
            <a:r>
              <a:rPr lang="en-US" altLang="zh-CN" sz="2800" baseline="-25000" dirty="0" err="1">
                <a:solidFill>
                  <a:schemeClr val="tx1"/>
                </a:solidFill>
              </a:rPr>
              <a:t>min</a:t>
            </a:r>
            <a:r>
              <a:rPr lang="en-US" altLang="zh-CN" sz="2800" dirty="0">
                <a:solidFill>
                  <a:schemeClr val="tx1"/>
                </a:solidFill>
              </a:rPr>
              <a:t> = c/(4*</a:t>
            </a:r>
            <a:r>
              <a:rPr lang="en-US" altLang="zh-CN" sz="2800" dirty="0" err="1">
                <a:solidFill>
                  <a:schemeClr val="tx1"/>
                </a:solidFill>
              </a:rPr>
              <a:t>Δf</a:t>
            </a:r>
            <a:r>
              <a:rPr lang="en-US" altLang="zh-CN" sz="2800" baseline="-25000" dirty="0" err="1">
                <a:solidFill>
                  <a:schemeClr val="tx1"/>
                </a:solidFill>
              </a:rPr>
              <a:t>m</a:t>
            </a:r>
            <a:r>
              <a:rPr lang="en-US" altLang="zh-CN" sz="2800" dirty="0">
                <a:solidFill>
                  <a:schemeClr val="tx1"/>
                </a:solidFill>
              </a:rPr>
              <a:t>)</a:t>
            </a:r>
            <a:endParaRPr lang="en-US" altLang="zh-CN" sz="2800" dirty="0" smtClean="0"/>
          </a:p>
          <a:p>
            <a:endParaRPr lang="en-US" altLang="zh-CN" sz="2800" dirty="0"/>
          </a:p>
          <a:p>
            <a:r>
              <a:rPr lang="zh-CN" altLang="en-US" sz="2800" dirty="0" smtClean="0"/>
              <a:t>最小可测高度</a:t>
            </a:r>
            <a:endParaRPr lang="en-US" altLang="zh-CN" sz="2800" dirty="0" smtClean="0"/>
          </a:p>
          <a:p>
            <a:pPr lvl="1">
              <a:buClr>
                <a:schemeClr val="hlink"/>
              </a:buClr>
              <a:buSzPct val="55000"/>
              <a:buFont typeface="Wingdings" pitchFamily="2" charset="2"/>
              <a:buChar char="n"/>
            </a:pPr>
            <a:r>
              <a:rPr lang="zh-CN" altLang="en-US" sz="2400" dirty="0" smtClean="0"/>
              <a:t>保持调频深度</a:t>
            </a:r>
            <a:r>
              <a:rPr lang="en-US" altLang="zh-CN" sz="2400" dirty="0" err="1" smtClean="0"/>
              <a:t>Δf</a:t>
            </a:r>
            <a:r>
              <a:rPr lang="en-US" altLang="zh-CN" sz="2400" baseline="-25000" dirty="0" err="1" smtClean="0"/>
              <a:t>m</a:t>
            </a:r>
            <a:r>
              <a:rPr lang="en-US" altLang="zh-CN" sz="2400" dirty="0" smtClean="0"/>
              <a:t>/f</a:t>
            </a:r>
            <a:r>
              <a:rPr lang="en-US" altLang="zh-CN" sz="2400" baseline="-25000" dirty="0" smtClean="0"/>
              <a:t>0</a:t>
            </a:r>
            <a:r>
              <a:rPr lang="zh-CN" altLang="en-US" sz="2400" dirty="0" smtClean="0"/>
              <a:t>不变</a:t>
            </a:r>
            <a:r>
              <a:rPr lang="zh-CN" altLang="en-US" sz="2400" dirty="0"/>
              <a:t>的情况下</a:t>
            </a:r>
            <a:r>
              <a:rPr lang="zh-CN" altLang="en-US" sz="2400" dirty="0" smtClean="0"/>
              <a:t>，增大发射中心频率</a:t>
            </a:r>
            <a:r>
              <a:rPr lang="en-US" altLang="zh-CN" sz="2400" dirty="0" smtClean="0"/>
              <a:t>f</a:t>
            </a:r>
            <a:r>
              <a:rPr lang="en-US" altLang="zh-CN" sz="2400" baseline="-25000" dirty="0" smtClean="0"/>
              <a:t>0</a:t>
            </a:r>
            <a:r>
              <a:rPr lang="zh-CN" altLang="en-US" sz="2400" dirty="0" smtClean="0"/>
              <a:t>；</a:t>
            </a:r>
            <a:endParaRPr lang="zh-CN" altLang="en-US" sz="2400" dirty="0"/>
          </a:p>
          <a:p>
            <a:pPr lvl="1">
              <a:buClr>
                <a:schemeClr val="hlink"/>
              </a:buClr>
              <a:buSzPct val="55000"/>
              <a:buFont typeface="Wingdings" pitchFamily="2" charset="2"/>
              <a:buChar char="n"/>
            </a:pPr>
            <a:r>
              <a:rPr lang="zh-CN" altLang="en-US" sz="2400" dirty="0" smtClean="0"/>
              <a:t>保持发射中心频率不变的情况下，尽可能加大调制频宽</a:t>
            </a:r>
            <a:r>
              <a:rPr lang="en-US" altLang="zh-CN" sz="2400" dirty="0" err="1" smtClean="0"/>
              <a:t>Δf</a:t>
            </a:r>
            <a:r>
              <a:rPr lang="en-US" altLang="zh-CN" sz="2400" baseline="-25000" dirty="0" err="1" smtClean="0"/>
              <a:t>m</a:t>
            </a:r>
            <a:r>
              <a:rPr lang="zh-CN" altLang="en-US" sz="2400" dirty="0" smtClean="0"/>
              <a:t>，即增大调制深度</a:t>
            </a:r>
            <a:r>
              <a:rPr lang="zh-CN" altLang="en-US" sz="2400" baseline="-25000" dirty="0" smtClean="0"/>
              <a:t>；</a:t>
            </a:r>
            <a:endParaRPr lang="zh-CN" altLang="en-US" sz="2400" dirty="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7</a:t>
            </a:r>
            <a:r>
              <a:rPr lang="zh-CN" altLang="en-US" dirty="0" smtClean="0"/>
              <a:t>）跟踪调频式高度表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基本思路：</a:t>
            </a:r>
            <a:endParaRPr lang="en-US" altLang="zh-CN" dirty="0" smtClean="0"/>
          </a:p>
          <a:p>
            <a:pPr lvl="1"/>
            <a:r>
              <a:rPr lang="zh-CN" altLang="en-US" dirty="0" smtClean="0"/>
              <a:t>改变观测量</a:t>
            </a:r>
            <a:endParaRPr lang="en-US" altLang="zh-CN" dirty="0"/>
          </a:p>
          <a:p>
            <a:pPr lvl="1"/>
            <a:r>
              <a:rPr lang="zh-CN" altLang="en-US" dirty="0" smtClean="0"/>
              <a:t>保持调频频宽</a:t>
            </a:r>
            <a:r>
              <a:rPr lang="en-US" altLang="zh-CN" dirty="0" err="1" smtClean="0"/>
              <a:t>Δf</a:t>
            </a:r>
            <a:r>
              <a:rPr lang="en-US" altLang="zh-CN" baseline="-25000" dirty="0" err="1" smtClean="0"/>
              <a:t>m</a:t>
            </a:r>
            <a:r>
              <a:rPr lang="zh-CN" altLang="en-US" baseline="-25000" dirty="0" smtClean="0"/>
              <a:t>、</a:t>
            </a:r>
            <a:r>
              <a:rPr lang="zh-CN" altLang="en-US" dirty="0" smtClean="0"/>
              <a:t>差频</a:t>
            </a:r>
            <a:r>
              <a:rPr lang="en-US" altLang="zh-CN" dirty="0" smtClean="0"/>
              <a:t>f</a:t>
            </a:r>
            <a:r>
              <a:rPr lang="en-US" altLang="zh-CN" baseline="-25000" dirty="0" smtClean="0"/>
              <a:t>b</a:t>
            </a:r>
            <a:r>
              <a:rPr lang="zh-CN" altLang="en-US" dirty="0" smtClean="0"/>
              <a:t>不变，通过测量</a:t>
            </a:r>
            <a:r>
              <a:rPr lang="en-US" altLang="zh-CN" dirty="0" smtClean="0"/>
              <a:t>T</a:t>
            </a:r>
            <a:r>
              <a:rPr lang="en-US" altLang="zh-CN" baseline="-25000" dirty="0" smtClean="0"/>
              <a:t>0</a:t>
            </a:r>
            <a:r>
              <a:rPr lang="zh-CN" altLang="en-US" dirty="0" smtClean="0"/>
              <a:t>变化获取高度，即改变线性调频的周期</a:t>
            </a:r>
            <a:endParaRPr lang="en-US" altLang="zh-CN" baseline="-25000" dirty="0" smtClean="0"/>
          </a:p>
          <a:p>
            <a:r>
              <a:rPr lang="zh-CN" altLang="en-US" dirty="0" smtClean="0"/>
              <a:t>实现方法：</a:t>
            </a:r>
            <a:endParaRPr lang="en-US" altLang="zh-CN" dirty="0" smtClean="0"/>
          </a:p>
          <a:p>
            <a:pPr lvl="1"/>
            <a:r>
              <a:rPr lang="zh-CN" altLang="en-US" dirty="0" smtClean="0"/>
              <a:t>利用高度输出，调整调频周期，形成闭环控制回路</a:t>
            </a:r>
            <a:endParaRPr lang="zh-CN" altLang="en-US" dirty="0"/>
          </a:p>
        </p:txBody>
      </p:sp>
      <p:graphicFrame>
        <p:nvGraphicFramePr>
          <p:cNvPr id="4" name="对象 3"/>
          <p:cNvGraphicFramePr>
            <a:graphicFrameLocks noGrp="1" noChangeAspect="1"/>
          </p:cNvGraphicFramePr>
          <p:nvPr/>
        </p:nvGraphicFramePr>
        <p:xfrm>
          <a:off x="4932040" y="1844824"/>
          <a:ext cx="2630488" cy="995363"/>
        </p:xfrm>
        <a:graphic>
          <a:graphicData uri="http://schemas.openxmlformats.org/presentationml/2006/ole">
            <mc:AlternateContent xmlns:mc="http://schemas.openxmlformats.org/markup-compatibility/2006">
              <mc:Choice xmlns:v="urn:schemas-microsoft-com:vml" Requires="v">
                <p:oleObj spid="_x0000_s13352" name="Equation" r:id="rId3" imgW="1307465" imgH="495300" progId="Equation.DSMT4">
                  <p:embed/>
                </p:oleObj>
              </mc:Choice>
              <mc:Fallback>
                <p:oleObj name="Equation" r:id="rId3" imgW="1307465" imgH="495300" progId="Equation.DSMT4">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844824"/>
                        <a:ext cx="2630488" cy="9953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4000" dirty="0" smtClean="0"/>
              <a:t>实例</a:t>
            </a:r>
            <a:r>
              <a:rPr lang="en-US" altLang="zh-CN" sz="4000" dirty="0" smtClean="0"/>
              <a:t>2</a:t>
            </a:r>
            <a:r>
              <a:rPr lang="zh-CN" altLang="en-US" sz="4000" dirty="0" smtClean="0"/>
              <a:t>：无线电测距系统</a:t>
            </a:r>
            <a:r>
              <a:rPr lang="en-US" altLang="zh-CN" sz="4000" dirty="0" smtClean="0"/>
              <a:t/>
            </a:r>
            <a:br>
              <a:rPr lang="en-US" altLang="zh-CN" sz="4000" dirty="0" smtClean="0"/>
            </a:br>
            <a:r>
              <a:rPr lang="zh-CN" altLang="en-US" sz="4000" dirty="0" smtClean="0"/>
              <a:t>（脉冲测距）</a:t>
            </a:r>
            <a:endParaRPr lang="zh-CN" altLang="en-US" sz="4000"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800100"/>
            <a:ext cx="7772400" cy="762000"/>
          </a:xfrm>
        </p:spPr>
        <p:txBody>
          <a:bodyPr/>
          <a:lstStyle/>
          <a:p>
            <a:r>
              <a:rPr lang="zh-CN" altLang="en-US" dirty="0" smtClean="0"/>
              <a:t>（</a:t>
            </a:r>
            <a:r>
              <a:rPr lang="en-US" altLang="zh-CN" dirty="0" smtClean="0"/>
              <a:t>1</a:t>
            </a:r>
            <a:r>
              <a:rPr lang="zh-CN" altLang="en-US" dirty="0" smtClean="0"/>
              <a:t>）</a:t>
            </a:r>
            <a:r>
              <a:rPr lang="en-US" altLang="zh-CN" b="1" dirty="0" smtClean="0"/>
              <a:t> </a:t>
            </a:r>
            <a:r>
              <a:rPr lang="zh-CN" altLang="en-US" b="1" dirty="0"/>
              <a:t>测距机的功用</a:t>
            </a:r>
          </a:p>
        </p:txBody>
      </p:sp>
      <p:sp>
        <p:nvSpPr>
          <p:cNvPr id="271363" name="Rectangle 3"/>
          <p:cNvSpPr>
            <a:spLocks noGrp="1" noChangeArrowheads="1"/>
          </p:cNvSpPr>
          <p:nvPr>
            <p:ph type="body" sz="half" idx="1"/>
          </p:nvPr>
        </p:nvSpPr>
        <p:spPr>
          <a:xfrm>
            <a:off x="342329" y="1981200"/>
            <a:ext cx="4157663" cy="4114800"/>
          </a:xfrm>
        </p:spPr>
        <p:txBody>
          <a:bodyPr>
            <a:noAutofit/>
          </a:bodyPr>
          <a:lstStyle/>
          <a:p>
            <a:r>
              <a:rPr lang="zh-CN" altLang="en-US" sz="2400" b="1" dirty="0"/>
              <a:t>测距</a:t>
            </a:r>
            <a:r>
              <a:rPr lang="zh-CN" altLang="en-US" sz="2400" b="1" dirty="0" smtClean="0"/>
              <a:t>机</a:t>
            </a:r>
            <a:r>
              <a:rPr lang="zh-CN" altLang="en-US" sz="2400" dirty="0" smtClean="0"/>
              <a:t>：</a:t>
            </a:r>
            <a:endParaRPr lang="en-US" altLang="zh-CN" sz="2400" dirty="0" smtClean="0"/>
          </a:p>
          <a:p>
            <a:pPr lvl="1"/>
            <a:r>
              <a:rPr lang="zh-CN" altLang="en-US" sz="2000" b="1" dirty="0" smtClean="0"/>
              <a:t>用于</a:t>
            </a:r>
            <a:r>
              <a:rPr lang="zh-CN" altLang="en-US" sz="2000" b="1" dirty="0"/>
              <a:t>测量飞机与地面测距信标台之间的斜距</a:t>
            </a:r>
          </a:p>
          <a:p>
            <a:pPr lvl="1"/>
            <a:r>
              <a:rPr lang="en-US" altLang="zh-CN" sz="2000" b="1" dirty="0"/>
              <a:t>ρ-θ</a:t>
            </a:r>
            <a:r>
              <a:rPr lang="zh-CN" altLang="en-US" sz="2000" b="1" dirty="0"/>
              <a:t>定位</a:t>
            </a:r>
          </a:p>
          <a:p>
            <a:pPr lvl="1"/>
            <a:r>
              <a:rPr lang="en-US" altLang="zh-CN" sz="2000" b="1" dirty="0"/>
              <a:t>ρ-ρ</a:t>
            </a:r>
            <a:r>
              <a:rPr lang="zh-CN" altLang="en-US" sz="2000" b="1" dirty="0"/>
              <a:t>或</a:t>
            </a:r>
            <a:r>
              <a:rPr lang="en-US" altLang="zh-CN" sz="2000" b="1" dirty="0"/>
              <a:t>ρ-ρ-ρ</a:t>
            </a:r>
            <a:r>
              <a:rPr lang="zh-CN" altLang="en-US" sz="2000" b="1" dirty="0"/>
              <a:t>定位 </a:t>
            </a:r>
          </a:p>
          <a:p>
            <a:r>
              <a:rPr lang="zh-CN" altLang="en-US" sz="2400" b="1" dirty="0"/>
              <a:t>利用机场</a:t>
            </a:r>
            <a:r>
              <a:rPr lang="en-US" altLang="zh-CN" sz="2400" b="1" dirty="0"/>
              <a:t>DME</a:t>
            </a:r>
            <a:r>
              <a:rPr lang="zh-CN" altLang="en-US" sz="2400" b="1" dirty="0"/>
              <a:t>台和机场</a:t>
            </a:r>
            <a:r>
              <a:rPr lang="en-US" altLang="zh-CN" sz="2400" b="1" dirty="0"/>
              <a:t>VOR</a:t>
            </a:r>
            <a:r>
              <a:rPr lang="zh-CN" altLang="en-US" sz="2400" b="1" dirty="0"/>
              <a:t>台，可以实现对飞机的进近引导。</a:t>
            </a:r>
            <a:r>
              <a:rPr lang="zh-CN" altLang="en-US" sz="2400" dirty="0"/>
              <a:t> </a:t>
            </a:r>
          </a:p>
        </p:txBody>
      </p:sp>
      <p:pic>
        <p:nvPicPr>
          <p:cNvPr id="271364" name="Picture 4"/>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1036" r="13078"/>
          <a:stretch>
            <a:fillRect/>
          </a:stretch>
        </p:blipFill>
        <p:spPr>
          <a:xfrm>
            <a:off x="4427984" y="1773238"/>
            <a:ext cx="4661941" cy="46080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sz="3600" b="1" dirty="0" smtClean="0"/>
              <a:t>（</a:t>
            </a:r>
            <a:r>
              <a:rPr lang="en-US" altLang="zh-CN" sz="3600" b="1" dirty="0" smtClean="0"/>
              <a:t>2</a:t>
            </a:r>
            <a:r>
              <a:rPr lang="zh-CN" altLang="en-US" sz="3600" b="1" dirty="0" smtClean="0"/>
              <a:t>）测距</a:t>
            </a:r>
            <a:r>
              <a:rPr lang="zh-CN" altLang="en-US" sz="3600" b="1" dirty="0"/>
              <a:t>机系统的工作方式</a:t>
            </a:r>
          </a:p>
        </p:txBody>
      </p:sp>
      <p:sp>
        <p:nvSpPr>
          <p:cNvPr id="276483" name="Rectangle 3"/>
          <p:cNvSpPr>
            <a:spLocks noGrp="1" noChangeArrowheads="1"/>
          </p:cNvSpPr>
          <p:nvPr>
            <p:ph idx="1"/>
          </p:nvPr>
        </p:nvSpPr>
        <p:spPr/>
        <p:txBody>
          <a:bodyPr>
            <a:normAutofit fontScale="77500" lnSpcReduction="20000"/>
          </a:bodyPr>
          <a:lstStyle/>
          <a:p>
            <a:r>
              <a:rPr lang="zh-CN" altLang="en-US" sz="3100" dirty="0"/>
              <a:t>工作方式：</a:t>
            </a:r>
            <a:endParaRPr lang="en-US" altLang="zh-CN" sz="3100" dirty="0"/>
          </a:p>
          <a:p>
            <a:pPr lvl="1"/>
            <a:r>
              <a:rPr lang="zh-CN" altLang="en-US" sz="2900" dirty="0" smtClean="0"/>
              <a:t>采用</a:t>
            </a:r>
            <a:r>
              <a:rPr lang="zh-CN" altLang="en-US" sz="2900" dirty="0"/>
              <a:t>询问</a:t>
            </a:r>
            <a:r>
              <a:rPr lang="en-US" altLang="zh-CN" sz="2900" dirty="0"/>
              <a:t>-</a:t>
            </a:r>
            <a:r>
              <a:rPr lang="zh-CN" altLang="en-US" sz="2900" dirty="0"/>
              <a:t>应答方式</a:t>
            </a:r>
            <a:endParaRPr lang="en-US" altLang="zh-CN" sz="2900" dirty="0"/>
          </a:p>
          <a:p>
            <a:r>
              <a:rPr lang="zh-CN" altLang="en-US" dirty="0" smtClean="0"/>
              <a:t>过程：</a:t>
            </a:r>
            <a:endParaRPr lang="en-US" altLang="zh-CN" dirty="0" smtClean="0"/>
          </a:p>
          <a:p>
            <a:pPr lvl="1"/>
            <a:r>
              <a:rPr lang="zh-CN" altLang="en-US" sz="2800" dirty="0" smtClean="0">
                <a:solidFill>
                  <a:srgbClr val="0000CC"/>
                </a:solidFill>
              </a:rPr>
              <a:t>询问：</a:t>
            </a:r>
            <a:r>
              <a:rPr lang="zh-CN" altLang="en-US" sz="2800" dirty="0" smtClean="0"/>
              <a:t>机载</a:t>
            </a:r>
            <a:r>
              <a:rPr lang="zh-CN" altLang="en-US" sz="2800" dirty="0"/>
              <a:t>测距</a:t>
            </a:r>
            <a:r>
              <a:rPr lang="zh-CN" altLang="en-US" sz="2800" dirty="0" smtClean="0"/>
              <a:t>机产生并发射射频脉冲或脉冲序列信号</a:t>
            </a:r>
            <a:endParaRPr lang="en-US" altLang="zh-CN" sz="2800" dirty="0" smtClean="0"/>
          </a:p>
          <a:p>
            <a:pPr lvl="1"/>
            <a:r>
              <a:rPr lang="zh-CN" altLang="en-US" sz="2800" dirty="0" smtClean="0">
                <a:solidFill>
                  <a:srgbClr val="0000CC"/>
                </a:solidFill>
              </a:rPr>
              <a:t>应答：</a:t>
            </a:r>
            <a:r>
              <a:rPr lang="zh-CN" altLang="en-US" sz="2800" dirty="0" smtClean="0"/>
              <a:t>地面</a:t>
            </a:r>
            <a:r>
              <a:rPr lang="zh-CN" altLang="en-US" sz="2800" dirty="0"/>
              <a:t>测距信标</a:t>
            </a:r>
            <a:r>
              <a:rPr lang="zh-CN" altLang="en-US" sz="2800" dirty="0" smtClean="0"/>
              <a:t>台接收</a:t>
            </a:r>
            <a:r>
              <a:rPr lang="zh-CN" altLang="en-US" dirty="0"/>
              <a:t>该</a:t>
            </a:r>
            <a:r>
              <a:rPr lang="zh-CN" altLang="en-US" sz="2800" dirty="0" smtClean="0"/>
              <a:t>询问信号，</a:t>
            </a:r>
            <a:r>
              <a:rPr lang="zh-CN" altLang="en-US" sz="2800" dirty="0" smtClean="0"/>
              <a:t>经一段固定时间的</a:t>
            </a:r>
            <a:r>
              <a:rPr lang="zh-CN" altLang="en-US" sz="2800" dirty="0"/>
              <a:t>延迟</a:t>
            </a:r>
            <a:r>
              <a:rPr lang="zh-CN" altLang="en-US" sz="2800" dirty="0" smtClean="0"/>
              <a:t>，发射相应“应答”脉冲信号</a:t>
            </a:r>
            <a:endParaRPr lang="en-US" altLang="zh-CN" dirty="0"/>
          </a:p>
          <a:p>
            <a:pPr lvl="1"/>
            <a:r>
              <a:rPr lang="zh-CN" altLang="en-US" sz="2800" dirty="0" smtClean="0">
                <a:solidFill>
                  <a:srgbClr val="0000CC"/>
                </a:solidFill>
              </a:rPr>
              <a:t>解算：</a:t>
            </a:r>
            <a:r>
              <a:rPr lang="zh-CN" altLang="en-US" sz="2800" dirty="0" smtClean="0"/>
              <a:t>机载</a:t>
            </a:r>
            <a:r>
              <a:rPr lang="zh-CN" altLang="en-US" sz="2800" dirty="0"/>
              <a:t>测距</a:t>
            </a:r>
            <a:r>
              <a:rPr lang="zh-CN" altLang="en-US" sz="2800" dirty="0" smtClean="0"/>
              <a:t>机接收地面应答信号，根据</a:t>
            </a:r>
            <a:r>
              <a:rPr lang="zh-CN" altLang="en-US" sz="2800" dirty="0"/>
              <a:t>询问脉冲与应答脉冲之间的时间延迟</a:t>
            </a:r>
            <a:r>
              <a:rPr lang="en-US" altLang="zh-CN" sz="2800" dirty="0"/>
              <a:t>t</a:t>
            </a:r>
            <a:r>
              <a:rPr lang="zh-CN" altLang="en-US" sz="2800" dirty="0"/>
              <a:t>，</a:t>
            </a:r>
            <a:r>
              <a:rPr lang="zh-CN" altLang="en-US" sz="2800" dirty="0" smtClean="0"/>
              <a:t>计算飞机</a:t>
            </a:r>
            <a:r>
              <a:rPr lang="zh-CN" altLang="en-US" sz="2800" dirty="0"/>
              <a:t>到测距信标台之间的视线距离</a:t>
            </a:r>
            <a:r>
              <a:rPr lang="zh-CN" altLang="en-US" sz="2800" dirty="0" smtClean="0"/>
              <a:t>。</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5" name="Rectangle 5"/>
          <p:cNvSpPr>
            <a:spLocks noGrp="1" noChangeArrowheads="1"/>
          </p:cNvSpPr>
          <p:nvPr>
            <p:ph type="title"/>
          </p:nvPr>
        </p:nvSpPr>
        <p:spPr>
          <a:xfrm>
            <a:off x="685800" y="800100"/>
            <a:ext cx="7772400" cy="762000"/>
          </a:xfrm>
        </p:spPr>
        <p:txBody>
          <a:bodyPr/>
          <a:lstStyle/>
          <a:p>
            <a:endParaRPr lang="zh-CN" altLang="zh-CN"/>
          </a:p>
        </p:txBody>
      </p:sp>
      <p:pic>
        <p:nvPicPr>
          <p:cNvPr id="286724" name="Picture 4" descr="16032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55650" y="404813"/>
            <a:ext cx="7991475"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653360" y="5877272"/>
            <a:ext cx="7879080" cy="461665"/>
          </a:xfrm>
          <a:prstGeom prst="rect">
            <a:avLst/>
          </a:prstGeom>
          <a:noFill/>
        </p:spPr>
        <p:txBody>
          <a:bodyPr wrap="none" rtlCol="0">
            <a:spAutoFit/>
          </a:bodyPr>
          <a:lstStyle/>
          <a:p>
            <a:r>
              <a:rPr lang="zh-CN" altLang="en-US" sz="2400" b="1" dirty="0" smtClean="0">
                <a:solidFill>
                  <a:srgbClr val="0000CC"/>
                </a:solidFill>
                <a:latin typeface="微软雅黑" pitchFamily="34" charset="-122"/>
                <a:ea typeface="微软雅黑" pitchFamily="34" charset="-122"/>
              </a:rPr>
              <a:t>核心问题：如何获得发射脉冲与接收脉冲之间的时间间隔</a:t>
            </a:r>
            <a:endParaRPr lang="zh-CN" altLang="en-US" sz="2400" b="1" dirty="0">
              <a:solidFill>
                <a:srgbClr val="0000CC"/>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3</a:t>
            </a:r>
            <a:r>
              <a:rPr lang="zh-CN" altLang="en-US" dirty="0" smtClean="0"/>
              <a:t>）信号体制</a:t>
            </a:r>
            <a:endParaRPr lang="zh-CN" altLang="en-US" dirty="0"/>
          </a:p>
        </p:txBody>
      </p:sp>
      <p:sp>
        <p:nvSpPr>
          <p:cNvPr id="282627" name="Rectangle 3"/>
          <p:cNvSpPr>
            <a:spLocks noGrp="1" noChangeArrowheads="1"/>
          </p:cNvSpPr>
          <p:nvPr>
            <p:ph idx="1"/>
          </p:nvPr>
        </p:nvSpPr>
        <p:spPr/>
        <p:txBody>
          <a:bodyPr>
            <a:normAutofit/>
          </a:bodyPr>
          <a:lstStyle/>
          <a:p>
            <a:r>
              <a:rPr lang="zh-CN" altLang="en-US" sz="2400" dirty="0" smtClean="0"/>
              <a:t>测距</a:t>
            </a:r>
            <a:r>
              <a:rPr lang="zh-CN" altLang="en-US" sz="2400" dirty="0"/>
              <a:t>机的询问频率范围为 </a:t>
            </a:r>
            <a:r>
              <a:rPr lang="en-US" altLang="zh-CN" sz="2400" dirty="0"/>
              <a:t>1025—1150MHz</a:t>
            </a:r>
            <a:r>
              <a:rPr lang="zh-CN" altLang="en-US" sz="2400" dirty="0"/>
              <a:t>，地面测距台的应答频率范围为</a:t>
            </a:r>
            <a:r>
              <a:rPr lang="en-US" altLang="zh-CN" sz="2400" dirty="0"/>
              <a:t>962—1213 MHz</a:t>
            </a:r>
            <a:r>
              <a:rPr lang="zh-CN" altLang="en-US" sz="2400" dirty="0"/>
              <a:t>。</a:t>
            </a:r>
          </a:p>
          <a:p>
            <a:pPr lvl="1"/>
            <a:r>
              <a:rPr lang="zh-CN" altLang="en-US" sz="2000" dirty="0"/>
              <a:t>测距机的询问频率和测距信标台的应答频率相差</a:t>
            </a:r>
            <a:r>
              <a:rPr lang="en-US" altLang="zh-CN" sz="2000" dirty="0"/>
              <a:t>63 MHz</a:t>
            </a:r>
            <a:r>
              <a:rPr lang="zh-CN" altLang="en-US" sz="2000" dirty="0" smtClean="0"/>
              <a:t>。</a:t>
            </a:r>
            <a:endParaRPr lang="en-US" altLang="zh-CN" sz="2000" dirty="0" smtClean="0"/>
          </a:p>
          <a:p>
            <a:r>
              <a:rPr lang="zh-CN" altLang="en-US" sz="2400" dirty="0" smtClean="0"/>
              <a:t>不同飞机询问</a:t>
            </a:r>
            <a:r>
              <a:rPr lang="en-US" altLang="zh-CN" sz="2400" dirty="0" smtClean="0"/>
              <a:t>/</a:t>
            </a:r>
            <a:r>
              <a:rPr lang="zh-CN" altLang="en-US" sz="2400" dirty="0" smtClean="0"/>
              <a:t>应答信号之间的区分</a:t>
            </a:r>
            <a:endParaRPr lang="en-US" altLang="zh-CN" sz="2400" dirty="0" smtClean="0"/>
          </a:p>
          <a:p>
            <a:pPr lvl="1"/>
            <a:r>
              <a:rPr lang="zh-CN" altLang="en-US" sz="2000" dirty="0" smtClean="0"/>
              <a:t>不同飞机采用不同的脉冲重复周期</a:t>
            </a:r>
            <a:r>
              <a:rPr lang="en-US" altLang="zh-CN" sz="2000" dirty="0" smtClean="0"/>
              <a:t>T</a:t>
            </a:r>
            <a:r>
              <a:rPr lang="en-US" altLang="zh-CN" sz="2000" baseline="-25000" dirty="0" smtClean="0"/>
              <a:t>B</a:t>
            </a:r>
            <a:endParaRPr lang="zh-CN" altLang="en-US" sz="2000" baseline="-25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zh-CN" altLang="en-US" dirty="0" smtClean="0"/>
              <a:t>（</a:t>
            </a:r>
            <a:r>
              <a:rPr lang="en-US" altLang="zh-CN" dirty="0" smtClean="0"/>
              <a:t>4</a:t>
            </a:r>
            <a:r>
              <a:rPr lang="zh-CN" altLang="en-US" dirty="0" smtClean="0"/>
              <a:t>）</a:t>
            </a:r>
            <a:r>
              <a:rPr lang="zh-CN" altLang="en-US" b="1" dirty="0" smtClean="0"/>
              <a:t>距离</a:t>
            </a:r>
            <a:r>
              <a:rPr lang="zh-CN" altLang="en-US" b="1" dirty="0"/>
              <a:t>计算原理</a:t>
            </a:r>
          </a:p>
        </p:txBody>
      </p:sp>
      <p:sp>
        <p:nvSpPr>
          <p:cNvPr id="275459" name="Rectangle 3"/>
          <p:cNvSpPr>
            <a:spLocks noGrp="1" noChangeArrowheads="1"/>
          </p:cNvSpPr>
          <p:nvPr>
            <p:ph idx="1"/>
          </p:nvPr>
        </p:nvSpPr>
        <p:spPr/>
        <p:txBody>
          <a:bodyPr>
            <a:normAutofit fontScale="85000" lnSpcReduction="20000"/>
          </a:bodyPr>
          <a:lstStyle/>
          <a:p>
            <a:r>
              <a:rPr lang="zh-CN" altLang="en-US" dirty="0" smtClean="0"/>
              <a:t>基本原理：</a:t>
            </a:r>
            <a:endParaRPr lang="en-US" altLang="zh-CN" dirty="0" smtClean="0"/>
          </a:p>
          <a:p>
            <a:pPr lvl="1"/>
            <a:r>
              <a:rPr lang="zh-CN" altLang="en-US" dirty="0" smtClean="0"/>
              <a:t>测距</a:t>
            </a:r>
            <a:r>
              <a:rPr lang="zh-CN" altLang="en-US" dirty="0"/>
              <a:t>机发出的询问信号与相应的测距信标台应答信号所经历的是往返距离</a:t>
            </a:r>
            <a:r>
              <a:rPr lang="en-US" altLang="zh-CN" dirty="0"/>
              <a:t>2R</a:t>
            </a:r>
            <a:r>
              <a:rPr lang="zh-CN" altLang="en-US" dirty="0" smtClean="0"/>
              <a:t>。</a:t>
            </a:r>
            <a:endParaRPr lang="en-US" altLang="zh-CN" dirty="0" smtClean="0"/>
          </a:p>
          <a:p>
            <a:r>
              <a:rPr lang="zh-CN" altLang="en-US" dirty="0" smtClean="0"/>
              <a:t>最大可测距离</a:t>
            </a:r>
            <a:endParaRPr lang="en-US" altLang="zh-CN" dirty="0" smtClean="0"/>
          </a:p>
          <a:p>
            <a:pPr lvl="1"/>
            <a:r>
              <a:rPr lang="zh-CN" altLang="en-US" dirty="0" smtClean="0"/>
              <a:t>当脉冲重复频率</a:t>
            </a:r>
            <a:r>
              <a:rPr lang="en-US" altLang="zh-CN" dirty="0" smtClean="0"/>
              <a:t>F</a:t>
            </a:r>
            <a:r>
              <a:rPr lang="en-US" altLang="zh-CN" baseline="-25000" dirty="0" smtClean="0"/>
              <a:t>B</a:t>
            </a:r>
            <a:r>
              <a:rPr lang="zh-CN" altLang="en-US" dirty="0" smtClean="0"/>
              <a:t>或脉冲重复周期</a:t>
            </a:r>
            <a:r>
              <a:rPr lang="en-US" altLang="zh-CN" dirty="0" smtClean="0"/>
              <a:t>T</a:t>
            </a:r>
            <a:r>
              <a:rPr lang="en-US" altLang="zh-CN" baseline="-25000" dirty="0" smtClean="0"/>
              <a:t>B</a:t>
            </a:r>
            <a:r>
              <a:rPr lang="zh-CN" altLang="en-US" dirty="0" smtClean="0"/>
              <a:t>确定后，其作用的最大距离也就确定了。</a:t>
            </a:r>
            <a:endParaRPr lang="en-US" altLang="zh-CN" dirty="0" smtClean="0"/>
          </a:p>
          <a:p>
            <a:pPr lvl="1"/>
            <a:r>
              <a:rPr lang="en-US" altLang="zh-CN" dirty="0" err="1" smtClean="0"/>
              <a:t>R</a:t>
            </a:r>
            <a:r>
              <a:rPr lang="en-US" altLang="zh-CN" baseline="-25000" dirty="0" err="1" smtClean="0"/>
              <a:t>max</a:t>
            </a:r>
            <a:r>
              <a:rPr lang="en-US" altLang="zh-CN" dirty="0" smtClean="0"/>
              <a:t>=c*T</a:t>
            </a:r>
            <a:r>
              <a:rPr lang="en-US" altLang="zh-CN" baseline="-25000" dirty="0" smtClean="0"/>
              <a:t>B</a:t>
            </a:r>
            <a:r>
              <a:rPr lang="en-US" altLang="zh-CN" dirty="0" smtClean="0"/>
              <a:t>/2 </a:t>
            </a:r>
          </a:p>
          <a:p>
            <a:pPr lvl="1"/>
            <a:r>
              <a:rPr lang="zh-CN" altLang="en-US" dirty="0" smtClean="0"/>
              <a:t>如果距离大于</a:t>
            </a:r>
            <a:r>
              <a:rPr lang="en-US" altLang="zh-CN" dirty="0" err="1" smtClean="0"/>
              <a:t>R</a:t>
            </a:r>
            <a:r>
              <a:rPr lang="en-US" altLang="zh-CN" baseline="-25000" dirty="0" err="1" smtClean="0"/>
              <a:t>max</a:t>
            </a:r>
            <a:r>
              <a:rPr lang="zh-CN" altLang="en-US" dirty="0" smtClean="0"/>
              <a:t>，测距结果将存在多值性</a:t>
            </a:r>
            <a:endParaRPr lang="zh-CN" altLang="en-US" dirty="0"/>
          </a:p>
        </p:txBody>
      </p:sp>
      <p:graphicFrame>
        <p:nvGraphicFramePr>
          <p:cNvPr id="275460"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327" name="Equation" r:id="rId3" imgW="114300" imgH="215900" progId="Equation.3">
                  <p:embed/>
                </p:oleObj>
              </mc:Choice>
              <mc:Fallback>
                <p:oleObj name="Equation" r:id="rId3" imgW="114300" imgH="215900" progId="Equation.3">
                  <p:embed/>
                  <p:pic>
                    <p:nvPicPr>
                      <p:cNvPr id="0" name="图片 113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vert="horz" lIns="91440" tIns="45720" rIns="91440" bIns="45720" rtlCol="0" anchor="ctr">
            <a:normAutofit/>
          </a:bodyPr>
          <a:lstStyle/>
          <a:p>
            <a:r>
              <a:rPr lang="zh-CN" altLang="en-US" dirty="0" smtClean="0"/>
              <a:t>（</a:t>
            </a:r>
            <a:r>
              <a:rPr lang="en-US" altLang="zh-CN" dirty="0" smtClean="0"/>
              <a:t>5</a:t>
            </a:r>
            <a:r>
              <a:rPr lang="zh-CN" altLang="en-US" dirty="0" smtClean="0"/>
              <a:t>）机载</a:t>
            </a:r>
            <a:r>
              <a:rPr lang="zh-CN" altLang="en-US" dirty="0"/>
              <a:t>测距机系统</a:t>
            </a:r>
          </a:p>
        </p:txBody>
      </p:sp>
      <p:pic>
        <p:nvPicPr>
          <p:cNvPr id="274436" name="Picture 4" descr="16032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0500" y="1916832"/>
            <a:ext cx="6521820" cy="348585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539552" y="5589240"/>
            <a:ext cx="8208912" cy="1135054"/>
          </a:xfrm>
          <a:prstGeom prst="rect">
            <a:avLst/>
          </a:prstGeom>
          <a:noFill/>
        </p:spPr>
        <p:txBody>
          <a:bodyPr wrap="square" rtlCol="0">
            <a:spAutoFit/>
          </a:bodyPr>
          <a:lstStyle/>
          <a:p>
            <a:pPr>
              <a:lnSpc>
                <a:spcPct val="150000"/>
              </a:lnSpc>
            </a:pPr>
            <a:r>
              <a:rPr lang="zh-CN" altLang="en-US" sz="2400" b="1" dirty="0" smtClean="0">
                <a:solidFill>
                  <a:srgbClr val="0000CC"/>
                </a:solidFill>
                <a:latin typeface="微软雅黑" pitchFamily="34" charset="-122"/>
                <a:ea typeface="微软雅黑" pitchFamily="34" charset="-122"/>
              </a:rPr>
              <a:t>由于</a:t>
            </a:r>
            <a:r>
              <a:rPr lang="en-US" altLang="zh-CN" sz="2400" b="1" dirty="0" smtClean="0">
                <a:solidFill>
                  <a:srgbClr val="0000CC"/>
                </a:solidFill>
                <a:latin typeface="微软雅黑" pitchFamily="34" charset="-122"/>
                <a:ea typeface="微软雅黑" pitchFamily="34" charset="-122"/>
              </a:rPr>
              <a:t>DME</a:t>
            </a:r>
            <a:r>
              <a:rPr lang="zh-CN" altLang="en-US" sz="2400" b="1" dirty="0" smtClean="0">
                <a:solidFill>
                  <a:srgbClr val="0000CC"/>
                </a:solidFill>
                <a:latin typeface="微软雅黑" pitchFamily="34" charset="-122"/>
                <a:ea typeface="微软雅黑" pitchFamily="34" charset="-122"/>
              </a:rPr>
              <a:t>是询问应答机制，可分配信道容量和信标台处理能力导致信标台有工作容量的限制</a:t>
            </a:r>
            <a:endParaRPr lang="zh-CN" altLang="en-US" sz="2400" b="1" dirty="0">
              <a:solidFill>
                <a:srgbClr val="0000CC"/>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一、无线电测距导航原理</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95536" y="2130425"/>
            <a:ext cx="8352928" cy="1470025"/>
          </a:xfrm>
        </p:spPr>
        <p:txBody>
          <a:bodyPr>
            <a:normAutofit fontScale="90000"/>
          </a:bodyPr>
          <a:lstStyle/>
          <a:p>
            <a:pPr>
              <a:lnSpc>
                <a:spcPct val="150000"/>
              </a:lnSpc>
            </a:pPr>
            <a:r>
              <a:rPr lang="zh-CN" altLang="en-US" dirty="0" smtClean="0"/>
              <a:t>实例</a:t>
            </a:r>
            <a:r>
              <a:rPr lang="en-US" altLang="zh-CN" dirty="0" smtClean="0"/>
              <a:t>3</a:t>
            </a:r>
            <a:r>
              <a:rPr lang="zh-CN" altLang="en-US" dirty="0" smtClean="0"/>
              <a:t>：塔康系统（测距</a:t>
            </a:r>
            <a:r>
              <a:rPr lang="en-US" altLang="zh-CN" dirty="0" smtClean="0"/>
              <a:t>/</a:t>
            </a:r>
            <a:r>
              <a:rPr lang="zh-CN" altLang="en-US" dirty="0" smtClean="0"/>
              <a:t>测向混合）</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34A4BA0-33BA-41DB-AC79-1D8CA1396F1F}" type="slidenum">
              <a:rPr lang="en-US" altLang="zh-CN"/>
              <a:t>31</a:t>
            </a:fld>
            <a:endParaRPr lang="en-US" altLang="zh-CN"/>
          </a:p>
        </p:txBody>
      </p:sp>
      <p:sp>
        <p:nvSpPr>
          <p:cNvPr id="263197" name="Rectangle 29"/>
          <p:cNvSpPr>
            <a:spLocks noGrp="1" noChangeArrowheads="1"/>
          </p:cNvSpPr>
          <p:nvPr>
            <p:ph idx="4294967295"/>
          </p:nvPr>
        </p:nvSpPr>
        <p:spPr>
          <a:xfrm>
            <a:off x="216024" y="1711349"/>
            <a:ext cx="3131840" cy="4525963"/>
          </a:xfrm>
          <a:noFill/>
        </p:spPr>
        <p:txBody>
          <a:bodyPr/>
          <a:lstStyle/>
          <a:p>
            <a:pPr marL="0" indent="0">
              <a:lnSpc>
                <a:spcPct val="140000"/>
              </a:lnSpc>
              <a:buFont typeface="Wingdings" pitchFamily="2" charset="2"/>
              <a:buNone/>
            </a:pPr>
            <a:r>
              <a:rPr lang="en-US" altLang="zh-CN" sz="2400" dirty="0">
                <a:effectLst/>
                <a:ea typeface="黑体" pitchFamily="2" charset="-122"/>
              </a:rPr>
              <a:t>      </a:t>
            </a:r>
            <a:r>
              <a:rPr lang="zh-CN" altLang="en-US" sz="2400" dirty="0">
                <a:effectLst/>
                <a:ea typeface="黑体" pitchFamily="2" charset="-122"/>
              </a:rPr>
              <a:t>塔康是战术空中导航系统的简称，属于</a:t>
            </a:r>
            <a:r>
              <a:rPr lang="zh-CN" altLang="en-US" sz="2400" b="1" i="1" u="sng" dirty="0">
                <a:solidFill>
                  <a:srgbClr val="FF6600"/>
                </a:solidFill>
                <a:effectLst/>
                <a:ea typeface="黑体" pitchFamily="2" charset="-122"/>
              </a:rPr>
              <a:t>相位</a:t>
            </a:r>
            <a:r>
              <a:rPr lang="en-US" altLang="zh-CN" sz="2400" b="1" i="1" u="sng" dirty="0">
                <a:solidFill>
                  <a:srgbClr val="FF6600"/>
                </a:solidFill>
                <a:effectLst/>
                <a:ea typeface="黑体" pitchFamily="2" charset="-122"/>
              </a:rPr>
              <a:t>-</a:t>
            </a:r>
            <a:r>
              <a:rPr lang="zh-CN" altLang="en-US" sz="2400" b="1" i="1" u="sng" dirty="0">
                <a:solidFill>
                  <a:srgbClr val="FF6600"/>
                </a:solidFill>
                <a:effectLst/>
                <a:ea typeface="黑体" pitchFamily="2" charset="-122"/>
              </a:rPr>
              <a:t>时间复合</a:t>
            </a:r>
            <a:r>
              <a:rPr lang="zh-CN" altLang="en-US" sz="2400" dirty="0">
                <a:effectLst/>
                <a:ea typeface="黑体" pitchFamily="2" charset="-122"/>
              </a:rPr>
              <a:t>的近程地基无线电导航系统，可测量载体相对导航台的</a:t>
            </a:r>
            <a:r>
              <a:rPr lang="zh-CN" altLang="en-US" sz="2400" b="1" i="1" u="sng" dirty="0">
                <a:solidFill>
                  <a:srgbClr val="FF6600"/>
                </a:solidFill>
                <a:effectLst/>
                <a:ea typeface="黑体" pitchFamily="2" charset="-122"/>
              </a:rPr>
              <a:t>方位和斜距</a:t>
            </a:r>
            <a:r>
              <a:rPr lang="zh-CN" altLang="en-US" sz="2400" dirty="0">
                <a:effectLst/>
                <a:ea typeface="黑体" pitchFamily="2" charset="-122"/>
              </a:rPr>
              <a:t>。      </a:t>
            </a:r>
            <a:endParaRPr lang="zh-CN" altLang="en-US" dirty="0"/>
          </a:p>
        </p:txBody>
      </p:sp>
      <p:pic>
        <p:nvPicPr>
          <p:cNvPr id="263198" name="Picture 30" descr="c9bdddceb10eb81093457e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0"/>
            <a:ext cx="5783262" cy="6858000"/>
          </a:xfrm>
          <a:prstGeom prst="rect">
            <a:avLst/>
          </a:prstGeom>
          <a:noFill/>
          <a:extLst>
            <a:ext uri="{909E8E84-426E-40DD-AFC4-6F175D3DCCD1}">
              <a14:hiddenFill xmlns:a14="http://schemas.microsoft.com/office/drawing/2010/main">
                <a:solidFill>
                  <a:srgbClr val="FFFFFF"/>
                </a:solidFill>
              </a14:hiddenFill>
            </a:ext>
          </a:extLst>
        </p:spPr>
      </p:pic>
      <p:sp>
        <p:nvSpPr>
          <p:cNvPr id="263196" name="Text Box 28"/>
          <p:cNvSpPr txBox="1">
            <a:spLocks noChangeArrowheads="1"/>
          </p:cNvSpPr>
          <p:nvPr/>
        </p:nvSpPr>
        <p:spPr bwMode="auto">
          <a:xfrm>
            <a:off x="0" y="188640"/>
            <a:ext cx="4716016" cy="57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63855">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marL="0">
              <a:lnSpc>
                <a:spcPct val="130000"/>
              </a:lnSpc>
            </a:pPr>
            <a:r>
              <a:rPr kumimoji="1" lang="zh-CN" altLang="en-US" sz="2800" b="1" dirty="0" smtClean="0">
                <a:solidFill>
                  <a:srgbClr val="0000CC"/>
                </a:solidFill>
                <a:latin typeface="黑体" pitchFamily="2" charset="-122"/>
                <a:ea typeface="黑体" pitchFamily="2" charset="-122"/>
              </a:rPr>
              <a:t>（</a:t>
            </a:r>
            <a:r>
              <a:rPr kumimoji="1" lang="en-US" altLang="zh-CN" sz="2800" b="1" dirty="0" smtClean="0">
                <a:solidFill>
                  <a:srgbClr val="0000CC"/>
                </a:solidFill>
                <a:latin typeface="黑体" pitchFamily="2" charset="-122"/>
                <a:ea typeface="黑体" pitchFamily="2" charset="-122"/>
              </a:rPr>
              <a:t>1</a:t>
            </a:r>
            <a:r>
              <a:rPr kumimoji="1" lang="zh-CN" altLang="en-US" sz="2800" b="1" dirty="0">
                <a:solidFill>
                  <a:srgbClr val="0000CC"/>
                </a:solidFill>
                <a:latin typeface="黑体" pitchFamily="2" charset="-122"/>
                <a:ea typeface="黑体" pitchFamily="2" charset="-122"/>
              </a:rPr>
              <a:t>）塔康</a:t>
            </a:r>
            <a:r>
              <a:rPr kumimoji="1" lang="zh-CN" altLang="en-US" sz="2800" b="1" dirty="0" smtClean="0">
                <a:solidFill>
                  <a:srgbClr val="0000CC"/>
                </a:solidFill>
                <a:latin typeface="黑体" pitchFamily="2" charset="-122"/>
                <a:ea typeface="黑体" pitchFamily="2" charset="-122"/>
              </a:rPr>
              <a:t>系统（</a:t>
            </a:r>
            <a:r>
              <a:rPr kumimoji="1" lang="en-US" altLang="zh-CN" sz="2800" b="1" dirty="0" smtClean="0">
                <a:solidFill>
                  <a:srgbClr val="0000CC"/>
                </a:solidFill>
                <a:latin typeface="黑体" pitchFamily="2" charset="-122"/>
                <a:ea typeface="黑体" pitchFamily="2" charset="-122"/>
              </a:rPr>
              <a:t>TACAN</a:t>
            </a:r>
            <a:r>
              <a:rPr kumimoji="1" lang="zh-CN" altLang="en-US" sz="2800" b="1" dirty="0" smtClean="0">
                <a:solidFill>
                  <a:srgbClr val="0000CC"/>
                </a:solidFill>
                <a:latin typeface="黑体" pitchFamily="2" charset="-122"/>
                <a:ea typeface="黑体" pitchFamily="2" charset="-122"/>
              </a:rPr>
              <a:t>）</a:t>
            </a:r>
            <a:r>
              <a:rPr kumimoji="1" lang="zh-CN" altLang="en-US" sz="2000" dirty="0" smtClean="0">
                <a:solidFill>
                  <a:srgbClr val="0000CC"/>
                </a:solidFill>
                <a:latin typeface="黑体" pitchFamily="2" charset="-122"/>
                <a:ea typeface="黑体" pitchFamily="2" charset="-122"/>
              </a:rPr>
              <a:t>    </a:t>
            </a:r>
            <a:endParaRPr kumimoji="1" lang="zh-CN" altLang="en-US" sz="2000" dirty="0">
              <a:solidFill>
                <a:srgbClr val="0000CC"/>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1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9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6"/>
          <p:cNvSpPr>
            <a:spLocks noGrp="1"/>
          </p:cNvSpPr>
          <p:nvPr>
            <p:ph type="sldNum" sz="quarter" idx="12"/>
          </p:nvPr>
        </p:nvSpPr>
        <p:spPr/>
        <p:txBody>
          <a:bodyPr/>
          <a:lstStyle/>
          <a:p>
            <a:fld id="{426FF51C-22D4-4DE6-A8B5-DCE99595A3F8}" type="slidenum">
              <a:rPr lang="en-US" altLang="zh-CN"/>
              <a:t>32</a:t>
            </a:fld>
            <a:endParaRPr lang="en-US" altLang="zh-CN"/>
          </a:p>
        </p:txBody>
      </p:sp>
      <p:pic>
        <p:nvPicPr>
          <p:cNvPr id="272388" name="Picture 4" descr="飞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981075"/>
            <a:ext cx="3276600" cy="2225675"/>
          </a:xfrm>
          <a:prstGeom prst="rect">
            <a:avLst/>
          </a:prstGeom>
          <a:noFill/>
          <a:extLst>
            <a:ext uri="{909E8E84-426E-40DD-AFC4-6F175D3DCCD1}">
              <a14:hiddenFill xmlns:a14="http://schemas.microsoft.com/office/drawing/2010/main">
                <a:solidFill>
                  <a:srgbClr val="FFFFFF"/>
                </a:solidFill>
              </a14:hiddenFill>
            </a:ext>
          </a:extLst>
        </p:spPr>
      </p:pic>
      <p:pic>
        <p:nvPicPr>
          <p:cNvPr id="272391" name="Picture 7" descr="塔康天线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4076700"/>
            <a:ext cx="1584325" cy="2376488"/>
          </a:xfrm>
          <a:prstGeom prst="rect">
            <a:avLst/>
          </a:prstGeom>
          <a:noFill/>
          <a:extLst>
            <a:ext uri="{909E8E84-426E-40DD-AFC4-6F175D3DCCD1}">
              <a14:hiddenFill xmlns:a14="http://schemas.microsoft.com/office/drawing/2010/main">
                <a:solidFill>
                  <a:srgbClr val="FFFFFF"/>
                </a:solidFill>
              </a14:hiddenFill>
            </a:ext>
          </a:extLst>
        </p:spPr>
      </p:pic>
      <p:pic>
        <p:nvPicPr>
          <p:cNvPr id="272392" name="Picture 8" descr="TRN41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076700"/>
            <a:ext cx="3152775" cy="2366963"/>
          </a:xfrm>
          <a:prstGeom prst="rect">
            <a:avLst/>
          </a:prstGeom>
          <a:noFill/>
          <a:extLst>
            <a:ext uri="{909E8E84-426E-40DD-AFC4-6F175D3DCCD1}">
              <a14:hiddenFill xmlns:a14="http://schemas.microsoft.com/office/drawing/2010/main">
                <a:solidFill>
                  <a:srgbClr val="FFFFFF"/>
                </a:solidFill>
              </a14:hiddenFill>
            </a:ext>
          </a:extLst>
        </p:spPr>
      </p:pic>
      <p:pic>
        <p:nvPicPr>
          <p:cNvPr id="272393" name="Picture 9" descr="459057929_a764b2ff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113" y="4076700"/>
            <a:ext cx="2325687" cy="2382838"/>
          </a:xfrm>
          <a:prstGeom prst="rect">
            <a:avLst/>
          </a:prstGeom>
          <a:noFill/>
          <a:extLst>
            <a:ext uri="{909E8E84-426E-40DD-AFC4-6F175D3DCCD1}">
              <a14:hiddenFill xmlns:a14="http://schemas.microsoft.com/office/drawing/2010/main">
                <a:solidFill>
                  <a:srgbClr val="FFFFFF"/>
                </a:solidFill>
              </a14:hiddenFill>
            </a:ext>
          </a:extLst>
        </p:spPr>
      </p:pic>
      <p:sp>
        <p:nvSpPr>
          <p:cNvPr id="272394" name="Rectangle 10"/>
          <p:cNvSpPr>
            <a:spLocks noChangeArrowheads="1"/>
          </p:cNvSpPr>
          <p:nvPr/>
        </p:nvSpPr>
        <p:spPr bwMode="auto">
          <a:xfrm>
            <a:off x="5435600" y="620713"/>
            <a:ext cx="35274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0000"/>
              </a:lnSpc>
              <a:spcBef>
                <a:spcPct val="20000"/>
              </a:spcBef>
              <a:buClr>
                <a:schemeClr val="hlink"/>
              </a:buClr>
              <a:buSzPct val="60000"/>
              <a:buFont typeface="Wingdings" pitchFamily="2" charset="2"/>
              <a:buNone/>
            </a:pPr>
            <a:r>
              <a:rPr lang="en-US" altLang="zh-CN" sz="2400">
                <a:ea typeface="黑体" pitchFamily="2" charset="-122"/>
              </a:rPr>
              <a:t>      </a:t>
            </a:r>
            <a:r>
              <a:rPr lang="zh-CN" altLang="en-US" sz="2400">
                <a:ea typeface="黑体" pitchFamily="2" charset="-122"/>
              </a:rPr>
              <a:t>系统由塔康地面设备和机载设备组成。其导航台只需</a:t>
            </a:r>
            <a:r>
              <a:rPr lang="en-US" altLang="zh-CN" sz="2400" b="1" i="1" u="sng">
                <a:solidFill>
                  <a:srgbClr val="FF6600"/>
                </a:solidFill>
                <a:ea typeface="黑体" pitchFamily="2" charset="-122"/>
              </a:rPr>
              <a:t>1</a:t>
            </a:r>
            <a:r>
              <a:rPr lang="zh-CN" altLang="en-US" sz="2400" b="1" i="1" u="sng">
                <a:solidFill>
                  <a:srgbClr val="FF6600"/>
                </a:solidFill>
                <a:ea typeface="黑体" pitchFamily="2" charset="-122"/>
              </a:rPr>
              <a:t>个</a:t>
            </a:r>
            <a:r>
              <a:rPr lang="zh-CN" altLang="en-US" sz="2400">
                <a:ea typeface="黑体" pitchFamily="2" charset="-122"/>
              </a:rPr>
              <a:t>，而且可以安置在地面固定点或移动载体上，适合军事应用的</a:t>
            </a:r>
            <a:r>
              <a:rPr lang="zh-CN" altLang="en-US" sz="2400" b="1" i="1" u="sng">
                <a:solidFill>
                  <a:srgbClr val="FF6600"/>
                </a:solidFill>
                <a:ea typeface="黑体" pitchFamily="2" charset="-122"/>
              </a:rPr>
              <a:t>机动灵活性</a:t>
            </a:r>
            <a:r>
              <a:rPr lang="zh-CN" altLang="en-US" sz="2400">
                <a:ea typeface="黑体" pitchFamily="2" charset="-122"/>
              </a:rPr>
              <a:t>要求。</a:t>
            </a:r>
            <a:r>
              <a:rPr lang="zh-CN" altLang="en-US" sz="3200">
                <a:effectLst>
                  <a:outerShdw blurRad="38100" dist="38100" dir="2700000" algn="tl">
                    <a:srgbClr val="000000"/>
                  </a:outerShdw>
                </a:effectLst>
              </a:rPr>
              <a:t> </a:t>
            </a:r>
          </a:p>
        </p:txBody>
      </p:sp>
      <p:sp>
        <p:nvSpPr>
          <p:cNvPr id="272390" name="Line 6"/>
          <p:cNvSpPr>
            <a:spLocks noChangeShapeType="1"/>
          </p:cNvSpPr>
          <p:nvPr/>
        </p:nvSpPr>
        <p:spPr bwMode="auto">
          <a:xfrm flipV="1">
            <a:off x="1547813" y="1916113"/>
            <a:ext cx="863600" cy="2520950"/>
          </a:xfrm>
          <a:prstGeom prst="line">
            <a:avLst/>
          </a:prstGeom>
          <a:noFill/>
          <a:ln w="28575">
            <a:solidFill>
              <a:srgbClr val="FE0000"/>
            </a:solidFill>
            <a:prstDash val="dash"/>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89" name="Line 5"/>
          <p:cNvSpPr>
            <a:spLocks noChangeShapeType="1"/>
          </p:cNvSpPr>
          <p:nvPr/>
        </p:nvSpPr>
        <p:spPr bwMode="auto">
          <a:xfrm flipH="1">
            <a:off x="1476375" y="1844675"/>
            <a:ext cx="863600" cy="2592388"/>
          </a:xfrm>
          <a:prstGeom prst="line">
            <a:avLst/>
          </a:prstGeom>
          <a:noFill/>
          <a:ln w="28575">
            <a:solidFill>
              <a:srgbClr val="FE0000"/>
            </a:solidFill>
            <a:prstDash val="dash"/>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5" name="Line 11"/>
          <p:cNvSpPr>
            <a:spLocks noChangeShapeType="1"/>
          </p:cNvSpPr>
          <p:nvPr/>
        </p:nvSpPr>
        <p:spPr bwMode="auto">
          <a:xfrm flipH="1" flipV="1">
            <a:off x="2484438" y="1916113"/>
            <a:ext cx="1727200" cy="2305050"/>
          </a:xfrm>
          <a:prstGeom prst="line">
            <a:avLst/>
          </a:prstGeom>
          <a:noFill/>
          <a:ln w="28575">
            <a:solidFill>
              <a:srgbClr val="FE0000"/>
            </a:solidFill>
            <a:prstDash val="dash"/>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6" name="Line 12"/>
          <p:cNvSpPr>
            <a:spLocks noChangeShapeType="1"/>
          </p:cNvSpPr>
          <p:nvPr/>
        </p:nvSpPr>
        <p:spPr bwMode="auto">
          <a:xfrm>
            <a:off x="2411413" y="1916113"/>
            <a:ext cx="1728787" cy="2305050"/>
          </a:xfrm>
          <a:prstGeom prst="line">
            <a:avLst/>
          </a:prstGeom>
          <a:noFill/>
          <a:ln w="28575">
            <a:solidFill>
              <a:srgbClr val="FE0000"/>
            </a:solidFill>
            <a:prstDash val="dash"/>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7" name="Line 13"/>
          <p:cNvSpPr>
            <a:spLocks noChangeShapeType="1"/>
          </p:cNvSpPr>
          <p:nvPr/>
        </p:nvSpPr>
        <p:spPr bwMode="auto">
          <a:xfrm flipH="1" flipV="1">
            <a:off x="2555875" y="1844675"/>
            <a:ext cx="5111750" cy="3313113"/>
          </a:xfrm>
          <a:prstGeom prst="line">
            <a:avLst/>
          </a:prstGeom>
          <a:noFill/>
          <a:ln w="28575">
            <a:solidFill>
              <a:srgbClr val="FE0000"/>
            </a:solidFill>
            <a:prstDash val="dash"/>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8" name="Line 14"/>
          <p:cNvSpPr>
            <a:spLocks noChangeShapeType="1"/>
          </p:cNvSpPr>
          <p:nvPr/>
        </p:nvSpPr>
        <p:spPr bwMode="auto">
          <a:xfrm>
            <a:off x="2484438" y="1916113"/>
            <a:ext cx="5040312" cy="3241675"/>
          </a:xfrm>
          <a:prstGeom prst="line">
            <a:avLst/>
          </a:prstGeom>
          <a:noFill/>
          <a:ln w="28575">
            <a:solidFill>
              <a:srgbClr val="FE0000"/>
            </a:solidFill>
            <a:prstDash val="dash"/>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C9FBF50-E84C-4072-B5C9-5BF608FD3742}" type="slidenum">
              <a:rPr lang="en-US" altLang="zh-CN"/>
              <a:t>33</a:t>
            </a:fld>
            <a:endParaRPr lang="en-US" altLang="zh-CN"/>
          </a:p>
        </p:txBody>
      </p:sp>
      <p:sp>
        <p:nvSpPr>
          <p:cNvPr id="265218" name="Text Box 2"/>
          <p:cNvSpPr txBox="1">
            <a:spLocks noChangeArrowheads="1"/>
          </p:cNvSpPr>
          <p:nvPr/>
        </p:nvSpPr>
        <p:spPr bwMode="auto">
          <a:xfrm>
            <a:off x="0" y="476250"/>
            <a:ext cx="8458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r">
              <a:lnSpc>
                <a:spcPct val="130000"/>
              </a:lnSpc>
            </a:pPr>
            <a:r>
              <a:rPr kumimoji="1" lang="zh-CN" altLang="en-US" sz="2800" b="1" i="1" u="sng">
                <a:solidFill>
                  <a:srgbClr val="FF6600"/>
                </a:solidFill>
                <a:latin typeface="黑体" pitchFamily="2" charset="-122"/>
                <a:ea typeface="黑体" pitchFamily="2" charset="-122"/>
              </a:rPr>
              <a:t>测向测距原理</a:t>
            </a:r>
          </a:p>
        </p:txBody>
      </p:sp>
      <p:pic>
        <p:nvPicPr>
          <p:cNvPr id="265225" name="Picture 9" descr="塔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292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65219" name="Text Box 3"/>
          <p:cNvSpPr txBox="1">
            <a:spLocks noChangeArrowheads="1"/>
          </p:cNvSpPr>
          <p:nvPr/>
        </p:nvSpPr>
        <p:spPr bwMode="auto">
          <a:xfrm>
            <a:off x="5220072" y="1725613"/>
            <a:ext cx="374441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30000"/>
              </a:lnSpc>
              <a:buClr>
                <a:srgbClr val="FF9900"/>
              </a:buClr>
              <a:buSzPct val="80000"/>
              <a:buFont typeface="Wingdings" pitchFamily="2" charset="2"/>
              <a:buNone/>
            </a:pPr>
            <a:r>
              <a:rPr kumimoji="1" lang="zh-CN" altLang="en-US" sz="2400" dirty="0">
                <a:latin typeface="Times New Roman" pitchFamily="18" charset="0"/>
                <a:ea typeface="黑体" pitchFamily="2" charset="-122"/>
              </a:rPr>
              <a:t>测向方法：</a:t>
            </a:r>
          </a:p>
          <a:p>
            <a:pPr marL="342900" indent="-342900">
              <a:lnSpc>
                <a:spcPct val="130000"/>
              </a:lnSpc>
              <a:buClr>
                <a:srgbClr val="FF9900"/>
              </a:buClr>
              <a:buSzPct val="80000"/>
              <a:buFont typeface="Arial" pitchFamily="34" charset="0"/>
              <a:buChar char="•"/>
            </a:pPr>
            <a:r>
              <a:rPr kumimoji="1" lang="zh-CN" altLang="en-US" sz="2400" b="1" dirty="0">
                <a:solidFill>
                  <a:schemeClr val="accent6">
                    <a:lumMod val="75000"/>
                  </a:schemeClr>
                </a:solidFill>
                <a:latin typeface="Times New Roman" pitchFamily="18" charset="0"/>
                <a:ea typeface="黑体" pitchFamily="2" charset="-122"/>
              </a:rPr>
              <a:t>脉冲包络相位</a:t>
            </a:r>
            <a:r>
              <a:rPr kumimoji="1" lang="zh-CN" altLang="en-US" sz="2400" dirty="0">
                <a:latin typeface="Times New Roman" pitchFamily="18" charset="0"/>
                <a:ea typeface="黑体" pitchFamily="2" charset="-122"/>
              </a:rPr>
              <a:t>测向。</a:t>
            </a:r>
          </a:p>
          <a:p>
            <a:pPr marL="342900" indent="-342900">
              <a:lnSpc>
                <a:spcPct val="130000"/>
              </a:lnSpc>
              <a:buClr>
                <a:srgbClr val="FF9900"/>
              </a:buClr>
              <a:buSzPct val="80000"/>
              <a:buFont typeface="Arial" pitchFamily="34" charset="0"/>
              <a:buChar char="•"/>
            </a:pPr>
            <a:r>
              <a:rPr kumimoji="1" lang="en-US" altLang="zh-CN" sz="2400" dirty="0" smtClean="0">
                <a:latin typeface="Times New Roman" pitchFamily="18" charset="0"/>
                <a:ea typeface="黑体" pitchFamily="2" charset="-122"/>
              </a:rPr>
              <a:t>15Hz</a:t>
            </a:r>
            <a:r>
              <a:rPr kumimoji="1" lang="zh-CN" altLang="en-US" sz="2400" dirty="0">
                <a:latin typeface="Times New Roman" pitchFamily="18" charset="0"/>
                <a:ea typeface="黑体" pitchFamily="2" charset="-122"/>
              </a:rPr>
              <a:t>正弦环路，</a:t>
            </a:r>
            <a:r>
              <a:rPr kumimoji="1" lang="zh-CN" altLang="en-US" sz="2400" dirty="0" smtClean="0">
                <a:latin typeface="Times New Roman" pitchFamily="18" charset="0"/>
                <a:ea typeface="黑体" pitchFamily="2" charset="-122"/>
              </a:rPr>
              <a:t>产生脉冲包络</a:t>
            </a:r>
            <a:r>
              <a:rPr kumimoji="1" lang="en-US" altLang="zh-CN" sz="2400" dirty="0" smtClean="0">
                <a:latin typeface="Times New Roman" pitchFamily="18" charset="0"/>
                <a:ea typeface="黑体" pitchFamily="2" charset="-122"/>
              </a:rPr>
              <a:t>N</a:t>
            </a:r>
            <a:r>
              <a:rPr kumimoji="1" lang="zh-CN" altLang="en-US" sz="2400" dirty="0">
                <a:latin typeface="Times New Roman" pitchFamily="18" charset="0"/>
                <a:ea typeface="黑体" pitchFamily="2" charset="-122"/>
              </a:rPr>
              <a:t>（</a:t>
            </a:r>
            <a:r>
              <a:rPr kumimoji="1" lang="zh-CN" altLang="en-US" sz="2400" b="1" dirty="0">
                <a:solidFill>
                  <a:srgbClr val="FF6600"/>
                </a:solidFill>
                <a:latin typeface="Times New Roman" pitchFamily="18" charset="0"/>
                <a:ea typeface="黑体" pitchFamily="2" charset="-122"/>
              </a:rPr>
              <a:t>粗测</a:t>
            </a:r>
            <a:r>
              <a:rPr kumimoji="1" lang="zh-CN" altLang="en-US" sz="2400" dirty="0">
                <a:latin typeface="Times New Roman" pitchFamily="18" charset="0"/>
                <a:ea typeface="黑体" pitchFamily="2" charset="-122"/>
              </a:rPr>
              <a:t>）</a:t>
            </a:r>
            <a:r>
              <a:rPr kumimoji="1" lang="zh-CN" altLang="en-US" sz="2400" dirty="0" smtClean="0">
                <a:latin typeface="Times New Roman" pitchFamily="18" charset="0"/>
                <a:ea typeface="黑体" pitchFamily="2" charset="-122"/>
              </a:rPr>
              <a:t>；</a:t>
            </a:r>
            <a:endParaRPr kumimoji="1" lang="en-US" altLang="zh-CN" sz="2400" dirty="0" smtClean="0">
              <a:latin typeface="Times New Roman" pitchFamily="18" charset="0"/>
              <a:ea typeface="黑体" pitchFamily="2" charset="-122"/>
            </a:endParaRPr>
          </a:p>
          <a:p>
            <a:pPr marL="342900" indent="-342900">
              <a:lnSpc>
                <a:spcPct val="130000"/>
              </a:lnSpc>
              <a:buClr>
                <a:srgbClr val="FF9900"/>
              </a:buClr>
              <a:buSzPct val="80000"/>
              <a:buFont typeface="Arial" pitchFamily="34" charset="0"/>
              <a:buChar char="•"/>
            </a:pPr>
            <a:r>
              <a:rPr kumimoji="1" lang="en-US" altLang="zh-CN" sz="2400" dirty="0" smtClean="0">
                <a:latin typeface="Times New Roman" pitchFamily="18" charset="0"/>
                <a:ea typeface="黑体" pitchFamily="2" charset="-122"/>
              </a:rPr>
              <a:t>9</a:t>
            </a:r>
            <a:r>
              <a:rPr kumimoji="1" lang="en-US" altLang="zh-CN" sz="2400" dirty="0" smtClean="0">
                <a:latin typeface="Times New Roman" pitchFamily="18" charset="0"/>
                <a:ea typeface="黑体" pitchFamily="2" charset="-122"/>
                <a:cs typeface="Times New Roman" pitchFamily="18" charset="0"/>
              </a:rPr>
              <a:t>×</a:t>
            </a:r>
            <a:r>
              <a:rPr kumimoji="1" lang="en-US" altLang="zh-CN" sz="2400" dirty="0" smtClean="0">
                <a:latin typeface="Times New Roman" pitchFamily="18" charset="0"/>
                <a:ea typeface="黑体" pitchFamily="2" charset="-122"/>
              </a:rPr>
              <a:t>15Hz </a:t>
            </a:r>
            <a:r>
              <a:rPr kumimoji="1" lang="zh-CN" altLang="en-US" sz="2400" dirty="0">
                <a:latin typeface="Times New Roman" pitchFamily="18" charset="0"/>
                <a:ea typeface="黑体" pitchFamily="2" charset="-122"/>
              </a:rPr>
              <a:t>正弦环路，产生辅助脉冲</a:t>
            </a:r>
            <a:r>
              <a:rPr kumimoji="1" lang="en-US" altLang="zh-CN" sz="2400" i="1" dirty="0">
                <a:latin typeface="Times New Roman" pitchFamily="18" charset="0"/>
                <a:ea typeface="黑体" pitchFamily="2" charset="-122"/>
              </a:rPr>
              <a:t>a</a:t>
            </a:r>
            <a:r>
              <a:rPr kumimoji="1" lang="zh-CN" altLang="en-US" sz="2400" dirty="0">
                <a:latin typeface="Times New Roman" pitchFamily="18" charset="0"/>
                <a:ea typeface="黑体" pitchFamily="2" charset="-122"/>
              </a:rPr>
              <a:t>（</a:t>
            </a:r>
            <a:r>
              <a:rPr kumimoji="1" lang="zh-CN" altLang="en-US" sz="2400" b="1" dirty="0">
                <a:solidFill>
                  <a:srgbClr val="FF6600"/>
                </a:solidFill>
                <a:latin typeface="Times New Roman" pitchFamily="18" charset="0"/>
                <a:ea typeface="黑体" pitchFamily="2" charset="-122"/>
              </a:rPr>
              <a:t>精测</a:t>
            </a:r>
            <a:r>
              <a:rPr kumimoji="1" lang="zh-CN" altLang="en-US" sz="2400" dirty="0">
                <a:latin typeface="Times New Roman" pitchFamily="18" charset="0"/>
                <a:ea typeface="黑体" pitchFamily="2" charset="-122"/>
              </a:rPr>
              <a:t>）</a:t>
            </a:r>
            <a:r>
              <a:rPr kumimoji="1" lang="zh-CN" altLang="en-US" sz="2400" dirty="0" smtClean="0">
                <a:latin typeface="Times New Roman" pitchFamily="18" charset="0"/>
                <a:ea typeface="黑体" pitchFamily="2" charset="-122"/>
              </a:rPr>
              <a:t>。</a:t>
            </a:r>
            <a:endParaRPr kumimoji="1" lang="zh-CN" altLang="en-US" sz="2400" dirty="0">
              <a:latin typeface="Times New Roman" pitchFamily="18" charset="0"/>
              <a:ea typeface="黑体" pitchFamily="2" charset="-122"/>
            </a:endParaRPr>
          </a:p>
          <a:p>
            <a:pPr>
              <a:lnSpc>
                <a:spcPct val="160000"/>
              </a:lnSpc>
              <a:buClr>
                <a:srgbClr val="FF9900"/>
              </a:buClr>
              <a:buSzPct val="80000"/>
              <a:buFont typeface="Wingdings" pitchFamily="2" charset="2"/>
              <a:buNone/>
            </a:pPr>
            <a:r>
              <a:rPr kumimoji="1" lang="zh-CN" altLang="en-US" sz="2400" dirty="0">
                <a:latin typeface="Times New Roman" pitchFamily="18" charset="0"/>
                <a:ea typeface="黑体" pitchFamily="2" charset="-122"/>
              </a:rPr>
              <a:t>测距方法：</a:t>
            </a:r>
          </a:p>
          <a:p>
            <a:pPr marL="342900" indent="-342900">
              <a:lnSpc>
                <a:spcPct val="160000"/>
              </a:lnSpc>
              <a:buClr>
                <a:srgbClr val="FF9900"/>
              </a:buClr>
              <a:buSzPct val="80000"/>
              <a:buFont typeface="Arial" pitchFamily="34" charset="0"/>
              <a:buChar char="•"/>
            </a:pPr>
            <a:r>
              <a:rPr kumimoji="1" lang="zh-CN" altLang="en-US" sz="2400" b="1" dirty="0">
                <a:solidFill>
                  <a:schemeClr val="accent6">
                    <a:lumMod val="75000"/>
                  </a:schemeClr>
                </a:solidFill>
                <a:latin typeface="Times New Roman" pitchFamily="18" charset="0"/>
                <a:ea typeface="黑体" pitchFamily="2" charset="-122"/>
              </a:rPr>
              <a:t>有源脉冲</a:t>
            </a:r>
            <a:r>
              <a:rPr kumimoji="1" lang="zh-CN" altLang="en-US" sz="2400" dirty="0">
                <a:latin typeface="Times New Roman" pitchFamily="18" charset="0"/>
                <a:ea typeface="黑体" pitchFamily="2" charset="-122"/>
              </a:rPr>
              <a:t>测距。</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8F82C8D-E171-44CD-BDE7-272571ACB64F}" type="slidenum">
              <a:rPr lang="en-US" altLang="zh-CN"/>
              <a:t>34</a:t>
            </a:fld>
            <a:endParaRPr lang="en-US" altLang="zh-CN"/>
          </a:p>
        </p:txBody>
      </p:sp>
      <p:sp>
        <p:nvSpPr>
          <p:cNvPr id="266242" name="Text Box 2"/>
          <p:cNvSpPr txBox="1">
            <a:spLocks noChangeArrowheads="1"/>
          </p:cNvSpPr>
          <p:nvPr/>
        </p:nvSpPr>
        <p:spPr bwMode="auto">
          <a:xfrm>
            <a:off x="0" y="476250"/>
            <a:ext cx="8458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r">
              <a:lnSpc>
                <a:spcPct val="130000"/>
              </a:lnSpc>
            </a:pPr>
            <a:r>
              <a:rPr kumimoji="1" lang="zh-CN" altLang="en-US" sz="2800" b="1" i="1" u="sng">
                <a:solidFill>
                  <a:srgbClr val="FF6600"/>
                </a:solidFill>
                <a:latin typeface="黑体" pitchFamily="2" charset="-122"/>
                <a:ea typeface="黑体" pitchFamily="2" charset="-122"/>
              </a:rPr>
              <a:t>系统技术指标</a:t>
            </a:r>
          </a:p>
        </p:txBody>
      </p:sp>
      <p:sp>
        <p:nvSpPr>
          <p:cNvPr id="266243" name="Text Box 3"/>
          <p:cNvSpPr txBox="1">
            <a:spLocks noChangeArrowheads="1"/>
          </p:cNvSpPr>
          <p:nvPr/>
        </p:nvSpPr>
        <p:spPr bwMode="auto">
          <a:xfrm>
            <a:off x="0" y="1624013"/>
            <a:ext cx="8675688"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60000"/>
              </a:lnSpc>
              <a:buClr>
                <a:srgbClr val="FF9900"/>
              </a:buClr>
              <a:buSzPct val="80000"/>
              <a:buFont typeface="Wingdings" pitchFamily="2" charset="2"/>
              <a:buChar char="n"/>
            </a:pPr>
            <a:r>
              <a:rPr kumimoji="1" lang="en-US" altLang="zh-CN" sz="2400">
                <a:latin typeface="Times New Roman" pitchFamily="18" charset="0"/>
                <a:ea typeface="黑体" pitchFamily="2" charset="-122"/>
              </a:rPr>
              <a:t> </a:t>
            </a:r>
            <a:r>
              <a:rPr kumimoji="1" lang="zh-CN" altLang="en-US" sz="2400" b="1" u="sng">
                <a:solidFill>
                  <a:srgbClr val="FF6600"/>
                </a:solidFill>
                <a:latin typeface="Times New Roman" pitchFamily="18" charset="0"/>
                <a:ea typeface="黑体" pitchFamily="2" charset="-122"/>
              </a:rPr>
              <a:t>导航精度</a:t>
            </a:r>
            <a:r>
              <a:rPr kumimoji="1" lang="zh-CN" altLang="en-US" sz="2400">
                <a:latin typeface="Times New Roman" pitchFamily="18" charset="0"/>
                <a:ea typeface="黑体" pitchFamily="2" charset="-122"/>
              </a:rPr>
              <a:t>：方位精度优于</a:t>
            </a:r>
            <a:r>
              <a:rPr kumimoji="1" lang="en-US" altLang="zh-CN" sz="2400">
                <a:latin typeface="Times New Roman" pitchFamily="18" charset="0"/>
                <a:ea typeface="黑体" pitchFamily="2" charset="-122"/>
              </a:rPr>
              <a:t>2.5</a:t>
            </a:r>
            <a:r>
              <a:rPr kumimoji="1" lang="en-US" altLang="zh-CN" sz="2400">
                <a:latin typeface="Times New Roman" pitchFamily="18" charset="0"/>
                <a:ea typeface="黑体" pitchFamily="2" charset="-122"/>
                <a:cs typeface="Times New Roman" pitchFamily="18" charset="0"/>
              </a:rPr>
              <a:t>º (2</a:t>
            </a:r>
            <a:r>
              <a:rPr kumimoji="1" lang="el-GR" altLang="zh-CN" sz="2400">
                <a:latin typeface="Times New Roman" pitchFamily="18" charset="0"/>
                <a:ea typeface="黑体" pitchFamily="2" charset="-122"/>
                <a:cs typeface="Times New Roman" pitchFamily="18" charset="0"/>
              </a:rPr>
              <a:t>σ</a:t>
            </a:r>
            <a:r>
              <a:rPr kumimoji="1" lang="en-US" altLang="zh-CN" sz="2400">
                <a:latin typeface="Times New Roman" pitchFamily="18" charset="0"/>
                <a:ea typeface="黑体" pitchFamily="2" charset="-122"/>
                <a:cs typeface="Times New Roman" pitchFamily="18" charset="0"/>
              </a:rPr>
              <a:t>)</a:t>
            </a:r>
            <a:r>
              <a:rPr kumimoji="1" lang="zh-CN" altLang="en-US" sz="2400">
                <a:latin typeface="Times New Roman" pitchFamily="18" charset="0"/>
                <a:ea typeface="黑体" pitchFamily="2" charset="-122"/>
                <a:cs typeface="Times New Roman" pitchFamily="18" charset="0"/>
              </a:rPr>
              <a:t>，距离精度不大于</a:t>
            </a:r>
          </a:p>
          <a:p>
            <a:pPr>
              <a:lnSpc>
                <a:spcPct val="160000"/>
              </a:lnSpc>
              <a:buClr>
                <a:srgbClr val="FF9900"/>
              </a:buClr>
              <a:buSzPct val="80000"/>
              <a:buFont typeface="Wingdings" pitchFamily="2" charset="2"/>
              <a:buNone/>
            </a:pPr>
            <a:r>
              <a:rPr kumimoji="1" lang="zh-CN" altLang="en-US" sz="2400">
                <a:latin typeface="Times New Roman" pitchFamily="18" charset="0"/>
                <a:ea typeface="黑体" pitchFamily="2" charset="-122"/>
                <a:cs typeface="Times New Roman" pitchFamily="18" charset="0"/>
              </a:rPr>
              <a:t>                        </a:t>
            </a:r>
            <a:r>
              <a:rPr kumimoji="1" lang="en-US" altLang="zh-CN" sz="2400">
                <a:latin typeface="Times New Roman" pitchFamily="18" charset="0"/>
                <a:ea typeface="黑体" pitchFamily="2" charset="-122"/>
                <a:cs typeface="Times New Roman" pitchFamily="18" charset="0"/>
              </a:rPr>
              <a:t>400m (</a:t>
            </a:r>
            <a:r>
              <a:rPr kumimoji="1" lang="zh-CN" altLang="en-US" sz="2400">
                <a:latin typeface="Times New Roman" pitchFamily="18" charset="0"/>
                <a:ea typeface="黑体" pitchFamily="2" charset="-122"/>
                <a:cs typeface="Times New Roman" pitchFamily="18" charset="0"/>
              </a:rPr>
              <a:t>数字式</a:t>
            </a:r>
            <a:r>
              <a:rPr kumimoji="1" lang="en-US" altLang="zh-CN" sz="2400">
                <a:latin typeface="Times New Roman" pitchFamily="18" charset="0"/>
                <a:ea typeface="黑体" pitchFamily="2" charset="-122"/>
                <a:cs typeface="Times New Roman" pitchFamily="18" charset="0"/>
              </a:rPr>
              <a:t>)</a:t>
            </a:r>
            <a:r>
              <a:rPr kumimoji="1" lang="zh-CN" altLang="en-US" sz="2400">
                <a:latin typeface="Times New Roman" pitchFamily="18" charset="0"/>
                <a:ea typeface="黑体" pitchFamily="2" charset="-122"/>
                <a:cs typeface="Times New Roman" pitchFamily="18" charset="0"/>
              </a:rPr>
              <a:t>，不大于 </a:t>
            </a:r>
            <a:r>
              <a:rPr kumimoji="1" lang="en-US" altLang="zh-CN" sz="2400">
                <a:latin typeface="Times New Roman" pitchFamily="18" charset="0"/>
                <a:ea typeface="黑体" pitchFamily="2" charset="-122"/>
                <a:cs typeface="Times New Roman" pitchFamily="18" charset="0"/>
              </a:rPr>
              <a:t>(400</a:t>
            </a:r>
            <a:r>
              <a:rPr kumimoji="1" lang="zh-CN" altLang="en-US" sz="2400">
                <a:latin typeface="Times New Roman" pitchFamily="18" charset="0"/>
                <a:ea typeface="黑体" pitchFamily="2" charset="-122"/>
                <a:cs typeface="Times New Roman" pitchFamily="18" charset="0"/>
              </a:rPr>
              <a:t>＋</a:t>
            </a:r>
            <a:r>
              <a:rPr kumimoji="1" lang="en-US" altLang="zh-CN" sz="2400">
                <a:latin typeface="Times New Roman" pitchFamily="18" charset="0"/>
                <a:ea typeface="黑体" pitchFamily="2" charset="-122"/>
                <a:cs typeface="Times New Roman" pitchFamily="18" charset="0"/>
              </a:rPr>
              <a:t>0.25</a:t>
            </a:r>
            <a:r>
              <a:rPr kumimoji="1" lang="zh-CN" altLang="en-US" sz="2400">
                <a:latin typeface="Times New Roman" pitchFamily="18" charset="0"/>
                <a:ea typeface="黑体" pitchFamily="2" charset="-122"/>
                <a:cs typeface="Times New Roman" pitchFamily="18" charset="0"/>
              </a:rPr>
              <a:t>％</a:t>
            </a:r>
            <a:r>
              <a:rPr kumimoji="1" lang="en-US" altLang="zh-CN" sz="2400">
                <a:latin typeface="Times New Roman" pitchFamily="18" charset="0"/>
                <a:ea typeface="黑体" pitchFamily="2" charset="-122"/>
                <a:cs typeface="Times New Roman" pitchFamily="18" charset="0"/>
              </a:rPr>
              <a:t>D) m </a:t>
            </a:r>
          </a:p>
          <a:p>
            <a:pPr>
              <a:lnSpc>
                <a:spcPct val="160000"/>
              </a:lnSpc>
              <a:buClr>
                <a:srgbClr val="FF9900"/>
              </a:buClr>
              <a:buSzPct val="80000"/>
              <a:buFont typeface="Wingdings" pitchFamily="2" charset="2"/>
              <a:buNone/>
            </a:pPr>
            <a:r>
              <a:rPr kumimoji="1" lang="en-US" altLang="zh-CN" sz="2400">
                <a:latin typeface="Times New Roman" pitchFamily="18" charset="0"/>
                <a:ea typeface="黑体" pitchFamily="2" charset="-122"/>
                <a:cs typeface="Times New Roman" pitchFamily="18" charset="0"/>
              </a:rPr>
              <a:t>                        (</a:t>
            </a:r>
            <a:r>
              <a:rPr kumimoji="1" lang="zh-CN" altLang="en-US" sz="2400">
                <a:latin typeface="Times New Roman" pitchFamily="18" charset="0"/>
                <a:ea typeface="黑体" pitchFamily="2" charset="-122"/>
                <a:cs typeface="Times New Roman" pitchFamily="18" charset="0"/>
              </a:rPr>
              <a:t>模拟式</a:t>
            </a:r>
            <a:r>
              <a:rPr kumimoji="1" lang="en-US" altLang="zh-CN" sz="2400">
                <a:latin typeface="Times New Roman" pitchFamily="18" charset="0"/>
                <a:ea typeface="黑体" pitchFamily="2" charset="-122"/>
                <a:cs typeface="Times New Roman" pitchFamily="18" charset="0"/>
              </a:rPr>
              <a:t>)</a:t>
            </a:r>
            <a:r>
              <a:rPr kumimoji="1" lang="zh-CN" altLang="en-US" sz="2400">
                <a:latin typeface="Times New Roman" pitchFamily="18" charset="0"/>
                <a:ea typeface="黑体" pitchFamily="2" charset="-122"/>
                <a:cs typeface="Times New Roman" pitchFamily="18" charset="0"/>
              </a:rPr>
              <a:t>。</a:t>
            </a:r>
            <a:endParaRPr kumimoji="1" lang="zh-CN" altLang="en-US" sz="2400">
              <a:latin typeface="Times New Roman" pitchFamily="18" charset="0"/>
              <a:ea typeface="黑体" pitchFamily="2" charset="-122"/>
            </a:endParaRPr>
          </a:p>
          <a:p>
            <a:pPr>
              <a:lnSpc>
                <a:spcPct val="160000"/>
              </a:lnSpc>
              <a:buClr>
                <a:srgbClr val="FF9900"/>
              </a:buClr>
              <a:buSzPct val="80000"/>
              <a:buFont typeface="Wingdings" pitchFamily="2" charset="2"/>
              <a:buChar char="n"/>
            </a:pPr>
            <a:r>
              <a:rPr kumimoji="1" lang="zh-CN" altLang="en-US" sz="2400">
                <a:latin typeface="Times New Roman" pitchFamily="18" charset="0"/>
                <a:ea typeface="黑体" pitchFamily="2" charset="-122"/>
              </a:rPr>
              <a:t> </a:t>
            </a:r>
            <a:r>
              <a:rPr kumimoji="1" lang="zh-CN" altLang="en-US" sz="2400" b="1">
                <a:solidFill>
                  <a:srgbClr val="FF6600"/>
                </a:solidFill>
                <a:latin typeface="Times New Roman" pitchFamily="18" charset="0"/>
                <a:ea typeface="黑体" pitchFamily="2" charset="-122"/>
              </a:rPr>
              <a:t>系统工作区</a:t>
            </a:r>
            <a:r>
              <a:rPr kumimoji="1" lang="zh-CN" altLang="en-US" sz="2400">
                <a:latin typeface="Times New Roman" pitchFamily="18" charset="0"/>
                <a:ea typeface="黑体" pitchFamily="2" charset="-122"/>
              </a:rPr>
              <a:t>：固定台的覆盖半径大于</a:t>
            </a:r>
            <a:r>
              <a:rPr kumimoji="1" lang="en-US" altLang="zh-CN" sz="2400">
                <a:latin typeface="Times New Roman" pitchFamily="18" charset="0"/>
                <a:ea typeface="黑体" pitchFamily="2" charset="-122"/>
              </a:rPr>
              <a:t>350km (</a:t>
            </a:r>
            <a:r>
              <a:rPr kumimoji="1" lang="zh-CN" altLang="en-US" sz="2400">
                <a:latin typeface="Times New Roman" pitchFamily="18" charset="0"/>
                <a:ea typeface="黑体" pitchFamily="2" charset="-122"/>
              </a:rPr>
              <a:t>高度</a:t>
            </a:r>
            <a:r>
              <a:rPr kumimoji="1" lang="en-US" altLang="zh-CN" sz="2400">
                <a:latin typeface="Times New Roman" pitchFamily="18" charset="0"/>
                <a:ea typeface="黑体" pitchFamily="2" charset="-122"/>
              </a:rPr>
              <a:t>10  </a:t>
            </a:r>
          </a:p>
          <a:p>
            <a:pPr>
              <a:lnSpc>
                <a:spcPct val="160000"/>
              </a:lnSpc>
              <a:buClr>
                <a:srgbClr val="FF9900"/>
              </a:buClr>
              <a:buSzPct val="80000"/>
              <a:buFont typeface="Wingdings" pitchFamily="2" charset="2"/>
              <a:buNone/>
            </a:pPr>
            <a:r>
              <a:rPr kumimoji="1" lang="en-US" altLang="zh-CN" sz="2400">
                <a:latin typeface="Times New Roman" pitchFamily="18" charset="0"/>
                <a:ea typeface="黑体" pitchFamily="2" charset="-122"/>
              </a:rPr>
              <a:t>                        km)</a:t>
            </a:r>
            <a:r>
              <a:rPr kumimoji="1" lang="zh-CN" altLang="en-US" sz="2400">
                <a:latin typeface="Times New Roman" pitchFamily="18" charset="0"/>
                <a:ea typeface="黑体" pitchFamily="2" charset="-122"/>
              </a:rPr>
              <a:t>，机动台为</a:t>
            </a:r>
            <a:r>
              <a:rPr kumimoji="1" lang="en-US" altLang="zh-CN" sz="2400">
                <a:latin typeface="Times New Roman" pitchFamily="18" charset="0"/>
                <a:ea typeface="黑体" pitchFamily="2" charset="-122"/>
              </a:rPr>
              <a:t>185km</a:t>
            </a:r>
            <a:r>
              <a:rPr kumimoji="1" lang="zh-CN" altLang="en-US" sz="2400">
                <a:latin typeface="Times New Roman" pitchFamily="18" charset="0"/>
                <a:ea typeface="黑体" pitchFamily="2" charset="-122"/>
              </a:rPr>
              <a:t>，顶空存在</a:t>
            </a:r>
            <a:r>
              <a:rPr kumimoji="1" lang="en-US" altLang="zh-CN" sz="2400">
                <a:latin typeface="Times New Roman" pitchFamily="18" charset="0"/>
                <a:ea typeface="黑体" pitchFamily="2" charset="-122"/>
              </a:rPr>
              <a:t>90</a:t>
            </a:r>
            <a:r>
              <a:rPr kumimoji="1" lang="en-US" altLang="zh-CN">
                <a:latin typeface="Arial"/>
              </a:rPr>
              <a:t>º</a:t>
            </a:r>
            <a:r>
              <a:rPr kumimoji="1" lang="zh-CN" altLang="en-US" sz="2400">
                <a:latin typeface="Times New Roman" pitchFamily="18" charset="0"/>
                <a:ea typeface="黑体" pitchFamily="2" charset="-122"/>
              </a:rPr>
              <a:t>～</a:t>
            </a:r>
            <a:r>
              <a:rPr kumimoji="1" lang="en-US" altLang="zh-CN" sz="2400">
                <a:latin typeface="Times New Roman" pitchFamily="18" charset="0"/>
                <a:ea typeface="黑体" pitchFamily="2" charset="-122"/>
              </a:rPr>
              <a:t>120</a:t>
            </a:r>
            <a:r>
              <a:rPr kumimoji="1" lang="en-US" altLang="zh-CN">
                <a:latin typeface="Arial"/>
              </a:rPr>
              <a:t>º</a:t>
            </a:r>
            <a:endParaRPr kumimoji="1" lang="en-US" altLang="zh-CN">
              <a:latin typeface="Verdana" pitchFamily="34" charset="0"/>
            </a:endParaRPr>
          </a:p>
          <a:p>
            <a:pPr>
              <a:lnSpc>
                <a:spcPct val="160000"/>
              </a:lnSpc>
              <a:buClr>
                <a:srgbClr val="FF9900"/>
              </a:buClr>
              <a:buSzPct val="80000"/>
              <a:buFont typeface="Wingdings" pitchFamily="2" charset="2"/>
              <a:buNone/>
            </a:pPr>
            <a:r>
              <a:rPr kumimoji="1" lang="en-US" altLang="zh-CN">
                <a:latin typeface="Verdana" pitchFamily="34" charset="0"/>
              </a:rPr>
              <a:t>                      </a:t>
            </a:r>
            <a:r>
              <a:rPr kumimoji="1" lang="zh-CN" altLang="en-US" sz="2400">
                <a:latin typeface="Times New Roman" pitchFamily="18" charset="0"/>
                <a:ea typeface="黑体" pitchFamily="2" charset="-122"/>
              </a:rPr>
              <a:t>锥形信号盲区。</a:t>
            </a:r>
          </a:p>
          <a:p>
            <a:pPr>
              <a:lnSpc>
                <a:spcPct val="160000"/>
              </a:lnSpc>
              <a:buClr>
                <a:srgbClr val="FF9900"/>
              </a:buClr>
              <a:buSzPct val="80000"/>
              <a:buFont typeface="Wingdings" pitchFamily="2" charset="2"/>
              <a:buChar char="n"/>
            </a:pPr>
            <a:r>
              <a:rPr kumimoji="1" lang="zh-CN" altLang="en-US" sz="2400">
                <a:latin typeface="Times New Roman" pitchFamily="18" charset="0"/>
                <a:ea typeface="黑体" pitchFamily="2" charset="-122"/>
              </a:rPr>
              <a:t> </a:t>
            </a:r>
            <a:r>
              <a:rPr kumimoji="1" lang="zh-CN" altLang="en-US" sz="2400" b="1">
                <a:solidFill>
                  <a:srgbClr val="FF6600"/>
                </a:solidFill>
                <a:latin typeface="Times New Roman" pitchFamily="18" charset="0"/>
                <a:ea typeface="黑体" pitchFamily="2" charset="-122"/>
              </a:rPr>
              <a:t>系统容量</a:t>
            </a:r>
            <a:r>
              <a:rPr kumimoji="1" lang="zh-CN" altLang="en-US" sz="2400">
                <a:latin typeface="Times New Roman" pitchFamily="18" charset="0"/>
                <a:ea typeface="黑体" pitchFamily="2" charset="-122"/>
              </a:rPr>
              <a:t>：方位测量可无限容量，距离测量已提高到</a:t>
            </a:r>
            <a:r>
              <a:rPr kumimoji="1" lang="en-US" altLang="zh-CN" sz="2400">
                <a:latin typeface="Times New Roman" pitchFamily="18" charset="0"/>
                <a:ea typeface="黑体" pitchFamily="2" charset="-122"/>
              </a:rPr>
              <a:t>110</a:t>
            </a:r>
            <a:r>
              <a:rPr kumimoji="1" lang="zh-CN" altLang="en-US" sz="2400">
                <a:latin typeface="Times New Roman" pitchFamily="18" charset="0"/>
                <a:ea typeface="黑体" pitchFamily="2" charset="-12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实例</a:t>
            </a:r>
            <a:r>
              <a:rPr lang="en-US" altLang="zh-CN" dirty="0" smtClean="0"/>
              <a:t>4</a:t>
            </a:r>
            <a:r>
              <a:rPr lang="zh-CN" altLang="en-US" dirty="0" smtClean="0"/>
              <a:t>：雷达着陆系统（</a:t>
            </a:r>
            <a:r>
              <a:rPr lang="en-US" altLang="zh-CN" dirty="0" smtClean="0"/>
              <a:t>PAR</a:t>
            </a:r>
            <a:r>
              <a:rPr lang="zh-CN" altLang="en-US" dirty="0" smtClean="0"/>
              <a:t>）</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pPr algn="l"/>
            <a:r>
              <a:rPr lang="zh-CN" altLang="en-US" dirty="0" smtClean="0"/>
              <a:t>（</a:t>
            </a:r>
            <a:r>
              <a:rPr lang="en-US" altLang="zh-CN" dirty="0" smtClean="0"/>
              <a:t>1</a:t>
            </a:r>
            <a:r>
              <a:rPr lang="zh-CN" altLang="en-US" dirty="0" smtClean="0"/>
              <a:t>）雷达</a:t>
            </a:r>
            <a:r>
              <a:rPr lang="zh-CN" altLang="en-US" dirty="0"/>
              <a:t>着陆</a:t>
            </a:r>
            <a:r>
              <a:rPr lang="zh-CN" altLang="en-US" dirty="0" smtClean="0"/>
              <a:t>系统的组成</a:t>
            </a:r>
            <a:endParaRPr lang="zh-CN" altLang="en-US" dirty="0"/>
          </a:p>
        </p:txBody>
      </p:sp>
      <p:sp>
        <p:nvSpPr>
          <p:cNvPr id="2051" name="Rectangle 3"/>
          <p:cNvSpPr>
            <a:spLocks noGrp="1" noChangeArrowheads="1"/>
          </p:cNvSpPr>
          <p:nvPr>
            <p:ph idx="1"/>
          </p:nvPr>
        </p:nvSpPr>
        <p:spPr/>
        <p:txBody>
          <a:bodyPr>
            <a:noAutofit/>
          </a:bodyPr>
          <a:lstStyle/>
          <a:p>
            <a:pPr>
              <a:lnSpc>
                <a:spcPct val="160000"/>
              </a:lnSpc>
            </a:pPr>
            <a:r>
              <a:rPr lang="zh-CN" altLang="en-US" sz="2400" dirty="0" smtClean="0">
                <a:solidFill>
                  <a:srgbClr val="0000CC"/>
                </a:solidFill>
              </a:rPr>
              <a:t>应用场景：</a:t>
            </a:r>
            <a:endParaRPr lang="en-US" altLang="zh-CN" sz="2400" dirty="0" smtClean="0">
              <a:solidFill>
                <a:srgbClr val="0000CC"/>
              </a:solidFill>
            </a:endParaRPr>
          </a:p>
          <a:p>
            <a:pPr lvl="1">
              <a:lnSpc>
                <a:spcPct val="160000"/>
              </a:lnSpc>
            </a:pPr>
            <a:r>
              <a:rPr lang="zh-CN" altLang="en-US" sz="2000" dirty="0" smtClean="0"/>
              <a:t>塔台对飞机的人工引导</a:t>
            </a:r>
            <a:endParaRPr lang="en-US" altLang="zh-CN" sz="2000" dirty="0" smtClean="0"/>
          </a:p>
          <a:p>
            <a:pPr>
              <a:lnSpc>
                <a:spcPct val="160000"/>
              </a:lnSpc>
            </a:pPr>
            <a:r>
              <a:rPr lang="zh-CN" altLang="en-US" sz="2400" dirty="0" smtClean="0">
                <a:solidFill>
                  <a:srgbClr val="0000CC"/>
                </a:solidFill>
              </a:rPr>
              <a:t>机场监视雷达</a:t>
            </a:r>
            <a:r>
              <a:rPr lang="zh-CN" altLang="en-US" sz="2400" dirty="0">
                <a:solidFill>
                  <a:srgbClr val="0000CC"/>
                </a:solidFill>
              </a:rPr>
              <a:t>：</a:t>
            </a:r>
          </a:p>
          <a:p>
            <a:pPr>
              <a:lnSpc>
                <a:spcPct val="160000"/>
              </a:lnSpc>
              <a:buFontTx/>
              <a:buNone/>
            </a:pPr>
            <a:r>
              <a:rPr lang="zh-CN" altLang="en-US" sz="2000" dirty="0"/>
              <a:t>         </a:t>
            </a:r>
            <a:r>
              <a:rPr lang="zh-CN" altLang="en-US" sz="2000" dirty="0">
                <a:solidFill>
                  <a:schemeClr val="tx1"/>
                </a:solidFill>
              </a:rPr>
              <a:t>波长</a:t>
            </a:r>
            <a:r>
              <a:rPr lang="en-US" altLang="zh-CN" sz="2000" dirty="0">
                <a:solidFill>
                  <a:schemeClr val="tx1"/>
                </a:solidFill>
              </a:rPr>
              <a:t>10cm</a:t>
            </a:r>
            <a:r>
              <a:rPr lang="zh-CN" altLang="en-US" sz="2000" dirty="0">
                <a:solidFill>
                  <a:schemeClr val="tx1"/>
                </a:solidFill>
              </a:rPr>
              <a:t>，</a:t>
            </a:r>
            <a:r>
              <a:rPr lang="en-US" altLang="zh-CN" sz="2000" dirty="0">
                <a:solidFill>
                  <a:schemeClr val="tx1"/>
                </a:solidFill>
              </a:rPr>
              <a:t>100</a:t>
            </a:r>
            <a:r>
              <a:rPr lang="zh-CN" altLang="en-US" sz="2000" dirty="0">
                <a:solidFill>
                  <a:schemeClr val="tx1"/>
                </a:solidFill>
              </a:rPr>
              <a:t>～</a:t>
            </a:r>
            <a:r>
              <a:rPr lang="en-US" altLang="zh-CN" sz="2000" dirty="0">
                <a:solidFill>
                  <a:schemeClr val="tx1"/>
                </a:solidFill>
              </a:rPr>
              <a:t>150KM</a:t>
            </a:r>
            <a:r>
              <a:rPr lang="zh-CN" altLang="en-US" sz="2000" dirty="0">
                <a:solidFill>
                  <a:schemeClr val="tx1"/>
                </a:solidFill>
              </a:rPr>
              <a:t>，提供机场附近飞机的飞行情况</a:t>
            </a:r>
          </a:p>
          <a:p>
            <a:pPr>
              <a:lnSpc>
                <a:spcPct val="160000"/>
              </a:lnSpc>
            </a:pPr>
            <a:r>
              <a:rPr lang="zh-CN" altLang="en-US" sz="2400" dirty="0">
                <a:solidFill>
                  <a:srgbClr val="0000CC"/>
                </a:solidFill>
              </a:rPr>
              <a:t>着陆雷达</a:t>
            </a:r>
            <a:r>
              <a:rPr lang="en-US" altLang="zh-CN" sz="2400" dirty="0">
                <a:solidFill>
                  <a:srgbClr val="0000CC"/>
                </a:solidFill>
              </a:rPr>
              <a:t>(</a:t>
            </a:r>
            <a:r>
              <a:rPr lang="zh-CN" altLang="en-US" sz="2400" dirty="0">
                <a:solidFill>
                  <a:srgbClr val="0000CC"/>
                </a:solidFill>
              </a:rPr>
              <a:t>精密进近雷达</a:t>
            </a:r>
            <a:r>
              <a:rPr lang="en-US" altLang="zh-CN" sz="2400" dirty="0">
                <a:solidFill>
                  <a:srgbClr val="0000CC"/>
                </a:solidFill>
              </a:rPr>
              <a:t>)</a:t>
            </a:r>
            <a:r>
              <a:rPr lang="zh-CN" altLang="en-US" sz="2400" dirty="0">
                <a:solidFill>
                  <a:srgbClr val="0000CC"/>
                </a:solidFill>
              </a:rPr>
              <a:t>：</a:t>
            </a:r>
          </a:p>
          <a:p>
            <a:pPr>
              <a:lnSpc>
                <a:spcPct val="160000"/>
              </a:lnSpc>
              <a:buFontTx/>
              <a:buNone/>
            </a:pPr>
            <a:r>
              <a:rPr lang="zh-CN" altLang="en-US" sz="2000" dirty="0"/>
              <a:t>         </a:t>
            </a:r>
            <a:r>
              <a:rPr lang="zh-CN" altLang="en-US" sz="2000" dirty="0">
                <a:solidFill>
                  <a:schemeClr val="tx1"/>
                </a:solidFill>
              </a:rPr>
              <a:t>波长</a:t>
            </a:r>
            <a:r>
              <a:rPr lang="en-US" altLang="zh-CN" sz="2000" dirty="0">
                <a:solidFill>
                  <a:schemeClr val="tx1"/>
                </a:solidFill>
              </a:rPr>
              <a:t>3cm</a:t>
            </a:r>
            <a:r>
              <a:rPr lang="zh-CN" altLang="en-US" sz="2000" dirty="0">
                <a:solidFill>
                  <a:schemeClr val="tx1"/>
                </a:solidFill>
              </a:rPr>
              <a:t>，</a:t>
            </a:r>
            <a:r>
              <a:rPr lang="en-US" altLang="zh-CN" sz="2000" dirty="0">
                <a:solidFill>
                  <a:schemeClr val="tx1"/>
                </a:solidFill>
              </a:rPr>
              <a:t>40</a:t>
            </a:r>
            <a:r>
              <a:rPr lang="zh-CN" altLang="en-US" sz="2000" dirty="0">
                <a:solidFill>
                  <a:schemeClr val="tx1"/>
                </a:solidFill>
              </a:rPr>
              <a:t>～</a:t>
            </a:r>
            <a:r>
              <a:rPr lang="en-US" altLang="zh-CN" sz="2000" dirty="0">
                <a:solidFill>
                  <a:schemeClr val="tx1"/>
                </a:solidFill>
              </a:rPr>
              <a:t>60KM</a:t>
            </a:r>
            <a:r>
              <a:rPr lang="zh-CN" altLang="en-US" sz="2000" dirty="0">
                <a:solidFill>
                  <a:schemeClr val="tx1"/>
                </a:solidFill>
              </a:rPr>
              <a:t>，测出飞机方位、仰角、距离</a:t>
            </a:r>
          </a:p>
          <a:p>
            <a:pPr>
              <a:lnSpc>
                <a:spcPct val="160000"/>
              </a:lnSpc>
            </a:pPr>
            <a:r>
              <a:rPr lang="zh-CN" altLang="en-US" sz="2400" dirty="0">
                <a:solidFill>
                  <a:srgbClr val="0000CC"/>
                </a:solidFill>
              </a:rPr>
              <a:t>地</a:t>
            </a:r>
            <a:r>
              <a:rPr lang="en-US" altLang="zh-CN" sz="2400" dirty="0">
                <a:solidFill>
                  <a:srgbClr val="0000CC"/>
                </a:solidFill>
              </a:rPr>
              <a:t>/</a:t>
            </a:r>
            <a:r>
              <a:rPr lang="zh-CN" altLang="en-US" sz="2400" dirty="0">
                <a:solidFill>
                  <a:srgbClr val="0000CC"/>
                </a:solidFill>
              </a:rPr>
              <a:t>空通信</a:t>
            </a:r>
            <a:r>
              <a:rPr lang="en-US" altLang="zh-CN" sz="2400" dirty="0">
                <a:solidFill>
                  <a:srgbClr val="0000CC"/>
                </a:solidFill>
              </a:rPr>
              <a:t>(VHF</a:t>
            </a:r>
            <a:r>
              <a:rPr lang="zh-CN" altLang="en-US" sz="2400" dirty="0">
                <a:solidFill>
                  <a:srgbClr val="0000CC"/>
                </a:solidFill>
              </a:rPr>
              <a:t>通信</a:t>
            </a:r>
            <a:r>
              <a:rPr lang="en-US" altLang="zh-CN" sz="2400" dirty="0">
                <a:solidFill>
                  <a:srgbClr val="0000CC"/>
                </a:solidFill>
              </a:rPr>
              <a:t>)</a:t>
            </a:r>
          </a:p>
          <a:p>
            <a:pPr>
              <a:lnSpc>
                <a:spcPct val="160000"/>
              </a:lnSpc>
            </a:pPr>
            <a:r>
              <a:rPr lang="zh-CN" altLang="en-US" sz="2400" dirty="0" smtClean="0">
                <a:solidFill>
                  <a:srgbClr val="0000CC"/>
                </a:solidFill>
              </a:rPr>
              <a:t>机载通信台</a:t>
            </a:r>
            <a:r>
              <a:rPr lang="en-US" altLang="zh-CN" sz="2000" dirty="0" smtClean="0"/>
              <a:t>        </a:t>
            </a:r>
            <a:endParaRPr lang="en-US" altLang="zh-CN"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zh-CN" altLang="en-US" dirty="0" smtClean="0"/>
              <a:t>（</a:t>
            </a:r>
            <a:r>
              <a:rPr lang="en-US" altLang="zh-CN" dirty="0" smtClean="0"/>
              <a:t>2</a:t>
            </a:r>
            <a:r>
              <a:rPr lang="zh-CN" altLang="en-US" dirty="0" smtClean="0"/>
              <a:t>）雷达着陆系统的功能</a:t>
            </a:r>
            <a:endParaRPr lang="zh-CN" altLang="en-US" dirty="0"/>
          </a:p>
        </p:txBody>
      </p:sp>
      <p:sp>
        <p:nvSpPr>
          <p:cNvPr id="3075" name="Rectangle 3"/>
          <p:cNvSpPr>
            <a:spLocks noGrp="1" noChangeArrowheads="1"/>
          </p:cNvSpPr>
          <p:nvPr>
            <p:ph idx="1"/>
          </p:nvPr>
        </p:nvSpPr>
        <p:spPr/>
        <p:txBody>
          <a:bodyPr>
            <a:normAutofit fontScale="92500"/>
          </a:bodyPr>
          <a:lstStyle/>
          <a:p>
            <a:pPr marL="0" indent="0">
              <a:buFontTx/>
              <a:buNone/>
            </a:pPr>
            <a:r>
              <a:rPr lang="zh-CN" altLang="en-US" sz="2800" dirty="0" smtClean="0">
                <a:solidFill>
                  <a:srgbClr val="0000CC"/>
                </a:solidFill>
              </a:rPr>
              <a:t>功能：</a:t>
            </a:r>
            <a:endParaRPr lang="en-US" altLang="zh-CN" sz="2800" dirty="0" smtClean="0">
              <a:solidFill>
                <a:srgbClr val="0000CC"/>
              </a:solidFill>
            </a:endParaRPr>
          </a:p>
          <a:p>
            <a:pPr lvl="1"/>
            <a:r>
              <a:rPr lang="zh-CN" altLang="en-US" sz="2400" dirty="0" smtClean="0">
                <a:solidFill>
                  <a:schemeClr val="tx1"/>
                </a:solidFill>
              </a:rPr>
              <a:t>利用</a:t>
            </a:r>
            <a:r>
              <a:rPr lang="zh-CN" altLang="en-US" sz="2400" dirty="0">
                <a:solidFill>
                  <a:schemeClr val="tx1"/>
                </a:solidFill>
              </a:rPr>
              <a:t>该系统的两种雷达测出飞机的</a:t>
            </a:r>
            <a:r>
              <a:rPr lang="zh-CN" altLang="en-US" sz="2400" dirty="0" smtClean="0">
                <a:solidFill>
                  <a:schemeClr val="tx1"/>
                </a:solidFill>
              </a:rPr>
              <a:t>位置参数</a:t>
            </a:r>
            <a:r>
              <a:rPr lang="en-US" altLang="zh-CN" sz="2400" dirty="0" smtClean="0">
                <a:solidFill>
                  <a:schemeClr val="tx1"/>
                </a:solidFill>
              </a:rPr>
              <a:t>(</a:t>
            </a:r>
            <a:r>
              <a:rPr lang="zh-CN" altLang="en-US" sz="2400" dirty="0">
                <a:solidFill>
                  <a:schemeClr val="tx1"/>
                </a:solidFill>
              </a:rPr>
              <a:t>距离、方位、仰角</a:t>
            </a:r>
            <a:r>
              <a:rPr lang="en-US" altLang="zh-CN" sz="2400" dirty="0">
                <a:solidFill>
                  <a:schemeClr val="tx1"/>
                </a:solidFill>
              </a:rPr>
              <a:t>)</a:t>
            </a:r>
            <a:r>
              <a:rPr lang="zh-CN" altLang="en-US" sz="2400" dirty="0">
                <a:solidFill>
                  <a:schemeClr val="tx1"/>
                </a:solidFill>
              </a:rPr>
              <a:t>，地面管制人员判断飞机是否处在正确的下滑线上，如有偏差，即通过地空通信系统指挥引导飞机进场着陆。</a:t>
            </a:r>
          </a:p>
          <a:p>
            <a:pPr marL="0" indent="0">
              <a:lnSpc>
                <a:spcPct val="160000"/>
              </a:lnSpc>
              <a:buNone/>
            </a:pPr>
            <a:r>
              <a:rPr lang="zh-CN" altLang="en-US" sz="2800" dirty="0" smtClean="0">
                <a:solidFill>
                  <a:srgbClr val="0000CC"/>
                </a:solidFill>
              </a:rPr>
              <a:t>应用场合：</a:t>
            </a:r>
            <a:endParaRPr lang="en-US" altLang="zh-CN" sz="2800" dirty="0" smtClean="0">
              <a:solidFill>
                <a:srgbClr val="0000CC"/>
              </a:solidFill>
            </a:endParaRPr>
          </a:p>
          <a:p>
            <a:pPr lvl="1">
              <a:lnSpc>
                <a:spcPct val="160000"/>
              </a:lnSpc>
            </a:pPr>
            <a:r>
              <a:rPr lang="zh-CN" altLang="en-US" sz="2400" dirty="0" smtClean="0">
                <a:solidFill>
                  <a:schemeClr val="tx1"/>
                </a:solidFill>
              </a:rPr>
              <a:t>主要</a:t>
            </a:r>
            <a:r>
              <a:rPr lang="zh-CN" altLang="en-US" sz="2400" dirty="0">
                <a:solidFill>
                  <a:schemeClr val="tx1"/>
                </a:solidFill>
              </a:rPr>
              <a:t>装备在飞机流量</a:t>
            </a:r>
            <a:r>
              <a:rPr lang="zh-CN" altLang="en-US" sz="2400" dirty="0" smtClean="0">
                <a:solidFill>
                  <a:schemeClr val="tx1"/>
                </a:solidFill>
              </a:rPr>
              <a:t>少、气候</a:t>
            </a:r>
            <a:r>
              <a:rPr lang="zh-CN" altLang="en-US" sz="2400" dirty="0">
                <a:solidFill>
                  <a:schemeClr val="tx1"/>
                </a:solidFill>
              </a:rPr>
              <a:t>恶劣的机场；特别适用于边远山区的小型机场。</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l"/>
            <a:r>
              <a:rPr lang="zh-CN" altLang="en-US" dirty="0" smtClean="0"/>
              <a:t>（</a:t>
            </a:r>
            <a:r>
              <a:rPr lang="en-US" altLang="zh-CN" dirty="0" smtClean="0"/>
              <a:t>3</a:t>
            </a:r>
            <a:r>
              <a:rPr lang="zh-CN" altLang="en-US" dirty="0" smtClean="0"/>
              <a:t>）雷达着陆系统的特点</a:t>
            </a:r>
            <a:endParaRPr lang="zh-CN" altLang="en-US" dirty="0"/>
          </a:p>
        </p:txBody>
      </p:sp>
      <p:sp>
        <p:nvSpPr>
          <p:cNvPr id="4099" name="Rectangle 3"/>
          <p:cNvSpPr>
            <a:spLocks noGrp="1" noChangeArrowheads="1"/>
          </p:cNvSpPr>
          <p:nvPr>
            <p:ph type="body" idx="1"/>
          </p:nvPr>
        </p:nvSpPr>
        <p:spPr/>
        <p:txBody>
          <a:bodyPr>
            <a:normAutofit fontScale="92500" lnSpcReduction="10000"/>
          </a:bodyPr>
          <a:lstStyle/>
          <a:p>
            <a:pPr>
              <a:buFontTx/>
              <a:buNone/>
            </a:pPr>
            <a:r>
              <a:rPr lang="zh-CN" altLang="en-US" sz="2800" dirty="0" smtClean="0"/>
              <a:t>优点</a:t>
            </a:r>
            <a:endParaRPr lang="zh-CN" altLang="en-US" sz="2800" dirty="0"/>
          </a:p>
          <a:p>
            <a:pPr lvl="1"/>
            <a:r>
              <a:rPr lang="zh-CN" altLang="en-US" sz="2000" dirty="0"/>
              <a:t>机动性好</a:t>
            </a:r>
            <a:r>
              <a:rPr lang="en-US" altLang="zh-CN" sz="2000" dirty="0"/>
              <a:t>(</a:t>
            </a:r>
            <a:r>
              <a:rPr lang="zh-CN" altLang="en-US" sz="2000" dirty="0"/>
              <a:t>可移动</a:t>
            </a:r>
            <a:r>
              <a:rPr lang="en-US" altLang="zh-CN" sz="2000" dirty="0"/>
              <a:t>)</a:t>
            </a:r>
            <a:r>
              <a:rPr lang="zh-CN" altLang="en-US" sz="2000" dirty="0"/>
              <a:t>；</a:t>
            </a:r>
          </a:p>
          <a:p>
            <a:pPr lvl="1"/>
            <a:r>
              <a:rPr lang="zh-CN" altLang="en-US" sz="2000" dirty="0"/>
              <a:t>机上不需增加任何设备</a:t>
            </a:r>
            <a:r>
              <a:rPr lang="en-US" altLang="zh-CN" sz="2000" dirty="0"/>
              <a:t>(</a:t>
            </a:r>
            <a:r>
              <a:rPr lang="zh-CN" altLang="en-US" sz="2000" dirty="0"/>
              <a:t>仅利用已有的通信电台</a:t>
            </a:r>
            <a:r>
              <a:rPr lang="en-US" altLang="zh-CN" sz="2000" dirty="0"/>
              <a:t>)</a:t>
            </a:r>
            <a:r>
              <a:rPr lang="zh-CN" altLang="en-US" sz="2000" dirty="0"/>
              <a:t>；</a:t>
            </a:r>
          </a:p>
          <a:p>
            <a:pPr lvl="1"/>
            <a:r>
              <a:rPr lang="zh-CN" altLang="en-US" sz="2000" dirty="0"/>
              <a:t>任何飞机均可用，如何时候均可对飞机监控；</a:t>
            </a:r>
          </a:p>
          <a:p>
            <a:pPr lvl="1"/>
            <a:r>
              <a:rPr lang="zh-CN" altLang="en-US" sz="2000" dirty="0"/>
              <a:t>对场面要求不高</a:t>
            </a:r>
            <a:r>
              <a:rPr lang="en-US" altLang="zh-CN" sz="2000" dirty="0"/>
              <a:t>(</a:t>
            </a:r>
            <a:r>
              <a:rPr lang="zh-CN" altLang="en-US" sz="2000" dirty="0"/>
              <a:t>适应性强</a:t>
            </a:r>
            <a:r>
              <a:rPr lang="en-US" altLang="zh-CN" sz="2000" dirty="0"/>
              <a:t>)</a:t>
            </a:r>
          </a:p>
          <a:p>
            <a:pPr>
              <a:buFontTx/>
              <a:buNone/>
            </a:pPr>
            <a:r>
              <a:rPr lang="zh-CN" altLang="en-US" sz="2400" dirty="0" smtClean="0"/>
              <a:t>缺点：</a:t>
            </a:r>
            <a:endParaRPr lang="en-US" altLang="zh-CN" sz="2400" dirty="0" smtClean="0"/>
          </a:p>
          <a:p>
            <a:pPr lvl="1"/>
            <a:r>
              <a:rPr lang="zh-CN" altLang="en-US" sz="2100" dirty="0"/>
              <a:t>飞行员被动，</a:t>
            </a:r>
            <a:r>
              <a:rPr lang="zh-CN" altLang="en-US" sz="2100" dirty="0" smtClean="0"/>
              <a:t>由地面引导</a:t>
            </a:r>
            <a:r>
              <a:rPr lang="zh-CN" altLang="en-US" sz="2100" dirty="0"/>
              <a:t>；</a:t>
            </a:r>
          </a:p>
          <a:p>
            <a:pPr lvl="1"/>
            <a:r>
              <a:rPr lang="zh-CN" altLang="en-US" sz="2100" dirty="0"/>
              <a:t>引导效率低；</a:t>
            </a:r>
          </a:p>
          <a:p>
            <a:pPr lvl="1"/>
            <a:r>
              <a:rPr lang="zh-CN" altLang="en-US" sz="2100" dirty="0"/>
              <a:t>遇下雨天气，雷达衰减大，作用距离近</a:t>
            </a:r>
          </a:p>
          <a:p>
            <a:pPr>
              <a:buFontTx/>
              <a:buNone/>
            </a:pPr>
            <a:endParaRPr lang="en-US" altLang="zh-CN"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vert="horz" lIns="91440" tIns="45720" rIns="91440" bIns="45720" rtlCol="0" anchor="ctr">
            <a:normAutofit/>
          </a:bodyPr>
          <a:lstStyle/>
          <a:p>
            <a:pPr algn="l"/>
            <a:r>
              <a:rPr lang="zh-CN" altLang="en-US" dirty="0"/>
              <a:t>（</a:t>
            </a:r>
            <a:r>
              <a:rPr lang="en-US" altLang="zh-CN" dirty="0"/>
              <a:t>4</a:t>
            </a:r>
            <a:r>
              <a:rPr lang="zh-CN" altLang="en-US" dirty="0"/>
              <a:t>）精密进近雷达</a:t>
            </a:r>
            <a:r>
              <a:rPr lang="zh-CN" altLang="en-US" dirty="0" smtClean="0"/>
              <a:t>的工作原理</a:t>
            </a:r>
            <a:endParaRPr lang="zh-CN" altLang="en-US" dirty="0"/>
          </a:p>
        </p:txBody>
      </p:sp>
      <p:sp>
        <p:nvSpPr>
          <p:cNvPr id="6147" name="Rectangle 3"/>
          <p:cNvSpPr>
            <a:spLocks noGrp="1" noChangeArrowheads="1"/>
          </p:cNvSpPr>
          <p:nvPr>
            <p:ph idx="1"/>
          </p:nvPr>
        </p:nvSpPr>
        <p:spPr/>
        <p:txBody>
          <a:bodyPr>
            <a:normAutofit lnSpcReduction="10000"/>
          </a:bodyPr>
          <a:lstStyle/>
          <a:p>
            <a:r>
              <a:rPr lang="zh-CN" altLang="en-US" sz="2800" dirty="0" smtClean="0">
                <a:solidFill>
                  <a:srgbClr val="0000CC"/>
                </a:solidFill>
              </a:rPr>
              <a:t>测距原理</a:t>
            </a:r>
            <a:endParaRPr lang="en-US" altLang="zh-CN" sz="2800" dirty="0" smtClean="0">
              <a:solidFill>
                <a:srgbClr val="0000CC"/>
              </a:solidFill>
            </a:endParaRPr>
          </a:p>
          <a:p>
            <a:pPr lvl="1"/>
            <a:r>
              <a:rPr lang="zh-CN" altLang="en-US" sz="2400" dirty="0" smtClean="0"/>
              <a:t>脉冲测距原理</a:t>
            </a:r>
            <a:endParaRPr lang="en-US" altLang="zh-CN" sz="2400" dirty="0" smtClean="0"/>
          </a:p>
          <a:p>
            <a:pPr lvl="1"/>
            <a:r>
              <a:rPr lang="zh-CN" altLang="en-US" sz="2400" dirty="0" smtClean="0"/>
              <a:t>雷达发射脉冲</a:t>
            </a:r>
            <a:r>
              <a:rPr lang="en-US" altLang="zh-CN" sz="2400" dirty="0" smtClean="0">
                <a:sym typeface="Wingdings" pitchFamily="2" charset="2"/>
              </a:rPr>
              <a:t></a:t>
            </a:r>
            <a:r>
              <a:rPr lang="zh-CN" altLang="en-US" sz="2400" dirty="0" smtClean="0"/>
              <a:t>目标反射脉冲</a:t>
            </a:r>
            <a:r>
              <a:rPr lang="en-US" altLang="zh-CN" sz="2400" dirty="0">
                <a:sym typeface="Wingdings" pitchFamily="2" charset="2"/>
              </a:rPr>
              <a:t></a:t>
            </a:r>
            <a:r>
              <a:rPr lang="zh-CN" altLang="en-US" sz="2400" dirty="0" smtClean="0"/>
              <a:t>雷达接收反射脉冲</a:t>
            </a:r>
            <a:endParaRPr lang="zh-CN" altLang="en-US" sz="2400" dirty="0"/>
          </a:p>
          <a:p>
            <a:r>
              <a:rPr lang="zh-CN" altLang="en-US" sz="2800" dirty="0" smtClean="0">
                <a:solidFill>
                  <a:srgbClr val="0000CC"/>
                </a:solidFill>
              </a:rPr>
              <a:t>测向原理</a:t>
            </a:r>
            <a:endParaRPr lang="en-US" altLang="zh-CN" sz="2800" dirty="0">
              <a:solidFill>
                <a:srgbClr val="0000CC"/>
              </a:solidFill>
            </a:endParaRPr>
          </a:p>
          <a:p>
            <a:pPr lvl="1"/>
            <a:r>
              <a:rPr lang="zh-CN" altLang="en-US" sz="2500" dirty="0"/>
              <a:t>最大</a:t>
            </a:r>
            <a:r>
              <a:rPr lang="zh-CN" altLang="en-US" sz="2500" dirty="0" smtClean="0"/>
              <a:t>值测向法</a:t>
            </a:r>
            <a:endParaRPr lang="en-US" altLang="zh-CN" sz="2500" dirty="0" smtClean="0"/>
          </a:p>
          <a:p>
            <a:pPr lvl="1"/>
            <a:r>
              <a:rPr lang="zh-CN" altLang="en-US" sz="2500" dirty="0" smtClean="0"/>
              <a:t>雷达波束扫描，当天线波束最大值对准目标时，回波最强</a:t>
            </a:r>
            <a:endParaRPr lang="zh-CN" altLang="en-US" sz="2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kumimoji="1" lang="en-US" altLang="zh-CN" dirty="0" smtClean="0"/>
              <a:t>1.1 </a:t>
            </a:r>
            <a:r>
              <a:rPr kumimoji="1" lang="zh-CN" altLang="en-US" dirty="0" smtClean="0"/>
              <a:t>测距定位导航</a:t>
            </a:r>
            <a:r>
              <a:rPr kumimoji="1" lang="zh-CN" altLang="en-US" dirty="0"/>
              <a:t>原理</a:t>
            </a:r>
            <a:r>
              <a:rPr kumimoji="1" lang="zh-CN" altLang="en-US" sz="3600" dirty="0"/>
              <a:t>    </a:t>
            </a:r>
            <a:endParaRPr lang="zh-CN" altLang="en-US" dirty="0"/>
          </a:p>
        </p:txBody>
      </p:sp>
      <p:sp>
        <p:nvSpPr>
          <p:cNvPr id="2" name="内容占位符 1"/>
          <p:cNvSpPr>
            <a:spLocks noGrp="1"/>
          </p:cNvSpPr>
          <p:nvPr>
            <p:ph idx="1"/>
          </p:nvPr>
        </p:nvSpPr>
        <p:spPr/>
        <p:txBody>
          <a:bodyPr>
            <a:normAutofit fontScale="70000" lnSpcReduction="20000"/>
          </a:bodyPr>
          <a:lstStyle/>
          <a:p>
            <a:pPr>
              <a:lnSpc>
                <a:spcPct val="170000"/>
              </a:lnSpc>
              <a:buClr>
                <a:srgbClr val="FF9900"/>
              </a:buClr>
              <a:buSzPct val="80000"/>
              <a:buFont typeface="Wingdings" pitchFamily="2" charset="2"/>
              <a:buNone/>
            </a:pPr>
            <a:r>
              <a:rPr kumimoji="1" lang="en-US" altLang="zh-CN" dirty="0">
                <a:latin typeface="黑体" pitchFamily="2" charset="-122"/>
                <a:ea typeface="黑体" pitchFamily="2" charset="-122"/>
              </a:rPr>
              <a:t> </a:t>
            </a:r>
            <a:r>
              <a:rPr kumimoji="1" lang="zh-CN" altLang="en-US" dirty="0" smtClean="0">
                <a:latin typeface="黑体" pitchFamily="2" charset="-122"/>
                <a:ea typeface="黑体" pitchFamily="2" charset="-122"/>
              </a:rPr>
              <a:t>基本原理：</a:t>
            </a:r>
            <a:endParaRPr kumimoji="1" lang="en-US" altLang="zh-CN" dirty="0" smtClean="0">
              <a:latin typeface="黑体" pitchFamily="2" charset="-122"/>
              <a:ea typeface="黑体" pitchFamily="2" charset="-122"/>
            </a:endParaRPr>
          </a:p>
          <a:p>
            <a:pPr lvl="1">
              <a:lnSpc>
                <a:spcPct val="170000"/>
              </a:lnSpc>
              <a:buClr>
                <a:srgbClr val="FF9900"/>
              </a:buClr>
              <a:buSzPct val="80000"/>
            </a:pPr>
            <a:r>
              <a:rPr kumimoji="1" lang="zh-CN" altLang="en-US" dirty="0" smtClean="0">
                <a:latin typeface="黑体" pitchFamily="2" charset="-122"/>
                <a:ea typeface="黑体" pitchFamily="2" charset="-122"/>
              </a:rPr>
              <a:t>载体</a:t>
            </a:r>
            <a:r>
              <a:rPr kumimoji="1" lang="zh-CN" altLang="en-US" dirty="0">
                <a:latin typeface="黑体" pitchFamily="2" charset="-122"/>
                <a:ea typeface="黑体" pitchFamily="2" charset="-122"/>
              </a:rPr>
              <a:t>接收和</a:t>
            </a:r>
            <a:r>
              <a:rPr kumimoji="1" lang="zh-CN" altLang="en-US" dirty="0" smtClean="0">
                <a:latin typeface="黑体" pitchFamily="2" charset="-122"/>
                <a:ea typeface="黑体" pitchFamily="2" charset="-122"/>
              </a:rPr>
              <a:t>处理</a:t>
            </a:r>
            <a:r>
              <a:rPr kumimoji="1" lang="zh-CN" altLang="en-US" dirty="0">
                <a:latin typeface="黑体" pitchFamily="2" charset="-122"/>
                <a:ea typeface="黑体" pitchFamily="2" charset="-122"/>
              </a:rPr>
              <a:t>无线电波</a:t>
            </a:r>
            <a:r>
              <a:rPr kumimoji="1" lang="zh-CN" altLang="en-US" dirty="0" smtClean="0">
                <a:latin typeface="黑体" pitchFamily="2" charset="-122"/>
                <a:ea typeface="黑体" pitchFamily="2" charset="-122"/>
              </a:rPr>
              <a:t>的电参量，</a:t>
            </a:r>
            <a:r>
              <a:rPr kumimoji="1" lang="zh-CN" altLang="en-US" dirty="0" smtClean="0">
                <a:latin typeface="Verdana" pitchFamily="34" charset="0"/>
                <a:ea typeface="黑体" pitchFamily="2" charset="-122"/>
              </a:rPr>
              <a:t>获取</a:t>
            </a:r>
            <a:r>
              <a:rPr kumimoji="1" lang="zh-CN" altLang="en-US" dirty="0">
                <a:latin typeface="Verdana" pitchFamily="34" charset="0"/>
                <a:ea typeface="黑体" pitchFamily="2" charset="-122"/>
              </a:rPr>
              <a:t>载体相对地面导航台站的</a:t>
            </a:r>
            <a:r>
              <a:rPr kumimoji="1" lang="zh-CN" altLang="en-US" u="sng" dirty="0">
                <a:solidFill>
                  <a:srgbClr val="0000CC"/>
                </a:solidFill>
                <a:latin typeface="Verdana" pitchFamily="34" charset="0"/>
                <a:ea typeface="黑体" pitchFamily="2" charset="-122"/>
              </a:rPr>
              <a:t>距离</a:t>
            </a:r>
            <a:r>
              <a:rPr kumimoji="1" lang="zh-CN" altLang="en-US" dirty="0">
                <a:latin typeface="Verdana" pitchFamily="34" charset="0"/>
                <a:ea typeface="黑体" pitchFamily="2" charset="-122"/>
              </a:rPr>
              <a:t>，</a:t>
            </a:r>
            <a:r>
              <a:rPr kumimoji="1" lang="zh-CN" altLang="en-US" dirty="0">
                <a:latin typeface="黑体" pitchFamily="2" charset="-122"/>
                <a:ea typeface="黑体" pitchFamily="2" charset="-122"/>
              </a:rPr>
              <a:t>并建立该测量量与导航参量（载体</a:t>
            </a:r>
            <a:r>
              <a:rPr kumimoji="1" lang="zh-CN" altLang="en-US" u="sng" dirty="0">
                <a:solidFill>
                  <a:srgbClr val="0000CC"/>
                </a:solidFill>
                <a:latin typeface="黑体" pitchFamily="2" charset="-122"/>
                <a:ea typeface="黑体" pitchFamily="2" charset="-122"/>
              </a:rPr>
              <a:t>位置</a:t>
            </a:r>
            <a:r>
              <a:rPr kumimoji="1" lang="zh-CN" altLang="en-US" dirty="0">
                <a:latin typeface="黑体" pitchFamily="2" charset="-122"/>
                <a:ea typeface="黑体" pitchFamily="2" charset="-122"/>
              </a:rPr>
              <a:t>）间的对应关系，然后通过解方程或其它等效方法求得所需的导航参量</a:t>
            </a:r>
            <a:r>
              <a:rPr kumimoji="1" lang="zh-CN" altLang="en-US" dirty="0" smtClean="0">
                <a:latin typeface="黑体" pitchFamily="2" charset="-122"/>
                <a:ea typeface="黑体" pitchFamily="2" charset="-122"/>
              </a:rPr>
              <a:t>。</a:t>
            </a:r>
            <a:endParaRPr kumimoji="1" lang="en-US" altLang="zh-CN" dirty="0" smtClean="0">
              <a:latin typeface="黑体" pitchFamily="2" charset="-122"/>
              <a:ea typeface="黑体" pitchFamily="2" charset="-122"/>
            </a:endParaRPr>
          </a:p>
          <a:p>
            <a:pPr marL="0" indent="0">
              <a:lnSpc>
                <a:spcPct val="170000"/>
              </a:lnSpc>
              <a:buClr>
                <a:srgbClr val="FF9900"/>
              </a:buClr>
              <a:buSzPct val="80000"/>
              <a:buNone/>
            </a:pPr>
            <a:r>
              <a:rPr kumimoji="1" lang="zh-CN" altLang="en-US" dirty="0" smtClean="0">
                <a:latin typeface="黑体" pitchFamily="2" charset="-122"/>
                <a:ea typeface="黑体" pitchFamily="2" charset="-122"/>
              </a:rPr>
              <a:t>主要方法：</a:t>
            </a:r>
            <a:endParaRPr kumimoji="1" lang="en-US" altLang="zh-CN" dirty="0" smtClean="0">
              <a:latin typeface="黑体" pitchFamily="2" charset="-122"/>
              <a:ea typeface="黑体" pitchFamily="2" charset="-122"/>
            </a:endParaRPr>
          </a:p>
          <a:p>
            <a:pPr lvl="1">
              <a:lnSpc>
                <a:spcPct val="170000"/>
              </a:lnSpc>
              <a:buClr>
                <a:srgbClr val="FF9900"/>
              </a:buClr>
              <a:buSzPct val="80000"/>
            </a:pPr>
            <a:r>
              <a:rPr kumimoji="1" lang="zh-CN" altLang="en-US" dirty="0">
                <a:latin typeface="黑体" pitchFamily="2" charset="-122"/>
                <a:ea typeface="黑体" pitchFamily="2" charset="-122"/>
              </a:rPr>
              <a:t>多</a:t>
            </a:r>
            <a:r>
              <a:rPr kumimoji="1" lang="zh-CN" altLang="en-US" dirty="0" smtClean="0">
                <a:latin typeface="黑体" pitchFamily="2" charset="-122"/>
                <a:ea typeface="黑体" pitchFamily="2" charset="-122"/>
              </a:rPr>
              <a:t>站测距定位法、测距测角混合定位法</a:t>
            </a:r>
            <a:endParaRPr kumimoji="1" lang="en-US" altLang="zh-CN" dirty="0">
              <a:latin typeface="黑体" pitchFamily="2" charset="-122"/>
              <a:ea typeface="黑体" pitchFamily="2" charset="-122"/>
            </a:endParaRPr>
          </a:p>
          <a:p>
            <a:pPr>
              <a:lnSpc>
                <a:spcPct val="170000"/>
              </a:lnSpc>
              <a:buClr>
                <a:srgbClr val="FF9900"/>
              </a:buClr>
              <a:buSzPct val="80000"/>
              <a:buFont typeface="Wingdings" pitchFamily="2" charset="2"/>
              <a:buNone/>
            </a:pPr>
            <a:r>
              <a:rPr kumimoji="1" lang="zh-CN" altLang="en-US" dirty="0" smtClean="0">
                <a:latin typeface="黑体" pitchFamily="2" charset="-122"/>
                <a:ea typeface="黑体" pitchFamily="2" charset="-122"/>
              </a:rPr>
              <a:t>典型系统：</a:t>
            </a:r>
            <a:endParaRPr kumimoji="1" lang="en-US" altLang="zh-CN" dirty="0" smtClean="0">
              <a:latin typeface="黑体" pitchFamily="2" charset="-122"/>
              <a:ea typeface="黑体" pitchFamily="2" charset="-122"/>
            </a:endParaRPr>
          </a:p>
          <a:p>
            <a:pPr lvl="1">
              <a:lnSpc>
                <a:spcPct val="170000"/>
              </a:lnSpc>
              <a:buClr>
                <a:srgbClr val="FF9900"/>
              </a:buClr>
              <a:buSzPct val="80000"/>
            </a:pPr>
            <a:r>
              <a:rPr kumimoji="1" lang="zh-CN" altLang="en-US" dirty="0" smtClean="0">
                <a:latin typeface="黑体" pitchFamily="2" charset="-122"/>
                <a:ea typeface="黑体" pitchFamily="2" charset="-122"/>
              </a:rPr>
              <a:t>无线电测距仪（</a:t>
            </a:r>
            <a:r>
              <a:rPr kumimoji="1" lang="en-US" altLang="zh-CN" dirty="0" smtClean="0">
                <a:latin typeface="黑体" pitchFamily="2" charset="-122"/>
                <a:ea typeface="黑体" pitchFamily="2" charset="-122"/>
              </a:rPr>
              <a:t>DME</a:t>
            </a:r>
            <a:r>
              <a:rPr kumimoji="1" lang="zh-CN" altLang="en-US" dirty="0" smtClean="0">
                <a:latin typeface="黑体" pitchFamily="2" charset="-122"/>
                <a:ea typeface="黑体" pitchFamily="2" charset="-122"/>
              </a:rPr>
              <a:t>）、测高仪、</a:t>
            </a:r>
            <a:r>
              <a:rPr kumimoji="1" lang="en-US" altLang="zh-CN" dirty="0" smtClean="0">
                <a:latin typeface="黑体" pitchFamily="2" charset="-122"/>
                <a:ea typeface="黑体" pitchFamily="2" charset="-122"/>
              </a:rPr>
              <a:t>GPS</a:t>
            </a:r>
            <a:r>
              <a:rPr kumimoji="1" lang="zh-CN" altLang="en-US" dirty="0" smtClean="0">
                <a:latin typeface="黑体" pitchFamily="2" charset="-122"/>
                <a:ea typeface="黑体" pitchFamily="2" charset="-122"/>
              </a:rPr>
              <a:t>系统等</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a:r>
              <a:rPr lang="zh-CN" altLang="en-US" dirty="0" smtClean="0"/>
              <a:t>雷达</a:t>
            </a:r>
            <a:r>
              <a:rPr lang="zh-CN" altLang="en-US" dirty="0"/>
              <a:t>天线</a:t>
            </a:r>
          </a:p>
        </p:txBody>
      </p:sp>
      <p:sp>
        <p:nvSpPr>
          <p:cNvPr id="10243" name="Rectangle 3"/>
          <p:cNvSpPr>
            <a:spLocks noGrp="1" noChangeArrowheads="1"/>
          </p:cNvSpPr>
          <p:nvPr>
            <p:ph type="body" idx="1"/>
          </p:nvPr>
        </p:nvSpPr>
        <p:spPr/>
        <p:txBody>
          <a:bodyPr>
            <a:normAutofit fontScale="92500" lnSpcReduction="10000"/>
          </a:bodyPr>
          <a:lstStyle/>
          <a:p>
            <a:r>
              <a:rPr lang="zh-CN" altLang="en-US" sz="3600" dirty="0"/>
              <a:t>功用：</a:t>
            </a:r>
          </a:p>
          <a:p>
            <a:pPr lvl="1"/>
            <a:r>
              <a:rPr lang="zh-CN" altLang="en-US" sz="2400" dirty="0" smtClean="0"/>
              <a:t>将</a:t>
            </a:r>
            <a:r>
              <a:rPr lang="zh-CN" altLang="en-US" sz="2400" dirty="0"/>
              <a:t>发射机的强功率射频脉冲信号辐射到空间并接收目标反射回波信号，送给接收机。</a:t>
            </a:r>
          </a:p>
          <a:p>
            <a:r>
              <a:rPr lang="zh-CN" altLang="en-US" sz="3600" dirty="0"/>
              <a:t>组成：</a:t>
            </a:r>
          </a:p>
          <a:p>
            <a:pPr lvl="1"/>
            <a:r>
              <a:rPr lang="zh-CN" altLang="en-US" dirty="0" smtClean="0"/>
              <a:t>航向</a:t>
            </a:r>
            <a:r>
              <a:rPr lang="zh-CN" altLang="en-US" dirty="0"/>
              <a:t>天线</a:t>
            </a:r>
          </a:p>
          <a:p>
            <a:pPr lvl="1"/>
            <a:r>
              <a:rPr lang="zh-CN" altLang="en-US" dirty="0" smtClean="0"/>
              <a:t>下滑</a:t>
            </a:r>
            <a:r>
              <a:rPr lang="zh-CN" altLang="en-US" dirty="0"/>
              <a:t>天线</a:t>
            </a:r>
          </a:p>
          <a:p>
            <a:pPr lvl="1"/>
            <a:r>
              <a:rPr lang="zh-CN" altLang="en-US" dirty="0" smtClean="0"/>
              <a:t>天线</a:t>
            </a:r>
            <a:r>
              <a:rPr lang="zh-CN" altLang="en-US" dirty="0"/>
              <a:t>转动机构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t>航向天线和下滑天线</a:t>
            </a:r>
          </a:p>
        </p:txBody>
      </p:sp>
      <p:sp>
        <p:nvSpPr>
          <p:cNvPr id="26627" name="Rectangle 3"/>
          <p:cNvSpPr>
            <a:spLocks noGrp="1" noChangeArrowheads="1"/>
          </p:cNvSpPr>
          <p:nvPr>
            <p:ph type="body" idx="1"/>
          </p:nvPr>
        </p:nvSpPr>
        <p:spPr/>
        <p:txBody>
          <a:bodyPr>
            <a:normAutofit/>
          </a:bodyPr>
          <a:lstStyle/>
          <a:p>
            <a:r>
              <a:rPr lang="zh-CN" altLang="en-US" dirty="0">
                <a:solidFill>
                  <a:srgbClr val="0000CC"/>
                </a:solidFill>
              </a:rPr>
              <a:t>航向天线</a:t>
            </a:r>
            <a:r>
              <a:rPr lang="zh-CN" altLang="en-US" dirty="0" smtClean="0">
                <a:solidFill>
                  <a:srgbClr val="0000CC"/>
                </a:solidFill>
              </a:rPr>
              <a:t>：</a:t>
            </a:r>
            <a:endParaRPr lang="en-US" altLang="zh-CN" dirty="0" smtClean="0">
              <a:solidFill>
                <a:srgbClr val="0000CC"/>
              </a:solidFill>
            </a:endParaRPr>
          </a:p>
          <a:p>
            <a:pPr lvl="1"/>
            <a:r>
              <a:rPr lang="zh-CN" altLang="en-US" dirty="0" smtClean="0"/>
              <a:t>产生</a:t>
            </a:r>
            <a:r>
              <a:rPr lang="zh-CN" altLang="en-US" dirty="0"/>
              <a:t>方位扫描波束，同时测定着陆飞机在水平面内的方位和距离；</a:t>
            </a:r>
          </a:p>
          <a:p>
            <a:r>
              <a:rPr lang="zh-CN" altLang="en-US" dirty="0">
                <a:solidFill>
                  <a:srgbClr val="0000CC"/>
                </a:solidFill>
              </a:rPr>
              <a:t>下滑天线</a:t>
            </a:r>
            <a:r>
              <a:rPr lang="zh-CN" altLang="en-US" dirty="0" smtClean="0">
                <a:solidFill>
                  <a:srgbClr val="0000CC"/>
                </a:solidFill>
              </a:rPr>
              <a:t>：</a:t>
            </a:r>
            <a:endParaRPr lang="en-US" altLang="zh-CN" dirty="0" smtClean="0">
              <a:solidFill>
                <a:srgbClr val="0000CC"/>
              </a:solidFill>
            </a:endParaRPr>
          </a:p>
          <a:p>
            <a:pPr lvl="1"/>
            <a:r>
              <a:rPr lang="zh-CN" altLang="en-US" dirty="0" smtClean="0"/>
              <a:t>产生</a:t>
            </a:r>
            <a:r>
              <a:rPr lang="zh-CN" altLang="en-US" dirty="0"/>
              <a:t>仰角扫描波束，同时测定着陆飞机在水平面内的仰角和距离</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381000" y="696913"/>
          <a:ext cx="8305800" cy="5413375"/>
        </p:xfrm>
        <a:graphic>
          <a:graphicData uri="http://schemas.openxmlformats.org/presentationml/2006/ole">
            <mc:AlternateContent xmlns:mc="http://schemas.openxmlformats.org/markup-compatibility/2006">
              <mc:Choice xmlns:v="urn:schemas-microsoft-com:vml" Requires="v">
                <p:oleObj spid="_x0000_s24602" name="BMP 图象" r:id="rId3" imgW="23797260" imgH="15514320" progId="Paint.Picture">
                  <p:embed/>
                </p:oleObj>
              </mc:Choice>
              <mc:Fallback>
                <p:oleObj name="BMP 图象" r:id="rId3" imgW="23797260" imgH="15514320" progId="Paint.Picture">
                  <p:embed/>
                  <p:pic>
                    <p:nvPicPr>
                      <p:cNvPr id="0" name="图片 245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96913"/>
                        <a:ext cx="8305800" cy="541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7772400" cy="1143000"/>
          </a:xfrm>
        </p:spPr>
        <p:txBody>
          <a:bodyPr/>
          <a:lstStyle/>
          <a:p>
            <a:pPr algn="l"/>
            <a:r>
              <a:rPr lang="zh-CN" altLang="en-US" sz="4000" dirty="0" smtClean="0"/>
              <a:t>（</a:t>
            </a:r>
            <a:r>
              <a:rPr lang="en-US" altLang="zh-CN" sz="4000" dirty="0" smtClean="0"/>
              <a:t>5</a:t>
            </a:r>
            <a:r>
              <a:rPr lang="zh-CN" altLang="en-US" sz="4000" dirty="0" smtClean="0"/>
              <a:t>）精密</a:t>
            </a:r>
            <a:r>
              <a:rPr lang="zh-CN" altLang="en-US" sz="4000" dirty="0"/>
              <a:t>进近雷达在机场的配置</a:t>
            </a:r>
          </a:p>
        </p:txBody>
      </p:sp>
      <p:sp>
        <p:nvSpPr>
          <p:cNvPr id="12291" name="Rectangle 3"/>
          <p:cNvSpPr>
            <a:spLocks noGrp="1" noChangeArrowheads="1"/>
          </p:cNvSpPr>
          <p:nvPr>
            <p:ph type="body" idx="1"/>
          </p:nvPr>
        </p:nvSpPr>
        <p:spPr/>
        <p:txBody>
          <a:bodyPr/>
          <a:lstStyle/>
          <a:p>
            <a:pPr>
              <a:buFontTx/>
              <a:buNone/>
            </a:pPr>
            <a:r>
              <a:rPr lang="en-US" altLang="zh-CN"/>
              <a:t>       </a:t>
            </a:r>
          </a:p>
        </p:txBody>
      </p:sp>
      <p:graphicFrame>
        <p:nvGraphicFramePr>
          <p:cNvPr id="12292" name="Object 4"/>
          <p:cNvGraphicFramePr>
            <a:graphicFrameLocks noChangeAspect="1"/>
          </p:cNvGraphicFramePr>
          <p:nvPr/>
        </p:nvGraphicFramePr>
        <p:xfrm>
          <a:off x="304800" y="1371600"/>
          <a:ext cx="8534400" cy="5440363"/>
        </p:xfrm>
        <a:graphic>
          <a:graphicData uri="http://schemas.openxmlformats.org/presentationml/2006/ole">
            <mc:AlternateContent xmlns:mc="http://schemas.openxmlformats.org/markup-compatibility/2006">
              <mc:Choice xmlns:v="urn:schemas-microsoft-com:vml" Requires="v">
                <p:oleObj spid="_x0000_s14363" name="BMP 图象" r:id="rId3" imgW="20032980" imgH="11940540" progId="Paint.Picture">
                  <p:embed/>
                </p:oleObj>
              </mc:Choice>
              <mc:Fallback>
                <p:oleObj name="BMP 图象" r:id="rId3" imgW="20032980" imgH="11940540" progId="Paint.Picture">
                  <p:embed/>
                  <p:pic>
                    <p:nvPicPr>
                      <p:cNvPr id="0" name="图片 143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8534400"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0" y="1309688"/>
          <a:ext cx="9144000" cy="4237037"/>
        </p:xfrm>
        <a:graphic>
          <a:graphicData uri="http://schemas.openxmlformats.org/presentationml/2006/ole">
            <mc:AlternateContent xmlns:mc="http://schemas.openxmlformats.org/markup-compatibility/2006">
              <mc:Choice xmlns:v="urn:schemas-microsoft-com:vml" Requires="v">
                <p:oleObj spid="_x0000_s25626" name="BMP 图象" r:id="rId3" imgW="23195280" imgH="10744200" progId="Paint.Picture">
                  <p:embed/>
                </p:oleObj>
              </mc:Choice>
              <mc:Fallback>
                <p:oleObj name="BMP 图象" r:id="rId3" imgW="23195280" imgH="10744200" progId="Paint.Picture">
                  <p:embed/>
                  <p:pic>
                    <p:nvPicPr>
                      <p:cNvPr id="0" name="图片 256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9688"/>
                        <a:ext cx="9144000" cy="423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0" y="776288"/>
          <a:ext cx="9144000" cy="5305425"/>
        </p:xfrm>
        <a:graphic>
          <a:graphicData uri="http://schemas.openxmlformats.org/presentationml/2006/ole">
            <mc:AlternateContent xmlns:mc="http://schemas.openxmlformats.org/markup-compatibility/2006">
              <mc:Choice xmlns:v="urn:schemas-microsoft-com:vml" Requires="v">
                <p:oleObj spid="_x0000_s26650" name="BMP 图象" r:id="rId3" imgW="20223480" imgH="11734800" progId="Paint.Picture">
                  <p:embed/>
                </p:oleObj>
              </mc:Choice>
              <mc:Fallback>
                <p:oleObj name="BMP 图象" r:id="rId3" imgW="20223480" imgH="11734800" progId="Paint.Picture">
                  <p:embed/>
                  <p:pic>
                    <p:nvPicPr>
                      <p:cNvPr id="0" name="图片 266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76288"/>
                        <a:ext cx="9144000"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a:t>
            </a:r>
            <a:r>
              <a:rPr lang="en-US" altLang="zh-CN" dirty="0" smtClean="0"/>
              <a:t>6</a:t>
            </a:r>
            <a:r>
              <a:rPr lang="zh-CN" altLang="en-US" dirty="0" smtClean="0"/>
              <a:t>）相控阵</a:t>
            </a:r>
            <a:r>
              <a:rPr lang="zh-CN" altLang="en-US" dirty="0"/>
              <a:t>着陆雷达</a:t>
            </a:r>
          </a:p>
        </p:txBody>
      </p:sp>
      <p:sp>
        <p:nvSpPr>
          <p:cNvPr id="25603" name="Rectangle 3"/>
          <p:cNvSpPr>
            <a:spLocks noGrp="1" noChangeArrowheads="1"/>
          </p:cNvSpPr>
          <p:nvPr>
            <p:ph idx="1"/>
          </p:nvPr>
        </p:nvSpPr>
        <p:spPr/>
        <p:txBody>
          <a:bodyPr>
            <a:noAutofit/>
          </a:bodyPr>
          <a:lstStyle/>
          <a:p>
            <a:pPr>
              <a:lnSpc>
                <a:spcPct val="170000"/>
              </a:lnSpc>
            </a:pPr>
            <a:r>
              <a:rPr lang="zh-CN" altLang="en-US" sz="2400" dirty="0" smtClean="0"/>
              <a:t>引导</a:t>
            </a:r>
            <a:r>
              <a:rPr lang="zh-CN" altLang="en-US" sz="2400" dirty="0"/>
              <a:t>效率高</a:t>
            </a:r>
            <a:r>
              <a:rPr lang="en-US" altLang="zh-CN" sz="2400" dirty="0"/>
              <a:t>(6</a:t>
            </a:r>
            <a:r>
              <a:rPr lang="zh-CN" altLang="en-US" sz="2400" dirty="0"/>
              <a:t>架飞机</a:t>
            </a:r>
            <a:r>
              <a:rPr lang="en-US" altLang="zh-CN" sz="2400" dirty="0"/>
              <a:t>)</a:t>
            </a:r>
          </a:p>
          <a:p>
            <a:pPr>
              <a:lnSpc>
                <a:spcPct val="170000"/>
              </a:lnSpc>
            </a:pPr>
            <a:r>
              <a:rPr lang="zh-CN" altLang="en-US" sz="2400" dirty="0" smtClean="0"/>
              <a:t>多</a:t>
            </a:r>
            <a:r>
              <a:rPr lang="zh-CN" altLang="en-US" sz="2400" dirty="0"/>
              <a:t>方向着陆引导</a:t>
            </a:r>
          </a:p>
          <a:p>
            <a:pPr>
              <a:lnSpc>
                <a:spcPct val="170000"/>
              </a:lnSpc>
            </a:pPr>
            <a:r>
              <a:rPr lang="zh-CN" altLang="en-US" sz="2400" dirty="0" smtClean="0"/>
              <a:t>提供</a:t>
            </a:r>
            <a:r>
              <a:rPr lang="zh-CN" altLang="en-US" sz="2400" dirty="0"/>
              <a:t>多条可供选择的下滑道</a:t>
            </a:r>
            <a:r>
              <a:rPr lang="en-US" altLang="zh-CN" sz="2400" dirty="0"/>
              <a:t>(2</a:t>
            </a:r>
            <a:r>
              <a:rPr lang="zh-CN" altLang="en-US" sz="2400" dirty="0"/>
              <a:t>～</a:t>
            </a:r>
            <a:r>
              <a:rPr lang="en-US" altLang="zh-CN" sz="2400" dirty="0"/>
              <a:t>13)</a:t>
            </a:r>
          </a:p>
          <a:p>
            <a:pPr>
              <a:lnSpc>
                <a:spcPct val="170000"/>
              </a:lnSpc>
            </a:pPr>
            <a:r>
              <a:rPr lang="zh-CN" altLang="en-US" sz="2400" dirty="0" smtClean="0"/>
              <a:t>测</a:t>
            </a:r>
            <a:r>
              <a:rPr lang="zh-CN" altLang="en-US" sz="2400" dirty="0"/>
              <a:t>角精度高</a:t>
            </a:r>
          </a:p>
          <a:p>
            <a:pPr>
              <a:lnSpc>
                <a:spcPct val="170000"/>
              </a:lnSpc>
            </a:pPr>
            <a:r>
              <a:rPr lang="zh-CN" altLang="en-US" sz="2400" dirty="0" smtClean="0"/>
              <a:t>采用</a:t>
            </a:r>
            <a:r>
              <a:rPr lang="zh-CN" altLang="en-US" sz="2400" dirty="0"/>
              <a:t>数据链，可把飞机偏差传输到飞机上；</a:t>
            </a:r>
          </a:p>
          <a:p>
            <a:pPr>
              <a:lnSpc>
                <a:spcPct val="170000"/>
              </a:lnSpc>
            </a:pPr>
            <a:r>
              <a:rPr lang="zh-CN" altLang="en-US" sz="2400" dirty="0" smtClean="0"/>
              <a:t>受</a:t>
            </a:r>
            <a:r>
              <a:rPr lang="zh-CN" altLang="en-US" sz="2400" dirty="0"/>
              <a:t>杂波干扰小，受雨的影响小。</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7</a:t>
            </a:r>
            <a:r>
              <a:rPr lang="zh-CN" altLang="en-US" dirty="0" smtClean="0"/>
              <a:t>）其他着陆系统的讨论</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差分</a:t>
            </a:r>
            <a:r>
              <a:rPr lang="en-US" altLang="zh-CN" dirty="0" smtClean="0"/>
              <a:t>GPS</a:t>
            </a:r>
            <a:r>
              <a:rPr lang="zh-CN" altLang="en-US" dirty="0" smtClean="0"/>
              <a:t>着陆系统</a:t>
            </a:r>
            <a:endParaRPr lang="en-US" altLang="zh-CN" dirty="0" smtClean="0"/>
          </a:p>
          <a:p>
            <a:pPr lvl="1"/>
            <a:r>
              <a:rPr lang="zh-CN" altLang="en-US" sz="2000" dirty="0" smtClean="0"/>
              <a:t>精密引进差分</a:t>
            </a:r>
            <a:r>
              <a:rPr lang="en-US" altLang="zh-CN" sz="2000" dirty="0" smtClean="0"/>
              <a:t>GPS</a:t>
            </a:r>
            <a:r>
              <a:rPr lang="zh-CN" altLang="en-US" sz="2000" dirty="0" smtClean="0"/>
              <a:t>的规范和标准正在制定中</a:t>
            </a:r>
            <a:endParaRPr lang="en-US" altLang="zh-CN" sz="2000" dirty="0" smtClean="0"/>
          </a:p>
          <a:p>
            <a:pPr lvl="1"/>
            <a:r>
              <a:rPr lang="zh-CN" altLang="en-US" sz="2000" dirty="0" smtClean="0"/>
              <a:t>烦恼：谁都不愿意把着陆系统置于他国控制之下</a:t>
            </a:r>
            <a:endParaRPr lang="en-US" altLang="zh-CN" sz="2000" dirty="0" smtClean="0"/>
          </a:p>
          <a:p>
            <a:pPr lvl="1"/>
            <a:r>
              <a:rPr lang="zh-CN" altLang="en-US" sz="2000" dirty="0" smtClean="0"/>
              <a:t>多模式接收机：同时具备</a:t>
            </a:r>
            <a:r>
              <a:rPr lang="en-US" altLang="zh-CN" sz="2000" dirty="0" smtClean="0"/>
              <a:t>ILS</a:t>
            </a:r>
            <a:r>
              <a:rPr lang="zh-CN" altLang="en-US" sz="2000" dirty="0" smtClean="0"/>
              <a:t>、</a:t>
            </a:r>
            <a:r>
              <a:rPr lang="en-US" altLang="zh-CN" sz="2000" dirty="0" smtClean="0"/>
              <a:t>MLS</a:t>
            </a:r>
            <a:r>
              <a:rPr lang="zh-CN" altLang="en-US" sz="2000" dirty="0" smtClean="0"/>
              <a:t>、</a:t>
            </a:r>
            <a:r>
              <a:rPr lang="en-US" altLang="zh-CN" sz="2000" dirty="0" smtClean="0"/>
              <a:t>GPS</a:t>
            </a:r>
            <a:r>
              <a:rPr lang="zh-CN" altLang="en-US" sz="2000" dirty="0" smtClean="0"/>
              <a:t>信号处理能力</a:t>
            </a:r>
            <a:endParaRPr lang="en-US" altLang="zh-CN" sz="2000" dirty="0" smtClean="0"/>
          </a:p>
          <a:p>
            <a:pPr marL="342900" lvl="1" indent="-342900">
              <a:buFont typeface="Arial" pitchFamily="34" charset="0"/>
              <a:buChar char="•"/>
            </a:pPr>
            <a:r>
              <a:rPr lang="zh-CN" altLang="en-US" sz="3200" dirty="0" smtClean="0">
                <a:solidFill>
                  <a:srgbClr val="000099"/>
                </a:solidFill>
              </a:rPr>
              <a:t>视在着陆系统</a:t>
            </a:r>
            <a:endParaRPr lang="en-US" altLang="zh-CN" sz="3200" dirty="0" smtClean="0">
              <a:solidFill>
                <a:srgbClr val="000099"/>
              </a:solidFill>
            </a:endParaRPr>
          </a:p>
          <a:p>
            <a:pPr lvl="1"/>
            <a:r>
              <a:rPr lang="zh-CN" altLang="en-US" sz="2100" dirty="0"/>
              <a:t>在飞机上安装</a:t>
            </a:r>
            <a:r>
              <a:rPr lang="en-US" altLang="zh-CN" sz="2100" dirty="0"/>
              <a:t>SAR</a:t>
            </a:r>
            <a:r>
              <a:rPr lang="zh-CN" altLang="en-US" sz="2100" dirty="0"/>
              <a:t>、红外等探测器，感知肉眼观测不到的地面信息，并为飞行员提供人工合成视景，使飞行员能够在人造场景中分辨出跑道和地面特征，从而引导飞行员着陆。</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r>
              <a:rPr lang="zh-CN" altLang="en-US" dirty="0" smtClean="0"/>
              <a:t>“测距</a:t>
            </a:r>
            <a:r>
              <a:rPr lang="en-US" altLang="zh-CN" dirty="0" smtClean="0"/>
              <a:t>+</a:t>
            </a:r>
            <a:r>
              <a:rPr lang="zh-CN" altLang="en-US" dirty="0" smtClean="0"/>
              <a:t>测距”定位原理</a:t>
            </a:r>
            <a:endParaRPr lang="zh-CN" altLang="en-US" dirty="0"/>
          </a:p>
        </p:txBody>
      </p:sp>
      <p:sp>
        <p:nvSpPr>
          <p:cNvPr id="247811" name="Text Box 3"/>
          <p:cNvSpPr txBox="1">
            <a:spLocks noChangeArrowheads="1"/>
          </p:cNvSpPr>
          <p:nvPr/>
        </p:nvSpPr>
        <p:spPr bwMode="auto">
          <a:xfrm>
            <a:off x="0" y="4149725"/>
            <a:ext cx="8604250" cy="1785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60000"/>
              </a:lnSpc>
              <a:spcBef>
                <a:spcPct val="50000"/>
              </a:spcBef>
            </a:pPr>
            <a:r>
              <a:rPr kumimoji="1" lang="en-US" altLang="zh-CN" sz="2400" dirty="0">
                <a:latin typeface="黑体" pitchFamily="2" charset="-122"/>
                <a:ea typeface="黑体" pitchFamily="2" charset="-122"/>
              </a:rPr>
              <a:t>    </a:t>
            </a:r>
            <a:r>
              <a:rPr kumimoji="1" lang="zh-CN" altLang="en-US" sz="2400" dirty="0">
                <a:latin typeface="黑体" pitchFamily="2" charset="-122"/>
                <a:ea typeface="黑体" pitchFamily="2" charset="-122"/>
              </a:rPr>
              <a:t>测距水平位置线是以导航台为中心、导航台与载体间距离为半径的</a:t>
            </a:r>
            <a:r>
              <a:rPr kumimoji="1" lang="zh-CN" altLang="en-US" sz="2400" b="1" u="sng" dirty="0">
                <a:latin typeface="黑体" pitchFamily="2" charset="-122"/>
                <a:ea typeface="黑体" pitchFamily="2" charset="-122"/>
              </a:rPr>
              <a:t>圆</a:t>
            </a:r>
            <a:r>
              <a:rPr kumimoji="1" lang="zh-CN" altLang="en-US" sz="2400" dirty="0">
                <a:latin typeface="黑体" pitchFamily="2" charset="-122"/>
                <a:ea typeface="黑体" pitchFamily="2" charset="-122"/>
              </a:rPr>
              <a:t>。用户分别测得载体相对导航台 </a:t>
            </a:r>
            <a:r>
              <a:rPr kumimoji="1" lang="en-US" altLang="zh-CN" sz="2400" dirty="0">
                <a:latin typeface="黑体" pitchFamily="2" charset="-122"/>
                <a:ea typeface="黑体" pitchFamily="2" charset="-122"/>
              </a:rPr>
              <a:t>A </a:t>
            </a:r>
            <a:r>
              <a:rPr kumimoji="1" lang="zh-CN" altLang="en-US" sz="2400" dirty="0">
                <a:latin typeface="黑体" pitchFamily="2" charset="-122"/>
                <a:ea typeface="黑体" pitchFamily="2" charset="-122"/>
              </a:rPr>
              <a:t>和 </a:t>
            </a:r>
            <a:r>
              <a:rPr kumimoji="1" lang="en-US" altLang="zh-CN" sz="2400" dirty="0">
                <a:latin typeface="黑体" pitchFamily="2" charset="-122"/>
                <a:ea typeface="黑体" pitchFamily="2" charset="-122"/>
              </a:rPr>
              <a:t>B </a:t>
            </a:r>
            <a:r>
              <a:rPr kumimoji="1" lang="zh-CN" altLang="en-US" sz="2400" dirty="0">
                <a:latin typeface="黑体" pitchFamily="2" charset="-122"/>
                <a:ea typeface="黑体" pitchFamily="2" charset="-122"/>
              </a:rPr>
              <a:t>的距离，确定两条位置线，其交点为载体的位置。    </a:t>
            </a:r>
            <a:endParaRPr kumimoji="1" lang="zh-CN" altLang="en-US" sz="2400" dirty="0">
              <a:latin typeface="Times New Roman" pitchFamily="18" charset="0"/>
              <a:ea typeface="黑体" pitchFamily="2" charset="-122"/>
            </a:endParaRPr>
          </a:p>
        </p:txBody>
      </p:sp>
      <p:graphicFrame>
        <p:nvGraphicFramePr>
          <p:cNvPr id="247814" name="Object 6"/>
          <p:cNvGraphicFramePr>
            <a:graphicFrameLocks noChangeAspect="1"/>
          </p:cNvGraphicFramePr>
          <p:nvPr/>
        </p:nvGraphicFramePr>
        <p:xfrm>
          <a:off x="2771800" y="1445463"/>
          <a:ext cx="3722712" cy="2750299"/>
        </p:xfrm>
        <a:graphic>
          <a:graphicData uri="http://schemas.openxmlformats.org/presentationml/2006/ole">
            <mc:AlternateContent xmlns:mc="http://schemas.openxmlformats.org/markup-compatibility/2006">
              <mc:Choice xmlns:v="urn:schemas-microsoft-com:vml" Requires="v">
                <p:oleObj spid="_x0000_s12345" name="Visio" r:id="rId4" imgW="3886200" imgH="2870200" progId="Visio.Drawing.11">
                  <p:embed/>
                </p:oleObj>
              </mc:Choice>
              <mc:Fallback>
                <p:oleObj name="Visio" r:id="rId4" imgW="3886200" imgH="2870200" progId="Visio.Drawing.11">
                  <p:embed/>
                  <p:pic>
                    <p:nvPicPr>
                      <p:cNvPr id="0" name="图片 12334"/>
                      <p:cNvPicPr>
                        <a:picLocks noChangeAspect="1" noChangeArrowheads="1"/>
                      </p:cNvPicPr>
                      <p:nvPr/>
                    </p:nvPicPr>
                    <p:blipFill>
                      <a:blip r:embed="rId5"/>
                      <a:srcRect/>
                      <a:stretch>
                        <a:fillRect/>
                      </a:stretch>
                    </p:blipFill>
                    <p:spPr bwMode="auto">
                      <a:xfrm>
                        <a:off x="2771800" y="1445463"/>
                        <a:ext cx="3722712" cy="2750299"/>
                      </a:xfrm>
                      <a:prstGeom prst="rect">
                        <a:avLst/>
                      </a:prstGeom>
                      <a:noFill/>
                      <a:ln>
                        <a:noFill/>
                      </a:ln>
                      <a:effectLst/>
                    </p:spPr>
                  </p:pic>
                </p:oleObj>
              </mc:Fallback>
            </mc:AlternateContent>
          </a:graphicData>
        </a:graphic>
      </p:graphicFrame>
      <p:sp>
        <p:nvSpPr>
          <p:cNvPr id="7" name="Text Box 6"/>
          <p:cNvSpPr txBox="1">
            <a:spLocks noChangeArrowheads="1"/>
          </p:cNvSpPr>
          <p:nvPr/>
        </p:nvSpPr>
        <p:spPr bwMode="auto">
          <a:xfrm>
            <a:off x="152400" y="5894917"/>
            <a:ext cx="8604250" cy="774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160000"/>
              </a:lnSpc>
              <a:spcBef>
                <a:spcPct val="50000"/>
              </a:spcBef>
            </a:pPr>
            <a:r>
              <a:rPr kumimoji="1" lang="zh-CN" altLang="en-US" sz="3200" dirty="0" smtClean="0">
                <a:latin typeface="Times New Roman" pitchFamily="18" charset="0"/>
                <a:ea typeface="黑体" pitchFamily="2" charset="-122"/>
              </a:rPr>
              <a:t>如何测距？</a:t>
            </a:r>
            <a:endParaRPr kumimoji="1" lang="zh-CN" altLang="en-US" sz="3200" dirty="0">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r>
              <a:rPr lang="zh-CN" altLang="en-US" dirty="0" smtClean="0"/>
              <a:t>“测距</a:t>
            </a:r>
            <a:r>
              <a:rPr lang="en-US" altLang="zh-CN" dirty="0" smtClean="0"/>
              <a:t>+</a:t>
            </a:r>
            <a:r>
              <a:rPr lang="zh-CN" altLang="en-US" dirty="0" smtClean="0"/>
              <a:t>测角”定位原理</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典型如：</a:t>
            </a:r>
            <a:endParaRPr lang="en-US" altLang="zh-CN" sz="2800" dirty="0" smtClean="0"/>
          </a:p>
          <a:p>
            <a:pPr lvl="1"/>
            <a:r>
              <a:rPr lang="zh-CN" altLang="en-US" sz="2400" dirty="0" smtClean="0"/>
              <a:t>雷达系统</a:t>
            </a:r>
            <a:endParaRPr lang="en-US" altLang="zh-CN" sz="2400" dirty="0" smtClean="0"/>
          </a:p>
          <a:p>
            <a:pPr lvl="1"/>
            <a:r>
              <a:rPr lang="zh-CN" altLang="en-US" sz="2400" dirty="0" smtClean="0"/>
              <a:t>塔康系统</a:t>
            </a:r>
            <a:endParaRPr lang="en-US" altLang="zh-CN" sz="2400" dirty="0" smtClean="0"/>
          </a:p>
          <a:p>
            <a:pPr lvl="1"/>
            <a:r>
              <a:rPr lang="zh-CN" altLang="en-US" sz="2400" dirty="0" smtClean="0"/>
              <a:t>雷达信标</a:t>
            </a:r>
            <a:endParaRPr lang="en-US" altLang="zh-CN" sz="2400" dirty="0" smtClean="0"/>
          </a:p>
          <a:p>
            <a:r>
              <a:rPr lang="zh-CN" altLang="en-US" sz="2800" dirty="0" smtClean="0"/>
              <a:t>特点</a:t>
            </a:r>
            <a:endParaRPr lang="en-US" altLang="zh-CN" sz="2800" dirty="0" smtClean="0"/>
          </a:p>
          <a:p>
            <a:pPr lvl="1"/>
            <a:r>
              <a:rPr lang="zh-CN" altLang="en-US" sz="2400" dirty="0" smtClean="0"/>
              <a:t>只需一个导航站台即可定位</a:t>
            </a:r>
            <a:endParaRPr lang="zh-CN" altLang="en-US" sz="2400" dirty="0"/>
          </a:p>
        </p:txBody>
      </p:sp>
      <p:sp>
        <p:nvSpPr>
          <p:cNvPr id="4" name="椭圆 3"/>
          <p:cNvSpPr/>
          <p:nvPr/>
        </p:nvSpPr>
        <p:spPr>
          <a:xfrm>
            <a:off x="5508104" y="422108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7"/>
          </p:cNvCxnSpPr>
          <p:nvPr/>
        </p:nvCxnSpPr>
        <p:spPr>
          <a:xfrm flipV="1">
            <a:off x="5753955" y="1700808"/>
            <a:ext cx="2562461" cy="2562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956376" y="1628800"/>
            <a:ext cx="864096"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244408" y="1484784"/>
            <a:ext cx="144016" cy="14401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244408" y="1628800"/>
            <a:ext cx="144016" cy="14401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42138" y="4797152"/>
            <a:ext cx="1107996" cy="369332"/>
          </a:xfrm>
          <a:prstGeom prst="rect">
            <a:avLst/>
          </a:prstGeom>
          <a:noFill/>
        </p:spPr>
        <p:txBody>
          <a:bodyPr wrap="none" rtlCol="0">
            <a:spAutoFit/>
          </a:bodyPr>
          <a:lstStyle/>
          <a:p>
            <a:r>
              <a:rPr lang="zh-CN" altLang="en-US" dirty="0" smtClean="0"/>
              <a:t>导航站台</a:t>
            </a:r>
            <a:endParaRPr lang="zh-CN" altLang="en-US" dirty="0"/>
          </a:p>
        </p:txBody>
      </p:sp>
      <p:cxnSp>
        <p:nvCxnSpPr>
          <p:cNvPr id="21" name="直接连接符 20"/>
          <p:cNvCxnSpPr>
            <a:stCxn id="4" idx="6"/>
          </p:cNvCxnSpPr>
          <p:nvPr/>
        </p:nvCxnSpPr>
        <p:spPr>
          <a:xfrm>
            <a:off x="5796136" y="4365104"/>
            <a:ext cx="123904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弧形 22"/>
          <p:cNvSpPr/>
          <p:nvPr/>
        </p:nvSpPr>
        <p:spPr>
          <a:xfrm>
            <a:off x="6012160" y="4005064"/>
            <a:ext cx="265966" cy="50405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6454899" y="3887760"/>
            <a:ext cx="316112" cy="369332"/>
          </a:xfrm>
          <a:prstGeom prst="rect">
            <a:avLst/>
          </a:prstGeom>
          <a:noFill/>
        </p:spPr>
        <p:txBody>
          <a:bodyPr wrap="none" rtlCol="0">
            <a:spAutoFit/>
          </a:bodyPr>
          <a:lstStyle/>
          <a:p>
            <a:r>
              <a:rPr lang="en-US" altLang="zh-CN" dirty="0" smtClean="0"/>
              <a:t>α</a:t>
            </a:r>
            <a:endParaRPr lang="zh-CN" altLang="en-US" dirty="0"/>
          </a:p>
        </p:txBody>
      </p:sp>
      <p:sp>
        <p:nvSpPr>
          <p:cNvPr id="27" name="TextBox 26"/>
          <p:cNvSpPr txBox="1"/>
          <p:nvPr/>
        </p:nvSpPr>
        <p:spPr>
          <a:xfrm rot="19232442">
            <a:off x="7139092" y="2742541"/>
            <a:ext cx="464868" cy="369332"/>
          </a:xfrm>
          <a:prstGeom prst="rect">
            <a:avLst/>
          </a:prstGeom>
          <a:noFill/>
        </p:spPr>
        <p:txBody>
          <a:bodyPr wrap="square" rtlCol="0">
            <a:spAutoFit/>
          </a:bodyPr>
          <a:lstStyle/>
          <a:p>
            <a:r>
              <a:rPr lang="en-US" altLang="zh-CN" dirty="0" smtClean="0"/>
              <a:t>D</a:t>
            </a:r>
            <a:endParaRPr lang="zh-CN" altLang="en-US" dirty="0"/>
          </a:p>
        </p:txBody>
      </p:sp>
      <p:sp>
        <p:nvSpPr>
          <p:cNvPr id="28" name="椭圆 27"/>
          <p:cNvSpPr/>
          <p:nvPr/>
        </p:nvSpPr>
        <p:spPr>
          <a:xfrm>
            <a:off x="3995936" y="2636912"/>
            <a:ext cx="3528392" cy="33843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二、距离的无线电测量手段</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常见方法</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sz="2800" dirty="0" smtClean="0"/>
              <a:t>利用无线电获得距离的方法主要有三种：</a:t>
            </a:r>
            <a:endParaRPr lang="en-US" altLang="zh-CN" sz="2800" dirty="0" smtClean="0"/>
          </a:p>
          <a:p>
            <a:r>
              <a:rPr lang="zh-CN" altLang="en-US" sz="2800" dirty="0" smtClean="0">
                <a:solidFill>
                  <a:schemeClr val="tx1"/>
                </a:solidFill>
                <a:sym typeface="+mn-ea"/>
              </a:rPr>
              <a:t>测距码测距（</a:t>
            </a:r>
            <a:r>
              <a:rPr lang="zh-CN" altLang="en-US" sz="2800" dirty="0" smtClean="0">
                <a:solidFill>
                  <a:srgbClr val="0000CC"/>
                </a:solidFill>
                <a:sym typeface="+mn-ea"/>
              </a:rPr>
              <a:t>略</a:t>
            </a:r>
            <a:r>
              <a:rPr lang="zh-CN" altLang="en-US" sz="2800" dirty="0" smtClean="0">
                <a:solidFill>
                  <a:schemeClr val="tx1"/>
                </a:solidFill>
                <a:sym typeface="+mn-ea"/>
              </a:rPr>
              <a:t>）</a:t>
            </a:r>
          </a:p>
          <a:p>
            <a:pPr lvl="1"/>
            <a:r>
              <a:rPr lang="zh-CN" altLang="en-US" sz="2450" dirty="0" smtClean="0">
                <a:solidFill>
                  <a:schemeClr val="tx1"/>
                </a:solidFill>
                <a:sym typeface="+mn-ea"/>
              </a:rPr>
              <a:t>典型如：</a:t>
            </a:r>
            <a:r>
              <a:rPr lang="en-US" altLang="zh-CN" sz="2450" dirty="0" smtClean="0">
                <a:solidFill>
                  <a:schemeClr val="tx1"/>
                </a:solidFill>
                <a:sym typeface="+mn-ea"/>
              </a:rPr>
              <a:t>GPS</a:t>
            </a:r>
            <a:r>
              <a:rPr lang="zh-CN" altLang="en-US" sz="2450" dirty="0" smtClean="0">
                <a:solidFill>
                  <a:schemeClr val="tx1"/>
                </a:solidFill>
                <a:sym typeface="+mn-ea"/>
              </a:rPr>
              <a:t>、北斗卫星定位等系统伪码测距</a:t>
            </a:r>
          </a:p>
          <a:p>
            <a:r>
              <a:rPr lang="zh-CN" altLang="en-US" sz="2800" dirty="0" smtClean="0">
                <a:solidFill>
                  <a:schemeClr val="tx1"/>
                </a:solidFill>
              </a:rPr>
              <a:t>相位测距：</a:t>
            </a:r>
            <a:endParaRPr lang="en-US" altLang="zh-CN" sz="2800" dirty="0" smtClean="0">
              <a:solidFill>
                <a:schemeClr val="tx1"/>
              </a:solidFill>
            </a:endParaRPr>
          </a:p>
          <a:p>
            <a:pPr lvl="1"/>
            <a:r>
              <a:rPr lang="zh-CN" altLang="en-US" sz="2400" dirty="0" smtClean="0">
                <a:solidFill>
                  <a:schemeClr val="tx1"/>
                </a:solidFill>
              </a:rPr>
              <a:t>典型如</a:t>
            </a:r>
            <a:r>
              <a:rPr lang="en-US" altLang="zh-CN" sz="2400" dirty="0" smtClean="0">
                <a:solidFill>
                  <a:schemeClr val="tx1"/>
                </a:solidFill>
              </a:rPr>
              <a:t>GPS</a:t>
            </a:r>
            <a:r>
              <a:rPr lang="zh-CN" altLang="en-US" sz="2400" dirty="0" smtClean="0">
                <a:solidFill>
                  <a:schemeClr val="tx1"/>
                </a:solidFill>
              </a:rPr>
              <a:t>、北斗</a:t>
            </a:r>
            <a:r>
              <a:rPr lang="zh-CN" altLang="en-US" sz="2400" dirty="0" smtClean="0"/>
              <a:t>卫星定位</a:t>
            </a:r>
            <a:r>
              <a:rPr lang="zh-CN" altLang="en-US" sz="2400" dirty="0" smtClean="0">
                <a:solidFill>
                  <a:schemeClr val="tx1"/>
                </a:solidFill>
              </a:rPr>
              <a:t>等系统</a:t>
            </a:r>
            <a:r>
              <a:rPr lang="zh-CN" altLang="en-US" sz="2400" dirty="0" smtClean="0"/>
              <a:t>载波相位测量</a:t>
            </a:r>
            <a:endParaRPr lang="en-US" altLang="zh-CN" sz="2400" dirty="0" smtClean="0">
              <a:solidFill>
                <a:schemeClr val="tx1"/>
              </a:solidFill>
            </a:endParaRPr>
          </a:p>
          <a:p>
            <a:r>
              <a:rPr lang="zh-CN" altLang="en-US" sz="2800" dirty="0" smtClean="0">
                <a:solidFill>
                  <a:schemeClr val="tx1"/>
                </a:solidFill>
              </a:rPr>
              <a:t>频率测距：</a:t>
            </a:r>
            <a:endParaRPr lang="en-US" altLang="zh-CN" sz="2800" dirty="0" smtClean="0">
              <a:solidFill>
                <a:schemeClr val="tx1"/>
              </a:solidFill>
            </a:endParaRPr>
          </a:p>
          <a:p>
            <a:pPr lvl="1"/>
            <a:r>
              <a:rPr lang="zh-CN" altLang="en-US" sz="2400" dirty="0"/>
              <a:t>典型</a:t>
            </a:r>
            <a:r>
              <a:rPr lang="zh-CN" altLang="en-US" sz="2400" dirty="0" smtClean="0"/>
              <a:t>如：无线电测高仪</a:t>
            </a:r>
            <a:endParaRPr lang="en-US" altLang="zh-CN" sz="2400" dirty="0" smtClean="0">
              <a:solidFill>
                <a:schemeClr val="tx1"/>
              </a:solidFill>
            </a:endParaRPr>
          </a:p>
          <a:p>
            <a:r>
              <a:rPr lang="zh-CN" altLang="en-US" sz="2800" dirty="0" smtClean="0">
                <a:solidFill>
                  <a:schemeClr val="tx1"/>
                </a:solidFill>
              </a:rPr>
              <a:t>脉冲测距</a:t>
            </a:r>
            <a:endParaRPr lang="en-US" altLang="zh-CN" sz="2800" dirty="0" smtClean="0">
              <a:solidFill>
                <a:schemeClr val="tx1"/>
              </a:solidFill>
            </a:endParaRPr>
          </a:p>
          <a:p>
            <a:pPr lvl="1"/>
            <a:r>
              <a:rPr lang="zh-CN" altLang="en-US" sz="2400" dirty="0" smtClean="0">
                <a:solidFill>
                  <a:schemeClr val="tx1"/>
                </a:solidFill>
              </a:rPr>
              <a:t>典型如：无线电测距仪、雷达</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smtClean="0"/>
              <a:t>相位</a:t>
            </a:r>
            <a:r>
              <a:rPr lang="zh-CN" altLang="en-US" dirty="0"/>
              <a:t>测距</a:t>
            </a:r>
            <a:r>
              <a:rPr lang="zh-CN" altLang="en-US" dirty="0" smtClean="0"/>
              <a:t>法</a:t>
            </a:r>
            <a:endParaRPr lang="zh-CN" altLang="en-US" dirty="0"/>
          </a:p>
        </p:txBody>
      </p:sp>
      <p:sp>
        <p:nvSpPr>
          <p:cNvPr id="7" name="灯片编号占位符 4"/>
          <p:cNvSpPr>
            <a:spLocks noGrp="1"/>
          </p:cNvSpPr>
          <p:nvPr>
            <p:ph type="sldNum" sz="quarter" idx="12"/>
          </p:nvPr>
        </p:nvSpPr>
        <p:spPr/>
        <p:txBody>
          <a:bodyPr/>
          <a:lstStyle/>
          <a:p>
            <a:fld id="{B7497A43-2632-4542-9814-F35998978DC9}" type="slidenum">
              <a:rPr lang="en-US" altLang="zh-CN"/>
              <a:t>9</a:t>
            </a:fld>
            <a:endParaRPr lang="en-US" altLang="zh-CN"/>
          </a:p>
        </p:txBody>
      </p:sp>
      <p:graphicFrame>
        <p:nvGraphicFramePr>
          <p:cNvPr id="242694" name="Object 6"/>
          <p:cNvGraphicFramePr>
            <a:graphicFrameLocks noGrp="1" noChangeAspect="1"/>
          </p:cNvGraphicFramePr>
          <p:nvPr>
            <p:ph idx="4294967295"/>
          </p:nvPr>
        </p:nvGraphicFramePr>
        <p:xfrm>
          <a:off x="3002458" y="2654300"/>
          <a:ext cx="2433638" cy="774700"/>
        </p:xfrm>
        <a:graphic>
          <a:graphicData uri="http://schemas.openxmlformats.org/presentationml/2006/ole">
            <mc:AlternateContent xmlns:mc="http://schemas.openxmlformats.org/markup-compatibility/2006">
              <mc:Choice xmlns:v="urn:schemas-microsoft-com:vml" Requires="v">
                <p:oleObj spid="_x0000_s1146" name="Equation" r:id="rId3" imgW="1435100" imgH="457200" progId="Equation.DSMT4">
                  <p:embed/>
                </p:oleObj>
              </mc:Choice>
              <mc:Fallback>
                <p:oleObj name="Equation" r:id="rId3" imgW="1435100" imgH="457200" progId="Equation.DSMT4">
                  <p:embed/>
                  <p:pic>
                    <p:nvPicPr>
                      <p:cNvPr id="0" name="图片 1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2458" y="2654300"/>
                        <a:ext cx="2433638" cy="774700"/>
                      </a:xfrm>
                      <a:prstGeom prst="rect">
                        <a:avLst/>
                      </a:prstGeom>
                      <a:solidFill>
                        <a:schemeClr val="tx1"/>
                      </a:solidFill>
                      <a:ln>
                        <a:noFill/>
                      </a:ln>
                      <a:effectLst/>
                    </p:spPr>
                  </p:pic>
                </p:oleObj>
              </mc:Fallback>
            </mc:AlternateContent>
          </a:graphicData>
        </a:graphic>
      </p:graphicFrame>
      <p:sp>
        <p:nvSpPr>
          <p:cNvPr id="242691" name="Text Box 3"/>
          <p:cNvSpPr txBox="1">
            <a:spLocks noChangeArrowheads="1"/>
          </p:cNvSpPr>
          <p:nvPr/>
        </p:nvSpPr>
        <p:spPr bwMode="auto">
          <a:xfrm>
            <a:off x="0" y="1341438"/>
            <a:ext cx="8604250" cy="282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60000"/>
              </a:lnSpc>
              <a:spcBef>
                <a:spcPct val="50000"/>
              </a:spcBef>
            </a:pPr>
            <a:r>
              <a:rPr kumimoji="1" lang="en-US" altLang="zh-CN" sz="2400" dirty="0">
                <a:latin typeface="黑体" pitchFamily="2" charset="-122"/>
                <a:ea typeface="黑体" pitchFamily="2" charset="-122"/>
              </a:rPr>
              <a:t>    </a:t>
            </a:r>
            <a:r>
              <a:rPr kumimoji="1" lang="zh-CN" altLang="en-US" sz="2400" dirty="0">
                <a:latin typeface="黑体" pitchFamily="2" charset="-122"/>
                <a:ea typeface="黑体" pitchFamily="2" charset="-122"/>
              </a:rPr>
              <a:t>设 </a:t>
            </a:r>
            <a:r>
              <a:rPr kumimoji="1" lang="en-US" altLang="zh-CN" sz="2400" dirty="0">
                <a:latin typeface="Times New Roman" pitchFamily="18" charset="0"/>
                <a:ea typeface="黑体" pitchFamily="2" charset="-122"/>
              </a:rPr>
              <a:t>A </a:t>
            </a:r>
            <a:r>
              <a:rPr kumimoji="1" lang="zh-CN" altLang="en-US" sz="2400" dirty="0">
                <a:latin typeface="Times New Roman" pitchFamily="18" charset="0"/>
                <a:ea typeface="黑体" pitchFamily="2" charset="-122"/>
              </a:rPr>
              <a:t>和 </a:t>
            </a:r>
            <a:r>
              <a:rPr kumimoji="1" lang="en-US" altLang="zh-CN" sz="2400" dirty="0">
                <a:latin typeface="Times New Roman" pitchFamily="18" charset="0"/>
                <a:ea typeface="黑体" pitchFamily="2" charset="-122"/>
              </a:rPr>
              <a:t>B </a:t>
            </a:r>
            <a:r>
              <a:rPr kumimoji="1" lang="zh-CN" altLang="en-US" sz="2400" dirty="0">
                <a:latin typeface="Times New Roman" pitchFamily="18" charset="0"/>
                <a:ea typeface="黑体" pitchFamily="2" charset="-122"/>
              </a:rPr>
              <a:t>点间的距离为 </a:t>
            </a:r>
            <a:r>
              <a:rPr kumimoji="1" lang="en-US" altLang="zh-CN" sz="2400" i="1" dirty="0">
                <a:latin typeface="Times New Roman" pitchFamily="18" charset="0"/>
                <a:ea typeface="黑体" pitchFamily="2" charset="-122"/>
              </a:rPr>
              <a:t>d</a:t>
            </a:r>
            <a:r>
              <a:rPr kumimoji="1" lang="zh-CN" altLang="en-US" sz="2400" dirty="0">
                <a:latin typeface="Times New Roman" pitchFamily="18" charset="0"/>
                <a:ea typeface="黑体" pitchFamily="2" charset="-122"/>
              </a:rPr>
              <a:t>，</a:t>
            </a:r>
            <a:r>
              <a:rPr kumimoji="1" lang="zh-CN" altLang="en-US" sz="2400" dirty="0">
                <a:latin typeface="黑体" pitchFamily="2" charset="-122"/>
                <a:ea typeface="黑体" pitchFamily="2" charset="-122"/>
              </a:rPr>
              <a:t>则往返于两点间的接收</a:t>
            </a:r>
            <a:r>
              <a:rPr kumimoji="1" lang="en-US" altLang="zh-CN" sz="2400" dirty="0">
                <a:latin typeface="黑体" pitchFamily="2" charset="-122"/>
                <a:ea typeface="黑体" pitchFamily="2" charset="-122"/>
              </a:rPr>
              <a:t>/</a:t>
            </a:r>
            <a:r>
              <a:rPr kumimoji="1" lang="zh-CN" altLang="en-US" sz="2400" dirty="0">
                <a:latin typeface="黑体" pitchFamily="2" charset="-122"/>
                <a:ea typeface="黑体" pitchFamily="2" charset="-122"/>
              </a:rPr>
              <a:t>发射电磁波的相位差满足</a:t>
            </a:r>
          </a:p>
          <a:p>
            <a:pPr>
              <a:lnSpc>
                <a:spcPct val="160000"/>
              </a:lnSpc>
              <a:spcBef>
                <a:spcPct val="50000"/>
              </a:spcBef>
            </a:pPr>
            <a:endParaRPr kumimoji="1" lang="zh-CN" altLang="en-US" sz="2400" dirty="0">
              <a:latin typeface="黑体" pitchFamily="2" charset="-122"/>
              <a:ea typeface="黑体" pitchFamily="2" charset="-122"/>
            </a:endParaRPr>
          </a:p>
          <a:p>
            <a:pPr>
              <a:lnSpc>
                <a:spcPct val="160000"/>
              </a:lnSpc>
              <a:spcBef>
                <a:spcPct val="50000"/>
              </a:spcBef>
            </a:pPr>
            <a:r>
              <a:rPr kumimoji="1" lang="zh-CN" altLang="en-US" sz="2400" dirty="0">
                <a:latin typeface="黑体" pitchFamily="2" charset="-122"/>
                <a:ea typeface="黑体" pitchFamily="2" charset="-122"/>
              </a:rPr>
              <a:t>    可得两点间的距离为    </a:t>
            </a:r>
            <a:endParaRPr kumimoji="1" lang="zh-CN" altLang="en-US" sz="2400" dirty="0">
              <a:latin typeface="Times New Roman" pitchFamily="18" charset="0"/>
              <a:ea typeface="黑体" pitchFamily="2" charset="-122"/>
            </a:endParaRPr>
          </a:p>
        </p:txBody>
      </p:sp>
      <p:sp>
        <p:nvSpPr>
          <p:cNvPr id="242693" name="Text Box 5"/>
          <p:cNvSpPr txBox="1">
            <a:spLocks noChangeArrowheads="1"/>
          </p:cNvSpPr>
          <p:nvPr/>
        </p:nvSpPr>
        <p:spPr bwMode="auto">
          <a:xfrm>
            <a:off x="611188" y="5157788"/>
            <a:ext cx="7885112" cy="1274195"/>
          </a:xfrm>
          <a:prstGeom prst="rect">
            <a:avLst/>
          </a:prstGeom>
          <a:solidFill>
            <a:srgbClr val="C0C0C0"/>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60000"/>
              </a:lnSpc>
              <a:spcBef>
                <a:spcPct val="50000"/>
              </a:spcBef>
            </a:pPr>
            <a:r>
              <a:rPr kumimoji="1" lang="en-US" altLang="zh-CN" sz="2400" dirty="0">
                <a:latin typeface="黑体" pitchFamily="2" charset="-122"/>
                <a:ea typeface="黑体" pitchFamily="2" charset="-122"/>
              </a:rPr>
              <a:t>    </a:t>
            </a:r>
            <a:r>
              <a:rPr kumimoji="1" lang="zh-CN" altLang="en-US" sz="2400" dirty="0">
                <a:solidFill>
                  <a:srgbClr val="080808"/>
                </a:solidFill>
                <a:latin typeface="黑体" pitchFamily="2" charset="-122"/>
                <a:ea typeface="黑体" pitchFamily="2" charset="-122"/>
              </a:rPr>
              <a:t>相位测量</a:t>
            </a:r>
            <a:r>
              <a:rPr kumimoji="1" lang="zh-CN" altLang="en-US" sz="2400" dirty="0" smtClean="0">
                <a:solidFill>
                  <a:srgbClr val="080808"/>
                </a:solidFill>
                <a:latin typeface="黑体" pitchFamily="2" charset="-122"/>
                <a:ea typeface="黑体" pitchFamily="2" charset="-122"/>
              </a:rPr>
              <a:t>存在整周数问题（多值性），</a:t>
            </a:r>
            <a:r>
              <a:rPr kumimoji="1" lang="zh-CN" altLang="en-US" sz="2400" dirty="0">
                <a:solidFill>
                  <a:srgbClr val="080808"/>
                </a:solidFill>
                <a:latin typeface="黑体" pitchFamily="2" charset="-122"/>
                <a:ea typeface="黑体" pitchFamily="2" charset="-122"/>
              </a:rPr>
              <a:t>需其它方法予以消除</a:t>
            </a:r>
            <a:r>
              <a:rPr kumimoji="1" lang="zh-CN" altLang="en-US" sz="2400" dirty="0" smtClean="0">
                <a:solidFill>
                  <a:srgbClr val="080808"/>
                </a:solidFill>
                <a:latin typeface="黑体" pitchFamily="2" charset="-122"/>
                <a:ea typeface="黑体" pitchFamily="2" charset="-122"/>
              </a:rPr>
              <a:t>；测量精度</a:t>
            </a:r>
            <a:r>
              <a:rPr kumimoji="1" lang="zh-CN" altLang="en-US" sz="2400" dirty="0">
                <a:solidFill>
                  <a:srgbClr val="080808"/>
                </a:solidFill>
                <a:latin typeface="黑体" pitchFamily="2" charset="-122"/>
                <a:ea typeface="黑体" pitchFamily="2" charset="-122"/>
              </a:rPr>
              <a:t>较高，测量方便</a:t>
            </a:r>
            <a:r>
              <a:rPr kumimoji="1" lang="zh-CN" altLang="en-US" sz="2400" dirty="0">
                <a:solidFill>
                  <a:srgbClr val="080808"/>
                </a:solidFill>
                <a:latin typeface="Times New Roman" pitchFamily="18" charset="0"/>
                <a:ea typeface="黑体" pitchFamily="2" charset="-122"/>
              </a:rPr>
              <a:t> ，应用广泛。</a:t>
            </a:r>
          </a:p>
        </p:txBody>
      </p:sp>
      <p:graphicFrame>
        <p:nvGraphicFramePr>
          <p:cNvPr id="242696" name="Object 8"/>
          <p:cNvGraphicFramePr>
            <a:graphicFrameLocks noChangeAspect="1"/>
          </p:cNvGraphicFramePr>
          <p:nvPr/>
        </p:nvGraphicFramePr>
        <p:xfrm>
          <a:off x="2915816" y="4149725"/>
          <a:ext cx="2982913" cy="887413"/>
        </p:xfrm>
        <a:graphic>
          <a:graphicData uri="http://schemas.openxmlformats.org/presentationml/2006/ole">
            <mc:AlternateContent xmlns:mc="http://schemas.openxmlformats.org/markup-compatibility/2006">
              <mc:Choice xmlns:v="urn:schemas-microsoft-com:vml" Requires="v">
                <p:oleObj spid="_x0000_s1147" name="Equation" r:id="rId5" imgW="1536700" imgH="457200" progId="Equation.DSMT4">
                  <p:embed/>
                </p:oleObj>
              </mc:Choice>
              <mc:Fallback>
                <p:oleObj name="Equation" r:id="rId5" imgW="1536700" imgH="457200" progId="Equation.DSMT4">
                  <p:embed/>
                  <p:pic>
                    <p:nvPicPr>
                      <p:cNvPr id="0" name="图片 1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4149725"/>
                        <a:ext cx="2982913" cy="887413"/>
                      </a:xfrm>
                      <a:prstGeom prst="rect">
                        <a:avLst/>
                      </a:prstGeom>
                      <a:solidFill>
                        <a:schemeClr val="tx1"/>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2080</Words>
  <Application>Microsoft Office PowerPoint</Application>
  <PresentationFormat>全屏显示(4:3)</PresentationFormat>
  <Paragraphs>242</Paragraphs>
  <Slides>48</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1" baseType="lpstr">
      <vt:lpstr>黑体</vt:lpstr>
      <vt:lpstr>华文新魏</vt:lpstr>
      <vt:lpstr>宋体</vt:lpstr>
      <vt:lpstr>微软雅黑</vt:lpstr>
      <vt:lpstr>Arial</vt:lpstr>
      <vt:lpstr>Calibri</vt:lpstr>
      <vt:lpstr>Times New Roman</vt:lpstr>
      <vt:lpstr>Verdana</vt:lpstr>
      <vt:lpstr>Wingdings</vt:lpstr>
      <vt:lpstr>Office 主题​​</vt:lpstr>
      <vt:lpstr>Visio</vt:lpstr>
      <vt:lpstr>Equation</vt:lpstr>
      <vt:lpstr>BMP 图象</vt:lpstr>
      <vt:lpstr>第二篇 无线电定位导航原理 第四节 无线电测距导航系统</vt:lpstr>
      <vt:lpstr>提纲</vt:lpstr>
      <vt:lpstr>一、无线电测距导航原理</vt:lpstr>
      <vt:lpstr>1.1 测距定位导航原理    </vt:lpstr>
      <vt:lpstr>1.2“测距+测距”定位原理</vt:lpstr>
      <vt:lpstr>1.3“测距+测角”定位原理</vt:lpstr>
      <vt:lpstr>二、距离的无线电测量手段</vt:lpstr>
      <vt:lpstr>常见方法</vt:lpstr>
      <vt:lpstr>2.1 相位测距法</vt:lpstr>
      <vt:lpstr>2.2 频率测距法</vt:lpstr>
      <vt:lpstr>PowerPoint 演示文稿</vt:lpstr>
      <vt:lpstr>2.3 脉冲测距法</vt:lpstr>
      <vt:lpstr>脉冲测距法的典型应用</vt:lpstr>
      <vt:lpstr>实例1：无线电高度表（频率测距）</vt:lpstr>
      <vt:lpstr>（1）飞机上的高度表</vt:lpstr>
      <vt:lpstr>（2）无线电高度表的测距体制</vt:lpstr>
      <vt:lpstr>（3）无线电高度表的用途</vt:lpstr>
      <vt:lpstr>（4）无线电测高仪原理图</vt:lpstr>
      <vt:lpstr>（5）最小可测高度与最大可测高度</vt:lpstr>
      <vt:lpstr>举例</vt:lpstr>
      <vt:lpstr>（6）最小可测高度的改善方法</vt:lpstr>
      <vt:lpstr>（7）跟踪调频式高度表</vt:lpstr>
      <vt:lpstr>实例2：无线电测距系统 （脉冲测距）</vt:lpstr>
      <vt:lpstr>（1） 测距机的功用</vt:lpstr>
      <vt:lpstr>（2）测距机系统的工作方式</vt:lpstr>
      <vt:lpstr>PowerPoint 演示文稿</vt:lpstr>
      <vt:lpstr>（3）信号体制</vt:lpstr>
      <vt:lpstr>（4）距离计算原理</vt:lpstr>
      <vt:lpstr>（5）机载测距机系统</vt:lpstr>
      <vt:lpstr>实例3：塔康系统（测距/测向混合）</vt:lpstr>
      <vt:lpstr>PowerPoint 演示文稿</vt:lpstr>
      <vt:lpstr>PowerPoint 演示文稿</vt:lpstr>
      <vt:lpstr>PowerPoint 演示文稿</vt:lpstr>
      <vt:lpstr>PowerPoint 演示文稿</vt:lpstr>
      <vt:lpstr>实例4：雷达着陆系统（PAR）</vt:lpstr>
      <vt:lpstr>（1）雷达着陆系统的组成</vt:lpstr>
      <vt:lpstr>（2）雷达着陆系统的功能</vt:lpstr>
      <vt:lpstr>（3）雷达着陆系统的特点</vt:lpstr>
      <vt:lpstr>（4）精密进近雷达的工作原理</vt:lpstr>
      <vt:lpstr>雷达天线</vt:lpstr>
      <vt:lpstr>航向天线和下滑天线</vt:lpstr>
      <vt:lpstr>PowerPoint 演示文稿</vt:lpstr>
      <vt:lpstr>（5）精密进近雷达在机场的配置</vt:lpstr>
      <vt:lpstr>PowerPoint 演示文稿</vt:lpstr>
      <vt:lpstr>PowerPoint 演示文稿</vt:lpstr>
      <vt:lpstr>（6）相控阵着陆雷达</vt:lpstr>
      <vt:lpstr>（7）其他着陆系统的讨论</vt:lpstr>
      <vt:lpstr>本节结束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232</cp:revision>
  <dcterms:created xsi:type="dcterms:W3CDTF">2014-02-15T02:28:00Z</dcterms:created>
  <dcterms:modified xsi:type="dcterms:W3CDTF">2017-05-10T09:34:06Z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