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621" r:id="rId3"/>
    <p:sldId id="622" r:id="rId4"/>
    <p:sldId id="625" r:id="rId5"/>
    <p:sldId id="626" r:id="rId6"/>
    <p:sldId id="627" r:id="rId7"/>
    <p:sldId id="623" r:id="rId8"/>
    <p:sldId id="618" r:id="rId9"/>
    <p:sldId id="619" r:id="rId10"/>
    <p:sldId id="620" r:id="rId11"/>
    <p:sldId id="628" r:id="rId12"/>
    <p:sldId id="629" r:id="rId13"/>
    <p:sldId id="630" r:id="rId14"/>
    <p:sldId id="631" r:id="rId15"/>
    <p:sldId id="632" r:id="rId16"/>
    <p:sldId id="633" r:id="rId17"/>
    <p:sldId id="634" r:id="rId18"/>
    <p:sldId id="637" r:id="rId19"/>
    <p:sldId id="638" r:id="rId20"/>
    <p:sldId id="639" r:id="rId21"/>
    <p:sldId id="640" r:id="rId22"/>
    <p:sldId id="641" r:id="rId23"/>
    <p:sldId id="642" r:id="rId24"/>
    <p:sldId id="643" r:id="rId25"/>
    <p:sldId id="644" r:id="rId26"/>
    <p:sldId id="645" r:id="rId27"/>
    <p:sldId id="646" r:id="rId28"/>
    <p:sldId id="648" r:id="rId29"/>
    <p:sldId id="649" r:id="rId30"/>
    <p:sldId id="650" r:id="rId31"/>
    <p:sldId id="651" r:id="rId32"/>
    <p:sldId id="653" r:id="rId33"/>
    <p:sldId id="654" r:id="rId34"/>
    <p:sldId id="655" r:id="rId35"/>
    <p:sldId id="656" r:id="rId36"/>
    <p:sldId id="657" r:id="rId37"/>
    <p:sldId id="658" r:id="rId38"/>
    <p:sldId id="659" r:id="rId39"/>
    <p:sldId id="660" r:id="rId40"/>
    <p:sldId id="617"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957"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E61C2-CF55-4D28-8DE3-C0750C39A3B3}" type="datetimeFigureOut">
              <a:rPr lang="zh-CN" altLang="en-US" smtClean="0"/>
              <a:t>2017/5/10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2BBA70-C835-4821-89A5-3906714154DC}" type="slidenum">
              <a:rPr lang="zh-CN" altLang="en-US" smtClean="0"/>
              <a:t>‹#›</a:t>
            </a:fld>
            <a:endParaRPr lang="zh-CN" altLang="en-US"/>
          </a:p>
        </p:txBody>
      </p:sp>
    </p:spTree>
    <p:extLst>
      <p:ext uri="{BB962C8B-B14F-4D97-AF65-F5344CB8AC3E}">
        <p14:creationId xmlns:p14="http://schemas.microsoft.com/office/powerpoint/2010/main" val="3017848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AFBFADE-5F88-44D6-99FF-287FEB7AA31D}" type="slidenum">
              <a:rPr lang="en-US" altLang="zh-CN"/>
              <a:t>4</a:t>
            </a:fld>
            <a:endParaRPr lang="en-US" altLang="zh-CN"/>
          </a:p>
        </p:txBody>
      </p:sp>
      <p:sp>
        <p:nvSpPr>
          <p:cNvPr id="250882" name="Rectangle 2"/>
          <p:cNvSpPr>
            <a:spLocks noGrp="1" noRot="1" noChangeAspect="1" noChangeArrowheads="1" noTextEdit="1"/>
          </p:cNvSpPr>
          <p:nvPr>
            <p:ph type="sldImg"/>
          </p:nvPr>
        </p:nvSpPr>
        <p:spPr/>
      </p:sp>
      <p:sp>
        <p:nvSpPr>
          <p:cNvPr id="250883"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634904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b="1">
                <a:solidFill>
                  <a:srgbClr val="C00000"/>
                </a:solidFill>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96A2064-D072-4B93-B129-337C1007EB1B}" type="datetimeFigureOut">
              <a:rPr lang="zh-CN" altLang="en-US" smtClean="0"/>
              <a:t>2017/5/10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6A2064-D072-4B93-B129-337C1007EB1B}" type="datetimeFigureOut">
              <a:rPr lang="zh-CN" altLang="en-US" smtClean="0"/>
              <a:t>2017/5/10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6A2064-D072-4B93-B129-337C1007EB1B}" type="datetimeFigureOut">
              <a:rPr lang="zh-CN" altLang="en-US" smtClean="0"/>
              <a:t>2017/5/10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6A2064-D072-4B93-B129-337C1007EB1B}" type="datetimeFigureOut">
              <a:rPr lang="zh-CN" altLang="en-US" smtClean="0"/>
              <a:t>2017/5/10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96A2064-D072-4B93-B129-337C1007EB1B}" type="datetimeFigureOut">
              <a:rPr lang="zh-CN" altLang="en-US" smtClean="0"/>
              <a:t>2017/5/10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96A2064-D072-4B93-B129-337C1007EB1B}" type="datetimeFigureOut">
              <a:rPr lang="zh-CN" altLang="en-US" smtClean="0"/>
              <a:t>2017/5/10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E9CBC9-0F02-47F4-B2F4-857DA1003A7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96A2064-D072-4B93-B129-337C1007EB1B}" type="datetimeFigureOut">
              <a:rPr lang="zh-CN" altLang="en-US" smtClean="0"/>
              <a:t>2017/5/10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EE9CBC9-0F02-47F4-B2F4-857DA1003A7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96A2064-D072-4B93-B129-337C1007EB1B}" type="datetimeFigureOut">
              <a:rPr lang="zh-CN" altLang="en-US" smtClean="0"/>
              <a:t>2017/5/10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EE9CBC9-0F02-47F4-B2F4-857DA1003A7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96A2064-D072-4B93-B129-337C1007EB1B}" type="datetimeFigureOut">
              <a:rPr lang="zh-CN" altLang="en-US" smtClean="0"/>
              <a:t>2017/5/10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EE9CBC9-0F02-47F4-B2F4-857DA1003A7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96A2064-D072-4B93-B129-337C1007EB1B}" type="datetimeFigureOut">
              <a:rPr lang="zh-CN" altLang="en-US" smtClean="0"/>
              <a:t>2017/5/10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E9CBC9-0F02-47F4-B2F4-857DA1003A7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96A2064-D072-4B93-B129-337C1007EB1B}" type="datetimeFigureOut">
              <a:rPr lang="zh-CN" altLang="en-US" smtClean="0"/>
              <a:t>2017/5/10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E9CBC9-0F02-47F4-B2F4-857DA1003A7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6A2064-D072-4B93-B129-337C1007EB1B}" type="datetimeFigureOut">
              <a:rPr lang="zh-CN" altLang="en-US" smtClean="0"/>
              <a:t>2017/5/10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E9CBC9-0F02-47F4-B2F4-857DA1003A7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rgbClr val="C00000"/>
          </a:solidFill>
          <a:latin typeface="微软雅黑" pitchFamily="34" charset="-122"/>
          <a:ea typeface="微软雅黑" pitchFamily="34" charset="-122"/>
          <a:cs typeface="+mj-cs"/>
        </a:defRPr>
      </a:lvl1pPr>
    </p:titleStyle>
    <p:bodyStyle>
      <a:lvl1pPr marL="342900" indent="-342900" algn="l" defTabSz="914400" rtl="0" eaLnBrk="1" latinLnBrk="0" hangingPunct="1">
        <a:lnSpc>
          <a:spcPct val="150000"/>
        </a:lnSpc>
        <a:spcBef>
          <a:spcPct val="20000"/>
        </a:spcBef>
        <a:buFont typeface="Arial" pitchFamily="34" charset="0"/>
        <a:buChar char="•"/>
        <a:defRPr sz="3200" b="1" kern="1200">
          <a:solidFill>
            <a:srgbClr val="000099"/>
          </a:solidFill>
          <a:latin typeface="微软雅黑" pitchFamily="34" charset="-122"/>
          <a:ea typeface="微软雅黑" pitchFamily="34" charset="-122"/>
          <a:cs typeface="+mn-cs"/>
        </a:defRPr>
      </a:lvl1pPr>
      <a:lvl2pPr marL="742950" indent="-285750" algn="l" defTabSz="914400" rtl="0" eaLnBrk="1" latinLnBrk="0" hangingPunct="1">
        <a:lnSpc>
          <a:spcPct val="150000"/>
        </a:lnSpc>
        <a:spcBef>
          <a:spcPct val="20000"/>
        </a:spcBef>
        <a:buFont typeface="Arial" pitchFamily="34" charset="0"/>
        <a:buChar char="–"/>
        <a:defRPr sz="2800" b="1"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lnSpc>
          <a:spcPct val="150000"/>
        </a:lnSpc>
        <a:spcBef>
          <a:spcPct val="20000"/>
        </a:spcBef>
        <a:buFont typeface="Arial" pitchFamily="34" charset="0"/>
        <a:buChar char="•"/>
        <a:defRPr sz="2400" b="1"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lnSpc>
          <a:spcPct val="150000"/>
        </a:lnSpc>
        <a:spcBef>
          <a:spcPct val="20000"/>
        </a:spcBef>
        <a:buFont typeface="Arial" pitchFamily="34" charset="0"/>
        <a:buChar char="–"/>
        <a:defRPr sz="2000" b="1"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lnSpc>
          <a:spcPct val="150000"/>
        </a:lnSpc>
        <a:spcBef>
          <a:spcPct val="20000"/>
        </a:spcBef>
        <a:buFont typeface="Arial" pitchFamily="34" charset="0"/>
        <a:buChar char="»"/>
        <a:defRPr sz="2000" b="1"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12.bin"/><Relationship Id="rId4" Type="http://schemas.openxmlformats.org/officeDocument/2006/relationships/image" Target="../media/image12.wmf"/><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8.wmf"/><Relationship Id="rId11" Type="http://schemas.openxmlformats.org/officeDocument/2006/relationships/image" Target="../media/image10.wmf"/><Relationship Id="rId5" Type="http://schemas.openxmlformats.org/officeDocument/2006/relationships/oleObject" Target="../embeddings/oleObject8.bin"/><Relationship Id="rId10" Type="http://schemas.openxmlformats.org/officeDocument/2006/relationships/oleObject" Target="../embeddings/oleObject10.bin"/><Relationship Id="rId4" Type="http://schemas.openxmlformats.org/officeDocument/2006/relationships/image" Target="../media/image7.wmf"/><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pPr>
              <a:lnSpc>
                <a:spcPct val="150000"/>
              </a:lnSpc>
            </a:pPr>
            <a:r>
              <a:rPr lang="zh-CN" altLang="en-US" dirty="0" smtClean="0"/>
              <a:t>第二篇 无线电定位导航原理</a:t>
            </a:r>
            <a:r>
              <a:rPr lang="en-US" altLang="zh-CN" dirty="0" smtClean="0"/>
              <a:t/>
            </a:r>
            <a:br>
              <a:rPr lang="en-US" altLang="zh-CN" dirty="0" smtClean="0"/>
            </a:br>
            <a:r>
              <a:rPr lang="zh-CN" altLang="en-US" sz="3200" dirty="0" smtClean="0">
                <a:solidFill>
                  <a:srgbClr val="0000CC"/>
                </a:solidFill>
              </a:rPr>
              <a:t>第</a:t>
            </a:r>
            <a:r>
              <a:rPr lang="zh-CN" altLang="en-US" sz="3200" dirty="0">
                <a:solidFill>
                  <a:srgbClr val="0000CC"/>
                </a:solidFill>
              </a:rPr>
              <a:t>四</a:t>
            </a:r>
            <a:r>
              <a:rPr lang="zh-CN" altLang="en-US" sz="3200" dirty="0" smtClean="0">
                <a:solidFill>
                  <a:srgbClr val="0000CC"/>
                </a:solidFill>
              </a:rPr>
              <a:t>节 </a:t>
            </a:r>
            <a:r>
              <a:rPr lang="zh-CN" altLang="en-US" sz="3200" dirty="0">
                <a:solidFill>
                  <a:srgbClr val="0000CC"/>
                </a:solidFill>
              </a:rPr>
              <a:t>无线电</a:t>
            </a:r>
            <a:r>
              <a:rPr lang="zh-CN" altLang="en-US" sz="3200" dirty="0" smtClean="0">
                <a:solidFill>
                  <a:srgbClr val="0000CC"/>
                </a:solidFill>
              </a:rPr>
              <a:t>测距差导航系统 </a:t>
            </a:r>
            <a:endParaRPr lang="zh-CN" altLang="en-US" sz="3200" dirty="0">
              <a:solidFill>
                <a:srgbClr val="0000CC"/>
              </a:solidFill>
            </a:endParaRPr>
          </a:p>
        </p:txBody>
      </p:sp>
      <p:sp>
        <p:nvSpPr>
          <p:cNvPr id="3" name="副标题 2"/>
          <p:cNvSpPr>
            <a:spLocks noGrp="1"/>
          </p:cNvSpPr>
          <p:nvPr>
            <p:ph type="subTitle" idx="1"/>
          </p:nvPr>
        </p:nvSpPr>
        <p:spPr/>
        <p:txBody>
          <a:bodyPr/>
          <a:lstStyle/>
          <a:p>
            <a:r>
              <a:rPr lang="zh-CN" altLang="en-US" dirty="0" smtClean="0"/>
              <a:t>濮国梁</a:t>
            </a:r>
            <a:endParaRPr lang="en-US" altLang="zh-CN" dirty="0" smtClean="0"/>
          </a:p>
          <a:p>
            <a:r>
              <a:rPr lang="zh-CN" altLang="en-US" dirty="0" smtClean="0"/>
              <a:t>北京大学工学院</a:t>
            </a:r>
            <a:endParaRPr lang="zh-CN" altLang="en-US" dirty="0"/>
          </a:p>
        </p:txBody>
      </p:sp>
      <p:sp>
        <p:nvSpPr>
          <p:cNvPr id="4" name="TextBox 3"/>
          <p:cNvSpPr txBox="1"/>
          <p:nvPr/>
        </p:nvSpPr>
        <p:spPr>
          <a:xfrm>
            <a:off x="1547664" y="1412776"/>
            <a:ext cx="6340197" cy="707886"/>
          </a:xfrm>
          <a:prstGeom prst="rect">
            <a:avLst/>
          </a:prstGeom>
          <a:noFill/>
        </p:spPr>
        <p:txBody>
          <a:bodyPr wrap="none" rtlCol="0">
            <a:spAutoFit/>
          </a:bodyPr>
          <a:lstStyle/>
          <a:p>
            <a:r>
              <a:rPr lang="en-US" altLang="zh-CN" sz="4000" b="1" dirty="0" smtClean="0">
                <a:latin typeface="华文新魏" panose="02010800040101010101" pitchFamily="2" charset="-122"/>
                <a:ea typeface="华文新魏" panose="02010800040101010101" pitchFamily="2" charset="-122"/>
              </a:rPr>
              <a:t>《</a:t>
            </a:r>
            <a:r>
              <a:rPr lang="zh-CN" altLang="en-US" sz="4000" b="1" dirty="0" smtClean="0">
                <a:latin typeface="华文新魏" panose="02010800040101010101" pitchFamily="2" charset="-122"/>
                <a:ea typeface="华文新魏" panose="02010800040101010101" pitchFamily="2" charset="-122"/>
              </a:rPr>
              <a:t>航空航天定位导航技术</a:t>
            </a:r>
            <a:r>
              <a:rPr lang="en-US" altLang="zh-CN" sz="4000" b="1" dirty="0" smtClean="0">
                <a:latin typeface="华文新魏" panose="02010800040101010101" pitchFamily="2" charset="-122"/>
                <a:ea typeface="华文新魏" panose="02010800040101010101" pitchFamily="2" charset="-122"/>
              </a:rPr>
              <a:t>》</a:t>
            </a:r>
            <a:endParaRPr lang="zh-CN" altLang="en-US" sz="4000" b="1"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D72B2F75-53A8-432A-B934-8C0AA26301DF}" type="slidenum">
              <a:rPr lang="en-US" altLang="zh-CN"/>
              <a:t>10</a:t>
            </a:fld>
            <a:endParaRPr lang="en-US" altLang="zh-CN"/>
          </a:p>
        </p:txBody>
      </p:sp>
      <p:sp>
        <p:nvSpPr>
          <p:cNvPr id="262146" name="Text Box 2"/>
          <p:cNvSpPr txBox="1">
            <a:spLocks noChangeArrowheads="1"/>
          </p:cNvSpPr>
          <p:nvPr/>
        </p:nvSpPr>
        <p:spPr bwMode="auto">
          <a:xfrm>
            <a:off x="0" y="476250"/>
            <a:ext cx="8458200" cy="65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a:defRPr>
                <a:solidFill>
                  <a:schemeClr val="tx1"/>
                </a:solidFill>
                <a:latin typeface="Arial" charset="0"/>
                <a:ea typeface="宋体" pitchFamily="2" charset="-122"/>
              </a:defRPr>
            </a:lvl1pPr>
            <a:lvl2pPr marL="890905">
              <a:defRPr>
                <a:solidFill>
                  <a:schemeClr val="tx1"/>
                </a:solidFill>
                <a:latin typeface="Arial" charset="0"/>
                <a:ea typeface="宋体" pitchFamily="2" charset="-122"/>
              </a:defRPr>
            </a:lvl2pPr>
            <a:lvl3pPr marL="1069975">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r">
              <a:lnSpc>
                <a:spcPct val="130000"/>
              </a:lnSpc>
            </a:pPr>
            <a:r>
              <a:rPr kumimoji="1" lang="en-US" altLang="zh-CN" sz="2800" b="1" i="1" u="sng" dirty="0" smtClean="0">
                <a:solidFill>
                  <a:srgbClr val="FF6600"/>
                </a:solidFill>
                <a:latin typeface="黑体" pitchFamily="2" charset="-122"/>
                <a:ea typeface="黑体" pitchFamily="2" charset="-122"/>
              </a:rPr>
              <a:t>(3)</a:t>
            </a:r>
            <a:r>
              <a:rPr kumimoji="1" lang="zh-CN" altLang="en-US" sz="2800" b="1" i="1" u="sng" dirty="0" smtClean="0">
                <a:solidFill>
                  <a:srgbClr val="FF6600"/>
                </a:solidFill>
                <a:latin typeface="黑体" pitchFamily="2" charset="-122"/>
                <a:ea typeface="黑体" pitchFamily="2" charset="-122"/>
              </a:rPr>
              <a:t>脉冲</a:t>
            </a:r>
            <a:r>
              <a:rPr kumimoji="1" lang="en-US" altLang="zh-CN" sz="2800" b="1" i="1" u="sng" dirty="0">
                <a:solidFill>
                  <a:srgbClr val="FF6600"/>
                </a:solidFill>
                <a:latin typeface="黑体" pitchFamily="2" charset="-122"/>
                <a:ea typeface="黑体" pitchFamily="2" charset="-122"/>
              </a:rPr>
              <a:t>-</a:t>
            </a:r>
            <a:r>
              <a:rPr kumimoji="1" lang="zh-CN" altLang="en-US" sz="2800" b="1" i="1" u="sng" dirty="0">
                <a:solidFill>
                  <a:srgbClr val="FF6600"/>
                </a:solidFill>
                <a:latin typeface="黑体" pitchFamily="2" charset="-122"/>
                <a:ea typeface="黑体" pitchFamily="2" charset="-122"/>
              </a:rPr>
              <a:t>相位测距差法</a:t>
            </a:r>
          </a:p>
        </p:txBody>
      </p:sp>
      <p:sp>
        <p:nvSpPr>
          <p:cNvPr id="262147" name="Text Box 3"/>
          <p:cNvSpPr txBox="1">
            <a:spLocks noChangeArrowheads="1"/>
          </p:cNvSpPr>
          <p:nvPr/>
        </p:nvSpPr>
        <p:spPr bwMode="auto">
          <a:xfrm>
            <a:off x="0" y="2160588"/>
            <a:ext cx="8532813" cy="1845945"/>
          </a:xfrm>
          <a:prstGeom prst="rect">
            <a:avLst/>
          </a:prstGeom>
          <a:noFill/>
          <a:ln>
            <a:noFill/>
          </a:ln>
          <a:effectLst/>
        </p:spPr>
        <p:txBody>
          <a:bodyPr>
            <a:spAutoFit/>
          </a:bodyPr>
          <a:lstStyle>
            <a:lvl1pPr marL="711200">
              <a:defRPr>
                <a:solidFill>
                  <a:schemeClr val="tx1"/>
                </a:solidFill>
                <a:latin typeface="Arial" charset="0"/>
                <a:ea typeface="宋体" pitchFamily="2" charset="-122"/>
              </a:defRPr>
            </a:lvl1pPr>
            <a:lvl2pPr marL="890905">
              <a:defRPr>
                <a:solidFill>
                  <a:schemeClr val="tx1"/>
                </a:solidFill>
                <a:latin typeface="Arial" charset="0"/>
                <a:ea typeface="宋体" pitchFamily="2" charset="-122"/>
              </a:defRPr>
            </a:lvl2pPr>
            <a:lvl3pPr marL="1069975">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nSpc>
                <a:spcPct val="160000"/>
              </a:lnSpc>
              <a:buClr>
                <a:srgbClr val="FF9900"/>
              </a:buClr>
              <a:buSzPct val="80000"/>
              <a:buFont typeface="Wingdings" pitchFamily="2" charset="2"/>
              <a:buNone/>
            </a:pPr>
            <a:r>
              <a:rPr kumimoji="1" lang="zh-CN" altLang="en-US" sz="2400" dirty="0">
                <a:latin typeface="黑体" pitchFamily="2" charset="-122"/>
                <a:ea typeface="黑体" pitchFamily="2" charset="-122"/>
              </a:rPr>
              <a:t>其中     为载体所测主台</a:t>
            </a:r>
            <a:r>
              <a:rPr kumimoji="1" lang="en-US" altLang="zh-CN" sz="2400" dirty="0">
                <a:latin typeface="黑体" pitchFamily="2" charset="-122"/>
                <a:ea typeface="黑体" pitchFamily="2" charset="-122"/>
              </a:rPr>
              <a:t>M</a:t>
            </a:r>
            <a:r>
              <a:rPr kumimoji="1" lang="zh-CN" altLang="en-US" sz="2400" dirty="0">
                <a:latin typeface="黑体" pitchFamily="2" charset="-122"/>
                <a:ea typeface="黑体" pitchFamily="2" charset="-122"/>
              </a:rPr>
              <a:t>、副台</a:t>
            </a:r>
            <a:r>
              <a:rPr kumimoji="1" lang="en-US" altLang="zh-CN" sz="2400" dirty="0">
                <a:latin typeface="黑体" pitchFamily="2" charset="-122"/>
                <a:ea typeface="黑体" pitchFamily="2" charset="-122"/>
              </a:rPr>
              <a:t>A</a:t>
            </a:r>
            <a:r>
              <a:rPr kumimoji="1" lang="zh-CN" altLang="en-US" sz="2400" dirty="0">
                <a:latin typeface="黑体" pitchFamily="2" charset="-122"/>
                <a:ea typeface="黑体" pitchFamily="2" charset="-122"/>
              </a:rPr>
              <a:t>的脉冲包络信号的载波相位差，小于    ，无多值性；</a:t>
            </a:r>
            <a:r>
              <a:rPr kumimoji="1" lang="en-US" altLang="zh-CN" sz="2400" b="1" i="1" dirty="0">
                <a:latin typeface="Times New Roman" pitchFamily="18" charset="0"/>
                <a:ea typeface="黑体" pitchFamily="2" charset="-122"/>
              </a:rPr>
              <a:t>N</a:t>
            </a:r>
            <a:r>
              <a:rPr kumimoji="1" lang="en-US" altLang="zh-CN" sz="2400" b="1" i="1" baseline="-25000" dirty="0">
                <a:latin typeface="Times New Roman" pitchFamily="18" charset="0"/>
                <a:ea typeface="黑体" pitchFamily="2" charset="-122"/>
              </a:rPr>
              <a:t>AM </a:t>
            </a:r>
            <a:r>
              <a:rPr kumimoji="1" lang="zh-CN" altLang="en-US" sz="2400" dirty="0">
                <a:latin typeface="黑体" pitchFamily="2" charset="-122"/>
                <a:ea typeface="黑体" pitchFamily="2" charset="-122"/>
              </a:rPr>
              <a:t>为载体所测主副台脉冲包络信号前沿的时差与载波信号周期的比值取整。</a:t>
            </a:r>
          </a:p>
        </p:txBody>
      </p:sp>
      <p:sp>
        <p:nvSpPr>
          <p:cNvPr id="262148" name="Text Box 4"/>
          <p:cNvSpPr txBox="1">
            <a:spLocks noChangeArrowheads="1"/>
          </p:cNvSpPr>
          <p:nvPr/>
        </p:nvSpPr>
        <p:spPr bwMode="auto">
          <a:xfrm>
            <a:off x="539750" y="4437063"/>
            <a:ext cx="8064500" cy="2197525"/>
          </a:xfrm>
          <a:prstGeom prst="rect">
            <a:avLst/>
          </a:prstGeom>
          <a:solidFill>
            <a:srgbClr val="C0C0C0"/>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992505">
              <a:defRPr>
                <a:solidFill>
                  <a:schemeClr val="tx1"/>
                </a:solidFill>
                <a:latin typeface="Arial" charset="0"/>
                <a:ea typeface="宋体" pitchFamily="2" charset="-122"/>
              </a:defRPr>
            </a:lvl2pPr>
            <a:lvl3pPr marL="1171575">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nSpc>
                <a:spcPct val="130000"/>
              </a:lnSpc>
              <a:spcBef>
                <a:spcPct val="50000"/>
              </a:spcBef>
            </a:pPr>
            <a:r>
              <a:rPr kumimoji="1" lang="en-US" altLang="zh-CN" sz="2400" dirty="0">
                <a:solidFill>
                  <a:srgbClr val="080808"/>
                </a:solidFill>
                <a:latin typeface="黑体" pitchFamily="2" charset="-122"/>
                <a:ea typeface="黑体" pitchFamily="2" charset="-122"/>
              </a:rPr>
              <a:t>    </a:t>
            </a:r>
            <a:r>
              <a:rPr kumimoji="1" lang="zh-CN" altLang="en-US" sz="2400" dirty="0">
                <a:solidFill>
                  <a:srgbClr val="080808"/>
                </a:solidFill>
                <a:latin typeface="黑体" pitchFamily="2" charset="-122"/>
                <a:ea typeface="黑体" pitchFamily="2" charset="-122"/>
              </a:rPr>
              <a:t>该方法精度高，覆盖范围广。罗兰－</a:t>
            </a:r>
            <a:r>
              <a:rPr kumimoji="1" lang="en-US" altLang="zh-CN" sz="2400" dirty="0">
                <a:solidFill>
                  <a:srgbClr val="080808"/>
                </a:solidFill>
                <a:latin typeface="黑体" pitchFamily="2" charset="-122"/>
                <a:ea typeface="黑体" pitchFamily="2" charset="-122"/>
              </a:rPr>
              <a:t>C</a:t>
            </a:r>
            <a:r>
              <a:rPr kumimoji="1" lang="zh-CN" altLang="en-US" sz="2400" dirty="0">
                <a:solidFill>
                  <a:srgbClr val="080808"/>
                </a:solidFill>
                <a:latin typeface="黑体" pitchFamily="2" charset="-122"/>
                <a:ea typeface="黑体" pitchFamily="2" charset="-122"/>
              </a:rPr>
              <a:t>采用相位</a:t>
            </a:r>
            <a:r>
              <a:rPr kumimoji="1" lang="en-US" altLang="zh-CN" sz="2400" dirty="0">
                <a:solidFill>
                  <a:srgbClr val="080808"/>
                </a:solidFill>
                <a:latin typeface="黑体" pitchFamily="2" charset="-122"/>
                <a:ea typeface="黑体" pitchFamily="2" charset="-122"/>
              </a:rPr>
              <a:t>-</a:t>
            </a:r>
            <a:r>
              <a:rPr kumimoji="1" lang="zh-CN" altLang="en-US" sz="2400" dirty="0">
                <a:solidFill>
                  <a:srgbClr val="080808"/>
                </a:solidFill>
                <a:latin typeface="黑体" pitchFamily="2" charset="-122"/>
                <a:ea typeface="黑体" pitchFamily="2" charset="-122"/>
              </a:rPr>
              <a:t>脉冲测距差体制，定位精度为</a:t>
            </a:r>
            <a:r>
              <a:rPr kumimoji="1" lang="en-US" altLang="zh-CN" sz="2400" dirty="0">
                <a:solidFill>
                  <a:srgbClr val="080808"/>
                </a:solidFill>
                <a:latin typeface="Times New Roman" pitchFamily="18" charset="0"/>
                <a:ea typeface="黑体" pitchFamily="2" charset="-122"/>
              </a:rPr>
              <a:t>0.25</a:t>
            </a:r>
            <a:r>
              <a:rPr kumimoji="1" lang="zh-CN" altLang="en-US" sz="2400" dirty="0">
                <a:solidFill>
                  <a:srgbClr val="080808"/>
                </a:solidFill>
                <a:latin typeface="Times New Roman" pitchFamily="18" charset="0"/>
                <a:ea typeface="黑体" pitchFamily="2" charset="-122"/>
              </a:rPr>
              <a:t>～</a:t>
            </a:r>
            <a:r>
              <a:rPr kumimoji="1" lang="en-US" altLang="zh-CN" sz="2400" dirty="0">
                <a:solidFill>
                  <a:srgbClr val="080808"/>
                </a:solidFill>
                <a:latin typeface="Times New Roman" pitchFamily="18" charset="0"/>
                <a:ea typeface="黑体" pitchFamily="2" charset="-122"/>
              </a:rPr>
              <a:t>1.2nmile</a:t>
            </a:r>
            <a:r>
              <a:rPr kumimoji="1" lang="zh-CN" altLang="en-US" sz="2400" dirty="0">
                <a:solidFill>
                  <a:srgbClr val="080808"/>
                </a:solidFill>
                <a:latin typeface="Times New Roman" pitchFamily="18" charset="0"/>
                <a:ea typeface="黑体" pitchFamily="2" charset="-122"/>
              </a:rPr>
              <a:t>；</a:t>
            </a:r>
            <a:r>
              <a:rPr kumimoji="1" lang="zh-CN" altLang="en-US" sz="2400" dirty="0">
                <a:solidFill>
                  <a:srgbClr val="080808"/>
                </a:solidFill>
                <a:latin typeface="黑体" pitchFamily="2" charset="-122"/>
                <a:ea typeface="黑体" pitchFamily="2" charset="-122"/>
              </a:rPr>
              <a:t>我国的</a:t>
            </a:r>
            <a:r>
              <a:rPr kumimoji="1" lang="zh-CN" altLang="en-US" sz="2400" dirty="0" smtClean="0">
                <a:solidFill>
                  <a:srgbClr val="080808"/>
                </a:solidFill>
                <a:latin typeface="黑体" pitchFamily="2" charset="-122"/>
                <a:ea typeface="黑体" pitchFamily="2" charset="-122"/>
              </a:rPr>
              <a:t>长河二号</a:t>
            </a:r>
            <a:r>
              <a:rPr kumimoji="1" lang="zh-CN" altLang="en-US" sz="2400" dirty="0">
                <a:solidFill>
                  <a:srgbClr val="080808"/>
                </a:solidFill>
                <a:latin typeface="黑体" pitchFamily="2" charset="-122"/>
                <a:ea typeface="黑体" pitchFamily="2" charset="-122"/>
              </a:rPr>
              <a:t>也采用该工作体制</a:t>
            </a:r>
            <a:r>
              <a:rPr kumimoji="1" lang="zh-CN" altLang="en-US" sz="2400" dirty="0" smtClean="0">
                <a:solidFill>
                  <a:srgbClr val="080808"/>
                </a:solidFill>
                <a:latin typeface="Times New Roman" pitchFamily="18" charset="0"/>
                <a:ea typeface="黑体" pitchFamily="2" charset="-122"/>
              </a:rPr>
              <a:t>。</a:t>
            </a:r>
            <a:endParaRPr kumimoji="1" lang="en-US" altLang="zh-CN" sz="2400" dirty="0" smtClean="0">
              <a:solidFill>
                <a:srgbClr val="080808"/>
              </a:solidFill>
              <a:latin typeface="Times New Roman" pitchFamily="18" charset="0"/>
              <a:ea typeface="黑体" pitchFamily="2" charset="-122"/>
            </a:endParaRPr>
          </a:p>
          <a:p>
            <a:pPr>
              <a:lnSpc>
                <a:spcPct val="130000"/>
              </a:lnSpc>
              <a:spcBef>
                <a:spcPct val="50000"/>
              </a:spcBef>
            </a:pPr>
            <a:r>
              <a:rPr kumimoji="1" lang="en-US" altLang="zh-CN" sz="2400" dirty="0" smtClean="0">
                <a:solidFill>
                  <a:srgbClr val="080808"/>
                </a:solidFill>
                <a:latin typeface="Times New Roman" pitchFamily="18" charset="0"/>
                <a:ea typeface="黑体" pitchFamily="2" charset="-122"/>
              </a:rPr>
              <a:t>1nmile = 1852m</a:t>
            </a:r>
            <a:endParaRPr kumimoji="1" lang="zh-CN" altLang="en-US" sz="2400" dirty="0">
              <a:solidFill>
                <a:srgbClr val="080808"/>
              </a:solidFill>
              <a:latin typeface="Times New Roman" pitchFamily="18" charset="0"/>
              <a:ea typeface="黑体" pitchFamily="2" charset="-122"/>
            </a:endParaRPr>
          </a:p>
        </p:txBody>
      </p:sp>
      <p:graphicFrame>
        <p:nvGraphicFramePr>
          <p:cNvPr id="262149" name="Object 5"/>
          <p:cNvGraphicFramePr>
            <a:graphicFrameLocks noChangeAspect="1"/>
          </p:cNvGraphicFramePr>
          <p:nvPr/>
        </p:nvGraphicFramePr>
        <p:xfrm>
          <a:off x="2916238" y="1412875"/>
          <a:ext cx="3971925" cy="885825"/>
        </p:xfrm>
        <a:graphic>
          <a:graphicData uri="http://schemas.openxmlformats.org/presentationml/2006/ole">
            <mc:AlternateContent xmlns:mc="http://schemas.openxmlformats.org/markup-compatibility/2006">
              <mc:Choice xmlns:v="urn:schemas-microsoft-com:vml" Requires="v">
                <p:oleObj spid="_x0000_s3160" name="Equation" r:id="rId3" imgW="1765300" imgH="393700" progId="Equation.DSMT4">
                  <p:embed/>
                </p:oleObj>
              </mc:Choice>
              <mc:Fallback>
                <p:oleObj name="Equation" r:id="rId3" imgW="1765300" imgH="393700" progId="Equation.DSMT4">
                  <p:embed/>
                  <p:pic>
                    <p:nvPicPr>
                      <p:cNvPr id="0" name="图片 31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1412875"/>
                        <a:ext cx="3971925" cy="885825"/>
                      </a:xfrm>
                      <a:prstGeom prst="rect">
                        <a:avLst/>
                      </a:prstGeom>
                      <a:solidFill>
                        <a:schemeClr val="tx1"/>
                      </a:solidFill>
                      <a:ln>
                        <a:noFill/>
                      </a:ln>
                      <a:effectLst/>
                    </p:spPr>
                  </p:pic>
                </p:oleObj>
              </mc:Fallback>
            </mc:AlternateContent>
          </a:graphicData>
        </a:graphic>
      </p:graphicFrame>
      <p:graphicFrame>
        <p:nvGraphicFramePr>
          <p:cNvPr id="262152" name="Object 8"/>
          <p:cNvGraphicFramePr>
            <a:graphicFrameLocks noChangeAspect="1"/>
          </p:cNvGraphicFramePr>
          <p:nvPr/>
        </p:nvGraphicFramePr>
        <p:xfrm>
          <a:off x="2914968" y="2924493"/>
          <a:ext cx="514350" cy="400050"/>
        </p:xfrm>
        <a:graphic>
          <a:graphicData uri="http://schemas.openxmlformats.org/presentationml/2006/ole">
            <mc:AlternateContent xmlns:mc="http://schemas.openxmlformats.org/markup-compatibility/2006">
              <mc:Choice xmlns:v="urn:schemas-microsoft-com:vml" Requires="v">
                <p:oleObj spid="_x0000_s3161" name="Equation" r:id="rId5" imgW="228600" imgH="177800" progId="Equation.DSMT4">
                  <p:embed/>
                </p:oleObj>
              </mc:Choice>
              <mc:Fallback>
                <p:oleObj name="Equation" r:id="rId5" imgW="228600" imgH="177800" progId="Equation.DSMT4">
                  <p:embed/>
                  <p:pic>
                    <p:nvPicPr>
                      <p:cNvPr id="0" name="图片 31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4968" y="2924493"/>
                        <a:ext cx="514350" cy="400050"/>
                      </a:xfrm>
                      <a:prstGeom prst="rect">
                        <a:avLst/>
                      </a:prstGeom>
                      <a:solidFill>
                        <a:schemeClr val="tx1"/>
                      </a:solidFill>
                      <a:ln>
                        <a:noFill/>
                      </a:ln>
                      <a:effectLst/>
                    </p:spPr>
                  </p:pic>
                </p:oleObj>
              </mc:Fallback>
            </mc:AlternateContent>
          </a:graphicData>
        </a:graphic>
      </p:graphicFrame>
      <p:graphicFrame>
        <p:nvGraphicFramePr>
          <p:cNvPr id="262154" name="Object 10"/>
          <p:cNvGraphicFramePr>
            <a:graphicFrameLocks noChangeAspect="1"/>
          </p:cNvGraphicFramePr>
          <p:nvPr/>
        </p:nvGraphicFramePr>
        <p:xfrm>
          <a:off x="1452563" y="2355850"/>
          <a:ext cx="742950" cy="514350"/>
        </p:xfrm>
        <a:graphic>
          <a:graphicData uri="http://schemas.openxmlformats.org/presentationml/2006/ole">
            <mc:AlternateContent xmlns:mc="http://schemas.openxmlformats.org/markup-compatibility/2006">
              <mc:Choice xmlns:v="urn:schemas-microsoft-com:vml" Requires="v">
                <p:oleObj spid="_x0000_s3162" name="Equation" r:id="rId7" imgW="330200" imgH="228600" progId="Equation.DSMT4">
                  <p:embed/>
                </p:oleObj>
              </mc:Choice>
              <mc:Fallback>
                <p:oleObj name="Equation" r:id="rId7" imgW="330200" imgH="228600" progId="Equation.DSMT4">
                  <p:embed/>
                  <p:pic>
                    <p:nvPicPr>
                      <p:cNvPr id="0" name="图片 31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52563" y="2355850"/>
                        <a:ext cx="742950" cy="514350"/>
                      </a:xfrm>
                      <a:prstGeom prst="rect">
                        <a:avLst/>
                      </a:prstGeom>
                      <a:solidFill>
                        <a:schemeClr val="tx1"/>
                      </a:solidFill>
                      <a:ln>
                        <a:noFill/>
                      </a:ln>
                      <a:effectLst/>
                    </p:spPr>
                  </p:pic>
                </p:oleObj>
              </mc:Fallback>
            </mc:AlternateContent>
          </a:graphicData>
        </a:graphic>
      </p:graphicFrame>
      <p:pic>
        <p:nvPicPr>
          <p:cNvPr id="2" name="图片 1"/>
          <p:cNvPicPr>
            <a:picLocks noChangeAspect="1"/>
          </p:cNvPicPr>
          <p:nvPr/>
        </p:nvPicPr>
        <p:blipFill>
          <a:blip r:embed="rId9"/>
          <a:stretch>
            <a:fillRect/>
          </a:stretch>
        </p:blipFill>
        <p:spPr>
          <a:xfrm>
            <a:off x="179070" y="188595"/>
            <a:ext cx="2694940" cy="15030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2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251520" y="2130425"/>
            <a:ext cx="8892480" cy="1470025"/>
          </a:xfrm>
        </p:spPr>
        <p:txBody>
          <a:bodyPr>
            <a:normAutofit/>
          </a:bodyPr>
          <a:lstStyle/>
          <a:p>
            <a:r>
              <a:rPr lang="zh-CN" altLang="en-US" sz="4000" dirty="0"/>
              <a:t>实例：罗兰</a:t>
            </a:r>
            <a:r>
              <a:rPr lang="en-US" altLang="zh-CN" sz="4000" dirty="0"/>
              <a:t>C</a:t>
            </a:r>
            <a:r>
              <a:rPr lang="zh-CN" altLang="en-US" sz="4000" dirty="0"/>
              <a:t>、长河二</a:t>
            </a:r>
            <a:r>
              <a:rPr lang="zh-CN" altLang="en-US" sz="4000" dirty="0" smtClean="0"/>
              <a:t>号</a:t>
            </a:r>
            <a:r>
              <a:rPr lang="en-US" altLang="zh-CN" sz="4000" dirty="0" smtClean="0"/>
              <a:t/>
            </a:r>
            <a:br>
              <a:rPr lang="en-US" altLang="zh-CN" sz="4000" dirty="0" smtClean="0"/>
            </a:br>
            <a:r>
              <a:rPr lang="zh-CN" altLang="en-US" sz="4000" dirty="0"/>
              <a:t>（脉冲</a:t>
            </a:r>
            <a:r>
              <a:rPr lang="en-US" altLang="zh-CN" sz="4000" dirty="0"/>
              <a:t>/</a:t>
            </a:r>
            <a:r>
              <a:rPr lang="zh-CN" altLang="en-US" sz="4000" dirty="0"/>
              <a:t>相位混合测距差导航系统）</a:t>
            </a:r>
          </a:p>
        </p:txBody>
      </p:sp>
      <p:sp>
        <p:nvSpPr>
          <p:cNvPr id="5" name="副标题 4"/>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AAC63B88-BA3D-4892-BAA5-F7D949D47231}" type="slidenum">
              <a:rPr lang="en-US" altLang="zh-CN"/>
              <a:t>12</a:t>
            </a:fld>
            <a:endParaRPr lang="en-US" altLang="zh-CN"/>
          </a:p>
        </p:txBody>
      </p:sp>
      <p:sp>
        <p:nvSpPr>
          <p:cNvPr id="268291" name="Rectangle 3"/>
          <p:cNvSpPr>
            <a:spLocks noGrp="1" noChangeArrowheads="1"/>
          </p:cNvSpPr>
          <p:nvPr>
            <p:ph idx="4294967295"/>
          </p:nvPr>
        </p:nvSpPr>
        <p:spPr>
          <a:xfrm>
            <a:off x="446856" y="1600200"/>
            <a:ext cx="8229600" cy="4525963"/>
          </a:xfrm>
          <a:noFill/>
        </p:spPr>
        <p:txBody>
          <a:bodyPr/>
          <a:lstStyle/>
          <a:p>
            <a:pPr marL="0" indent="0">
              <a:lnSpc>
                <a:spcPct val="140000"/>
              </a:lnSpc>
              <a:buFont typeface="Wingdings" pitchFamily="2" charset="2"/>
              <a:buNone/>
            </a:pPr>
            <a:r>
              <a:rPr lang="en-US" altLang="zh-CN" sz="2400" dirty="0">
                <a:effectLst/>
                <a:ea typeface="黑体" pitchFamily="2" charset="-122"/>
              </a:rPr>
              <a:t>      </a:t>
            </a:r>
            <a:r>
              <a:rPr lang="zh-CN" altLang="en-US" sz="2400" dirty="0">
                <a:effectLst/>
                <a:ea typeface="黑体" pitchFamily="2" charset="-122"/>
              </a:rPr>
              <a:t>罗兰</a:t>
            </a:r>
            <a:r>
              <a:rPr lang="en-US" altLang="zh-CN" sz="2400" dirty="0">
                <a:effectLst/>
                <a:ea typeface="黑体" pitchFamily="2" charset="-122"/>
              </a:rPr>
              <a:t>-C</a:t>
            </a:r>
            <a:r>
              <a:rPr lang="zh-CN" altLang="en-US" sz="2400" dirty="0">
                <a:effectLst/>
                <a:ea typeface="黑体" pitchFamily="2" charset="-122"/>
              </a:rPr>
              <a:t>是美国开发的中远程精密地基无线电导航系统，采用低频、</a:t>
            </a:r>
            <a:r>
              <a:rPr lang="zh-CN" altLang="en-US" sz="2400" b="1" i="1" u="sng" dirty="0">
                <a:solidFill>
                  <a:srgbClr val="FF6600"/>
                </a:solidFill>
                <a:effectLst/>
                <a:ea typeface="黑体" pitchFamily="2" charset="-122"/>
              </a:rPr>
              <a:t>相位</a:t>
            </a:r>
            <a:r>
              <a:rPr lang="en-US" altLang="zh-CN" sz="2400" b="1" i="1" u="sng" dirty="0">
                <a:solidFill>
                  <a:srgbClr val="FF6600"/>
                </a:solidFill>
                <a:effectLst/>
                <a:ea typeface="黑体" pitchFamily="2" charset="-122"/>
              </a:rPr>
              <a:t>-</a:t>
            </a:r>
            <a:r>
              <a:rPr lang="zh-CN" altLang="en-US" sz="2400" b="1" i="1" u="sng" dirty="0">
                <a:solidFill>
                  <a:srgbClr val="FF6600"/>
                </a:solidFill>
                <a:effectLst/>
                <a:ea typeface="黑体" pitchFamily="2" charset="-122"/>
              </a:rPr>
              <a:t>时间复合</a:t>
            </a:r>
            <a:r>
              <a:rPr lang="zh-CN" altLang="en-US" sz="2400" dirty="0">
                <a:effectLst/>
                <a:ea typeface="黑体" pitchFamily="2" charset="-122"/>
              </a:rPr>
              <a:t>的双曲线导航体制，可测量载体相对主副导航台的</a:t>
            </a:r>
            <a:r>
              <a:rPr lang="zh-CN" altLang="en-US" sz="2400" b="1" i="1" u="sng" dirty="0">
                <a:solidFill>
                  <a:srgbClr val="FF6600"/>
                </a:solidFill>
                <a:effectLst/>
                <a:ea typeface="黑体" pitchFamily="2" charset="-122"/>
              </a:rPr>
              <a:t>距离差</a:t>
            </a:r>
            <a:r>
              <a:rPr lang="zh-CN" altLang="en-US" sz="2400" dirty="0" smtClean="0">
                <a:effectLst/>
                <a:ea typeface="黑体" pitchFamily="2" charset="-122"/>
              </a:rPr>
              <a:t>。</a:t>
            </a:r>
            <a:endParaRPr lang="zh-CN" altLang="en-US" sz="2400" dirty="0">
              <a:effectLst/>
              <a:ea typeface="黑体" pitchFamily="2" charset="-122"/>
            </a:endParaRPr>
          </a:p>
        </p:txBody>
      </p:sp>
      <p:sp>
        <p:nvSpPr>
          <p:cNvPr id="6" name="Rectangle 2"/>
          <p:cNvSpPr txBox="1">
            <a:spLocks noChangeArrowheads="1"/>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b="1" kern="1200">
                <a:solidFill>
                  <a:srgbClr val="C00000"/>
                </a:solidFill>
                <a:latin typeface="微软雅黑" pitchFamily="34" charset="-122"/>
                <a:ea typeface="微软雅黑" pitchFamily="34" charset="-122"/>
                <a:cs typeface="+mj-cs"/>
              </a:defRPr>
            </a:lvl1pPr>
          </a:lstStyle>
          <a:p>
            <a:r>
              <a:rPr lang="zh-CN" altLang="en-US" sz="4000" dirty="0" smtClean="0"/>
              <a:t>（</a:t>
            </a:r>
            <a:r>
              <a:rPr lang="en-US" altLang="zh-CN" sz="4000" dirty="0" smtClean="0"/>
              <a:t>1</a:t>
            </a:r>
            <a:r>
              <a:rPr lang="zh-CN" altLang="en-US" sz="4000" dirty="0" smtClean="0"/>
              <a:t>）</a:t>
            </a:r>
            <a:r>
              <a:rPr lang="en-US" altLang="zh-CN" sz="4000" dirty="0" smtClean="0"/>
              <a:t> </a:t>
            </a:r>
            <a:r>
              <a:rPr lang="zh-CN" altLang="en-US" sz="4000" dirty="0" smtClean="0"/>
              <a:t>罗兰</a:t>
            </a:r>
            <a:r>
              <a:rPr lang="en-US" altLang="zh-CN" sz="4000" dirty="0" smtClean="0"/>
              <a:t>-C</a:t>
            </a:r>
            <a:r>
              <a:rPr lang="zh-CN" altLang="en-US" sz="4000" dirty="0" smtClean="0"/>
              <a:t>系统 </a:t>
            </a:r>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29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E044C760-A4B8-498D-89C2-74315FE21302}" type="slidenum">
              <a:rPr lang="en-US" altLang="zh-CN"/>
              <a:t>13</a:t>
            </a:fld>
            <a:endParaRPr lang="en-US" altLang="zh-CN"/>
          </a:p>
        </p:txBody>
      </p:sp>
      <p:sp>
        <p:nvSpPr>
          <p:cNvPr id="264220" name="Rectangle 28"/>
          <p:cNvSpPr>
            <a:spLocks noGrp="1" noChangeArrowheads="1"/>
          </p:cNvSpPr>
          <p:nvPr>
            <p:ph idx="4294967295"/>
          </p:nvPr>
        </p:nvSpPr>
        <p:spPr>
          <a:xfrm>
            <a:off x="0" y="1927373"/>
            <a:ext cx="4211960" cy="4525963"/>
          </a:xfrm>
          <a:noFill/>
        </p:spPr>
        <p:txBody>
          <a:bodyPr/>
          <a:lstStyle/>
          <a:p>
            <a:pPr marL="0" indent="0" algn="ctr">
              <a:lnSpc>
                <a:spcPct val="140000"/>
              </a:lnSpc>
              <a:buFont typeface="Wingdings" pitchFamily="2" charset="2"/>
              <a:buNone/>
            </a:pPr>
            <a:r>
              <a:rPr lang="en-US" altLang="zh-CN" sz="2800" dirty="0">
                <a:solidFill>
                  <a:schemeClr val="folHlink"/>
                </a:solidFill>
                <a:effectLst/>
                <a:latin typeface="Times New Roman" pitchFamily="18" charset="0"/>
                <a:ea typeface="黑体" pitchFamily="2" charset="-122"/>
              </a:rPr>
              <a:t>Loran-C </a:t>
            </a:r>
            <a:r>
              <a:rPr lang="zh-CN" altLang="en-US" sz="2800" dirty="0">
                <a:solidFill>
                  <a:schemeClr val="folHlink"/>
                </a:solidFill>
                <a:effectLst/>
                <a:latin typeface="Times New Roman" pitchFamily="18" charset="0"/>
                <a:ea typeface="黑体" pitchFamily="2" charset="-122"/>
              </a:rPr>
              <a:t>地面设备</a:t>
            </a:r>
          </a:p>
        </p:txBody>
      </p:sp>
      <p:pic>
        <p:nvPicPr>
          <p:cNvPr id="264221" name="Picture 29" descr="lorstaShoalCo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625" y="2622550"/>
            <a:ext cx="3311525" cy="2967038"/>
          </a:xfrm>
          <a:prstGeom prst="rect">
            <a:avLst/>
          </a:prstGeom>
          <a:noFill/>
          <a:extLst>
            <a:ext uri="{909E8E84-426E-40DD-AFC4-6F175D3DCCD1}">
              <a14:hiddenFill xmlns:a14="http://schemas.microsoft.com/office/drawing/2010/main">
                <a:solidFill>
                  <a:srgbClr val="FFFFFF"/>
                </a:solidFill>
              </a14:hiddenFill>
            </a:ext>
          </a:extLst>
        </p:spPr>
      </p:pic>
      <p:pic>
        <p:nvPicPr>
          <p:cNvPr id="264223" name="Picture 31" descr="lorana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1063" y="2636838"/>
            <a:ext cx="2073275" cy="2952750"/>
          </a:xfrm>
          <a:prstGeom prst="rect">
            <a:avLst/>
          </a:prstGeom>
          <a:noFill/>
          <a:extLst>
            <a:ext uri="{909E8E84-426E-40DD-AFC4-6F175D3DCCD1}">
              <a14:hiddenFill xmlns:a14="http://schemas.microsoft.com/office/drawing/2010/main">
                <a:solidFill>
                  <a:srgbClr val="FFFFFF"/>
                </a:solidFill>
              </a14:hiddenFill>
            </a:ext>
          </a:extLst>
        </p:spPr>
      </p:pic>
      <p:pic>
        <p:nvPicPr>
          <p:cNvPr id="264224" name="Picture 32" descr="LoranXmtt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925" y="2613025"/>
            <a:ext cx="3132138" cy="2976563"/>
          </a:xfrm>
          <a:prstGeom prst="rect">
            <a:avLst/>
          </a:prstGeom>
          <a:noFill/>
          <a:extLst>
            <a:ext uri="{909E8E84-426E-40DD-AFC4-6F175D3DCCD1}">
              <a14:hiddenFill xmlns:a14="http://schemas.microsoft.com/office/drawing/2010/main">
                <a:solidFill>
                  <a:srgbClr val="FFFFFF"/>
                </a:solidFill>
              </a14:hiddenFill>
            </a:ext>
          </a:extLst>
        </p:spPr>
      </p:pic>
      <p:pic>
        <p:nvPicPr>
          <p:cNvPr id="264225" name="Picture 33" descr="lorc_90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056" y="402352"/>
            <a:ext cx="331470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4226" name="Rectangle 34"/>
          <p:cNvSpPr>
            <a:spLocks noChangeArrowheads="1"/>
          </p:cNvSpPr>
          <p:nvPr/>
        </p:nvSpPr>
        <p:spPr bwMode="auto">
          <a:xfrm>
            <a:off x="2339752" y="402352"/>
            <a:ext cx="2952055" cy="122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40000"/>
              </a:lnSpc>
              <a:spcBef>
                <a:spcPct val="20000"/>
              </a:spcBef>
              <a:buClr>
                <a:schemeClr val="hlink"/>
              </a:buClr>
              <a:buSzPct val="60000"/>
              <a:buFont typeface="Wingdings" pitchFamily="2" charset="2"/>
              <a:buNone/>
            </a:pPr>
            <a:r>
              <a:rPr lang="en-US" altLang="zh-CN" sz="2800" dirty="0" smtClean="0">
                <a:solidFill>
                  <a:schemeClr val="folHlink"/>
                </a:solidFill>
                <a:latin typeface="Times New Roman" pitchFamily="18" charset="0"/>
                <a:ea typeface="黑体" pitchFamily="2" charset="-122"/>
              </a:rPr>
              <a:t>Loran-C</a:t>
            </a:r>
            <a:r>
              <a:rPr lang="zh-CN" altLang="en-US" sz="2800" dirty="0" smtClean="0">
                <a:solidFill>
                  <a:schemeClr val="folHlink"/>
                </a:solidFill>
                <a:latin typeface="Times New Roman" pitchFamily="18" charset="0"/>
                <a:ea typeface="黑体" pitchFamily="2" charset="-122"/>
              </a:rPr>
              <a:t>接收机</a:t>
            </a:r>
            <a:endParaRPr lang="zh-CN" altLang="en-US" sz="2800" dirty="0">
              <a:solidFill>
                <a:schemeClr val="folHlink"/>
              </a:solidFill>
              <a:latin typeface="Times New Roman" pitchFamily="18" charset="0"/>
              <a:ea typeface="黑体"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zh-CN" altLang="en-US" sz="4000" b="1" dirty="0" smtClean="0"/>
              <a:t>（</a:t>
            </a:r>
            <a:r>
              <a:rPr lang="en-US" altLang="zh-CN" sz="4000" b="1" dirty="0" smtClean="0"/>
              <a:t>1</a:t>
            </a:r>
            <a:r>
              <a:rPr lang="zh-CN" altLang="en-US" sz="4000" b="1" dirty="0" smtClean="0"/>
              <a:t>）基本组成</a:t>
            </a:r>
            <a:endParaRPr lang="zh-CN" altLang="en-US" sz="4000" b="1" dirty="0"/>
          </a:p>
        </p:txBody>
      </p:sp>
      <p:sp>
        <p:nvSpPr>
          <p:cNvPr id="122883" name="Rectangle 3"/>
          <p:cNvSpPr>
            <a:spLocks noGrp="1" noChangeArrowheads="1"/>
          </p:cNvSpPr>
          <p:nvPr>
            <p:ph type="body" idx="1"/>
          </p:nvPr>
        </p:nvSpPr>
        <p:spPr/>
        <p:txBody>
          <a:bodyPr>
            <a:normAutofit fontScale="77500" lnSpcReduction="20000"/>
          </a:bodyPr>
          <a:lstStyle/>
          <a:p>
            <a:pPr>
              <a:lnSpc>
                <a:spcPct val="170000"/>
              </a:lnSpc>
            </a:pPr>
            <a:r>
              <a:rPr lang="zh-CN" altLang="en-US" dirty="0">
                <a:solidFill>
                  <a:schemeClr val="tx1"/>
                </a:solidFill>
              </a:rPr>
              <a:t>罗兰</a:t>
            </a:r>
            <a:r>
              <a:rPr lang="en-US" altLang="zh-CN" dirty="0">
                <a:solidFill>
                  <a:schemeClr val="tx1"/>
                </a:solidFill>
              </a:rPr>
              <a:t>-C</a:t>
            </a:r>
            <a:r>
              <a:rPr lang="zh-CN" altLang="en-US" dirty="0">
                <a:solidFill>
                  <a:schemeClr val="tx1"/>
                </a:solidFill>
              </a:rPr>
              <a:t>系统地面设施包括形成台链的一组</a:t>
            </a:r>
            <a:r>
              <a:rPr lang="zh-CN" altLang="en-US" dirty="0" smtClean="0">
                <a:solidFill>
                  <a:srgbClr val="0000CC"/>
                </a:solidFill>
              </a:rPr>
              <a:t>发射台</a:t>
            </a:r>
            <a:r>
              <a:rPr lang="zh-CN" altLang="en-US" dirty="0" smtClean="0">
                <a:solidFill>
                  <a:schemeClr val="tx1"/>
                </a:solidFill>
              </a:rPr>
              <a:t>、工作区</a:t>
            </a:r>
            <a:r>
              <a:rPr lang="zh-CN" altLang="en-US" dirty="0">
                <a:solidFill>
                  <a:srgbClr val="0000CC"/>
                </a:solidFill>
              </a:rPr>
              <a:t>监测站</a:t>
            </a:r>
            <a:r>
              <a:rPr lang="zh-CN" altLang="en-US" dirty="0">
                <a:solidFill>
                  <a:schemeClr val="tx1"/>
                </a:solidFill>
              </a:rPr>
              <a:t>和</a:t>
            </a:r>
            <a:r>
              <a:rPr lang="zh-CN" altLang="en-US" dirty="0">
                <a:solidFill>
                  <a:srgbClr val="0000CC"/>
                </a:solidFill>
              </a:rPr>
              <a:t>台链控制中心</a:t>
            </a:r>
            <a:r>
              <a:rPr lang="zh-CN" altLang="en-US" dirty="0">
                <a:solidFill>
                  <a:schemeClr val="tx1"/>
                </a:solidFill>
              </a:rPr>
              <a:t>。</a:t>
            </a:r>
          </a:p>
          <a:p>
            <a:pPr>
              <a:lnSpc>
                <a:spcPct val="170000"/>
              </a:lnSpc>
            </a:pPr>
            <a:r>
              <a:rPr lang="zh-CN" altLang="en-US" dirty="0">
                <a:solidFill>
                  <a:schemeClr val="tx1"/>
                </a:solidFill>
              </a:rPr>
              <a:t>一个台链由若干个发射台组成，对于双曲线定位体制的台链，它</a:t>
            </a:r>
            <a:r>
              <a:rPr lang="zh-CN" altLang="en-US" dirty="0">
                <a:solidFill>
                  <a:srgbClr val="0000CC"/>
                </a:solidFill>
              </a:rPr>
              <a:t>至少应包括三个发射台</a:t>
            </a:r>
            <a:r>
              <a:rPr lang="zh-CN" altLang="en-US" dirty="0">
                <a:solidFill>
                  <a:schemeClr val="tx1"/>
                </a:solidFill>
              </a:rPr>
              <a:t>。台链中有一个发射台称主台，其余各台称副台。</a:t>
            </a:r>
          </a:p>
          <a:p>
            <a:pPr>
              <a:lnSpc>
                <a:spcPct val="170000"/>
              </a:lnSpc>
            </a:pPr>
            <a:r>
              <a:rPr lang="zh-CN" altLang="en-US" dirty="0">
                <a:solidFill>
                  <a:schemeClr val="tx1"/>
                </a:solidFill>
              </a:rPr>
              <a:t>发射台提供无线电导航信号，工作区监测站和台链控制中心则监视和控制信号，使信号满足系统的要求。</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zh-CN" altLang="en-US" sz="4000" dirty="0" smtClean="0"/>
              <a:t>（</a:t>
            </a:r>
            <a:r>
              <a:rPr lang="en-US" altLang="zh-CN" sz="4000" dirty="0" smtClean="0"/>
              <a:t>2</a:t>
            </a:r>
            <a:r>
              <a:rPr lang="zh-CN" altLang="en-US" sz="4000" dirty="0" smtClean="0"/>
              <a:t>）定位</a:t>
            </a:r>
            <a:r>
              <a:rPr lang="zh-CN" altLang="en-US" sz="4000" dirty="0"/>
              <a:t>原理</a:t>
            </a:r>
          </a:p>
        </p:txBody>
      </p:sp>
      <p:sp>
        <p:nvSpPr>
          <p:cNvPr id="129027" name="Rectangle 3"/>
          <p:cNvSpPr>
            <a:spLocks noGrp="1" noChangeArrowheads="1"/>
          </p:cNvSpPr>
          <p:nvPr>
            <p:ph type="body" idx="1"/>
          </p:nvPr>
        </p:nvSpPr>
        <p:spPr>
          <a:xfrm>
            <a:off x="685800" y="1268413"/>
            <a:ext cx="7772400" cy="5329237"/>
          </a:xfrm>
        </p:spPr>
        <p:txBody>
          <a:bodyPr>
            <a:normAutofit/>
          </a:bodyPr>
          <a:lstStyle/>
          <a:p>
            <a:pPr>
              <a:lnSpc>
                <a:spcPct val="170000"/>
              </a:lnSpc>
            </a:pPr>
            <a:r>
              <a:rPr lang="zh-CN" altLang="en-US" dirty="0" smtClean="0">
                <a:solidFill>
                  <a:srgbClr val="0000CC"/>
                </a:solidFill>
              </a:rPr>
              <a:t>双曲线定位原理</a:t>
            </a:r>
            <a:endParaRPr lang="zh-CN" altLang="en-US" dirty="0">
              <a:solidFill>
                <a:srgbClr val="0000CC"/>
              </a:solidFill>
            </a:endParaRPr>
          </a:p>
          <a:p>
            <a:pPr lvl="1">
              <a:lnSpc>
                <a:spcPct val="170000"/>
              </a:lnSpc>
            </a:pPr>
            <a:r>
              <a:rPr lang="zh-CN" altLang="en-US" dirty="0"/>
              <a:t>具有相同距离差的点的轨迹是以发射台为焦点的一条双曲线，如果能获取</a:t>
            </a:r>
            <a:r>
              <a:rPr lang="zh-CN" altLang="en-US" dirty="0">
                <a:solidFill>
                  <a:schemeClr val="tx1"/>
                </a:solidFill>
              </a:rPr>
              <a:t>两条相交的双曲线</a:t>
            </a:r>
            <a:r>
              <a:rPr lang="zh-CN" altLang="en-US" dirty="0"/>
              <a:t>，则其交点就是我们要确定的位置。</a:t>
            </a:r>
          </a:p>
          <a:p>
            <a:pPr lvl="1">
              <a:lnSpc>
                <a:spcPct val="170000"/>
              </a:lnSpc>
            </a:pPr>
            <a:r>
              <a:rPr lang="zh-CN" altLang="en-US" dirty="0"/>
              <a:t>时间测量是通过脉冲</a:t>
            </a:r>
            <a:r>
              <a:rPr lang="zh-CN" altLang="en-US" dirty="0" smtClean="0"/>
              <a:t>包络取得</a:t>
            </a:r>
            <a:r>
              <a:rPr lang="zh-CN" altLang="en-US" dirty="0">
                <a:solidFill>
                  <a:schemeClr val="tx1"/>
                </a:solidFill>
              </a:rPr>
              <a:t>粗测</a:t>
            </a:r>
            <a:r>
              <a:rPr lang="zh-CN" altLang="en-US" dirty="0"/>
              <a:t>读数，然后</a:t>
            </a:r>
            <a:r>
              <a:rPr lang="zh-CN" altLang="en-US" dirty="0" smtClean="0"/>
              <a:t>通过载波相位</a:t>
            </a:r>
            <a:r>
              <a:rPr lang="zh-CN" altLang="en-US" dirty="0">
                <a:solidFill>
                  <a:schemeClr val="tx1"/>
                </a:solidFill>
              </a:rPr>
              <a:t>精测</a:t>
            </a:r>
            <a:r>
              <a:rPr lang="zh-CN" altLang="en-US" dirty="0"/>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body" idx="1"/>
          </p:nvPr>
        </p:nvSpPr>
        <p:spPr/>
        <p:txBody>
          <a:bodyPr>
            <a:normAutofit/>
          </a:bodyPr>
          <a:lstStyle/>
          <a:p>
            <a:r>
              <a:rPr lang="zh-CN" altLang="en-US" sz="2400" dirty="0" smtClean="0">
                <a:solidFill>
                  <a:schemeClr val="tx1"/>
                </a:solidFill>
              </a:rPr>
              <a:t>所有台站发射</a:t>
            </a:r>
            <a:r>
              <a:rPr lang="zh-CN" altLang="en-US" sz="2400" dirty="0">
                <a:solidFill>
                  <a:schemeClr val="tx1"/>
                </a:solidFill>
              </a:rPr>
              <a:t>信号的载频都</a:t>
            </a:r>
            <a:r>
              <a:rPr lang="zh-CN" altLang="en-US" sz="2400" dirty="0" smtClean="0">
                <a:solidFill>
                  <a:schemeClr val="tx1"/>
                </a:solidFill>
              </a:rPr>
              <a:t>相同，</a:t>
            </a:r>
            <a:r>
              <a:rPr lang="en-US" altLang="zh-CN" sz="2400" dirty="0" smtClean="0">
                <a:solidFill>
                  <a:schemeClr val="tx1"/>
                </a:solidFill>
              </a:rPr>
              <a:t>100kHz</a:t>
            </a:r>
            <a:r>
              <a:rPr lang="zh-CN" altLang="en-US" sz="2400" dirty="0" smtClean="0">
                <a:solidFill>
                  <a:schemeClr val="tx1"/>
                </a:solidFill>
              </a:rPr>
              <a:t>。</a:t>
            </a:r>
            <a:endParaRPr lang="en-US" altLang="zh-CN" sz="2400" dirty="0" smtClean="0">
              <a:solidFill>
                <a:schemeClr val="tx1"/>
              </a:solidFill>
            </a:endParaRPr>
          </a:p>
          <a:p>
            <a:r>
              <a:rPr lang="zh-CN" altLang="en-US" sz="2400" dirty="0" smtClean="0">
                <a:solidFill>
                  <a:schemeClr val="tx1"/>
                </a:solidFill>
              </a:rPr>
              <a:t>单台信号以</a:t>
            </a:r>
            <a:r>
              <a:rPr lang="zh-CN" altLang="en-US" sz="2400" dirty="0">
                <a:solidFill>
                  <a:schemeClr val="tx1"/>
                </a:solidFill>
              </a:rPr>
              <a:t>脉冲</a:t>
            </a:r>
            <a:r>
              <a:rPr lang="zh-CN" altLang="en-US" sz="2400" dirty="0" smtClean="0">
                <a:solidFill>
                  <a:schemeClr val="tx1"/>
                </a:solidFill>
              </a:rPr>
              <a:t>组形式发射</a:t>
            </a:r>
            <a:endParaRPr lang="en-US" altLang="zh-CN" sz="2400" dirty="0" smtClean="0">
              <a:solidFill>
                <a:schemeClr val="tx1"/>
              </a:solidFill>
            </a:endParaRPr>
          </a:p>
          <a:p>
            <a:r>
              <a:rPr lang="zh-CN" altLang="en-US" sz="2400" dirty="0" smtClean="0">
                <a:solidFill>
                  <a:schemeClr val="tx1"/>
                </a:solidFill>
              </a:rPr>
              <a:t>主台、副台严格时间同步，分不同时隙发送</a:t>
            </a:r>
            <a:endParaRPr lang="zh-CN" altLang="en-US" sz="2400" dirty="0">
              <a:solidFill>
                <a:schemeClr val="tx1"/>
              </a:solidFill>
            </a:endParaRPr>
          </a:p>
        </p:txBody>
      </p:sp>
      <p:sp>
        <p:nvSpPr>
          <p:cNvPr id="3" name="Rectangle 2"/>
          <p:cNvSpPr>
            <a:spLocks noGrp="1" noChangeArrowheads="1"/>
          </p:cNvSpPr>
          <p:nvPr>
            <p:ph type="title"/>
          </p:nvPr>
        </p:nvSpPr>
        <p:spPr>
          <a:xfrm>
            <a:off x="457200" y="274638"/>
            <a:ext cx="8229600" cy="1143000"/>
          </a:xfrm>
        </p:spPr>
        <p:txBody>
          <a:bodyPr/>
          <a:lstStyle/>
          <a:p>
            <a:r>
              <a:rPr lang="zh-CN" altLang="en-US" sz="4000" b="1" dirty="0" smtClean="0"/>
              <a:t>（</a:t>
            </a:r>
            <a:r>
              <a:rPr lang="en-US" altLang="zh-CN" sz="4000" b="1" dirty="0" smtClean="0"/>
              <a:t>3</a:t>
            </a:r>
            <a:r>
              <a:rPr lang="zh-CN" altLang="en-US" sz="4000" b="1" dirty="0" smtClean="0"/>
              <a:t>）技术体制</a:t>
            </a:r>
            <a:endParaRPr lang="zh-CN" altLang="en-US" sz="4000" b="1" dirty="0"/>
          </a:p>
        </p:txBody>
      </p:sp>
      <p:pic>
        <p:nvPicPr>
          <p:cNvPr id="2" name="图片 1"/>
          <p:cNvPicPr>
            <a:picLocks noChangeAspect="1"/>
          </p:cNvPicPr>
          <p:nvPr/>
        </p:nvPicPr>
        <p:blipFill>
          <a:blip r:embed="rId2"/>
          <a:stretch>
            <a:fillRect/>
          </a:stretch>
        </p:blipFill>
        <p:spPr>
          <a:xfrm>
            <a:off x="677158" y="3933056"/>
            <a:ext cx="6631146" cy="275225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body" idx="1"/>
          </p:nvPr>
        </p:nvSpPr>
        <p:spPr>
          <a:xfrm>
            <a:off x="323528" y="1412776"/>
            <a:ext cx="8424936" cy="5040412"/>
          </a:xfrm>
        </p:spPr>
        <p:txBody>
          <a:bodyPr>
            <a:normAutofit/>
          </a:bodyPr>
          <a:lstStyle/>
          <a:p>
            <a:pPr>
              <a:lnSpc>
                <a:spcPct val="160000"/>
              </a:lnSpc>
            </a:pPr>
            <a:r>
              <a:rPr lang="zh-CN" altLang="en-US" sz="2800" dirty="0" smtClean="0"/>
              <a:t>台链与台站的区分</a:t>
            </a:r>
            <a:endParaRPr lang="zh-CN" altLang="en-US" sz="2800" dirty="0"/>
          </a:p>
          <a:p>
            <a:pPr lvl="1">
              <a:lnSpc>
                <a:spcPct val="160000"/>
              </a:lnSpc>
            </a:pPr>
            <a:r>
              <a:rPr lang="zh-CN" altLang="en-US" sz="2400" dirty="0" smtClean="0">
                <a:solidFill>
                  <a:schemeClr val="tx1"/>
                </a:solidFill>
              </a:rPr>
              <a:t>台链的区分：每个台链拥有自己唯一的脉冲组重复周期</a:t>
            </a:r>
            <a:endParaRPr lang="en-US" altLang="zh-CN" sz="2400" dirty="0" smtClean="0">
              <a:solidFill>
                <a:schemeClr val="tx1"/>
              </a:solidFill>
            </a:endParaRPr>
          </a:p>
          <a:p>
            <a:pPr lvl="1">
              <a:lnSpc>
                <a:spcPct val="160000"/>
              </a:lnSpc>
            </a:pPr>
            <a:r>
              <a:rPr lang="zh-CN" altLang="en-US" sz="2400" dirty="0"/>
              <a:t>主</a:t>
            </a:r>
            <a:r>
              <a:rPr lang="zh-CN" altLang="en-US" sz="2400" dirty="0" smtClean="0"/>
              <a:t>副台的区分：采用不同的脉冲组编码形式区分</a:t>
            </a:r>
            <a:endParaRPr lang="en-US" altLang="zh-CN" sz="2400" dirty="0" smtClean="0"/>
          </a:p>
          <a:p>
            <a:pPr>
              <a:lnSpc>
                <a:spcPct val="160000"/>
              </a:lnSpc>
            </a:pPr>
            <a:r>
              <a:rPr lang="zh-CN" altLang="en-US" dirty="0" smtClean="0"/>
              <a:t>信号波形</a:t>
            </a:r>
            <a:endParaRPr lang="zh-CN" altLang="en-US" dirty="0"/>
          </a:p>
        </p:txBody>
      </p:sp>
      <p:sp>
        <p:nvSpPr>
          <p:cNvPr id="3" name="Rectangle 2"/>
          <p:cNvSpPr>
            <a:spLocks noGrp="1" noChangeArrowheads="1"/>
          </p:cNvSpPr>
          <p:nvPr>
            <p:ph type="title"/>
          </p:nvPr>
        </p:nvSpPr>
        <p:spPr>
          <a:xfrm>
            <a:off x="457200" y="274638"/>
            <a:ext cx="8229600" cy="1143000"/>
          </a:xfrm>
        </p:spPr>
        <p:txBody>
          <a:bodyPr/>
          <a:lstStyle/>
          <a:p>
            <a:r>
              <a:rPr lang="zh-CN" altLang="en-US" sz="4000" b="1" dirty="0" smtClean="0"/>
              <a:t>（</a:t>
            </a:r>
            <a:r>
              <a:rPr lang="en-US" altLang="zh-CN" sz="4000" b="1" dirty="0" smtClean="0"/>
              <a:t>3</a:t>
            </a:r>
            <a:r>
              <a:rPr lang="zh-CN" altLang="en-US" sz="4000" b="1" dirty="0" smtClean="0"/>
              <a:t>）技术体制</a:t>
            </a:r>
            <a:endParaRPr lang="zh-CN" altLang="en-US" sz="4000" b="1" dirty="0"/>
          </a:p>
        </p:txBody>
      </p:sp>
      <p:pic>
        <p:nvPicPr>
          <p:cNvPr id="4" name="Picture 11" descr="lorc_pulse_du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4509120"/>
            <a:ext cx="5472608" cy="18722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body" idx="1"/>
          </p:nvPr>
        </p:nvSpPr>
        <p:spPr/>
        <p:txBody>
          <a:bodyPr/>
          <a:lstStyle/>
          <a:p>
            <a:r>
              <a:rPr lang="zh-CN" altLang="en-US" dirty="0" smtClean="0"/>
              <a:t>信号格式</a:t>
            </a:r>
            <a:r>
              <a:rPr lang="zh-CN" altLang="en-US" dirty="0"/>
              <a:t>包括下述内容：</a:t>
            </a:r>
          </a:p>
          <a:p>
            <a:pPr lvl="1"/>
            <a:r>
              <a:rPr lang="zh-CN" altLang="en-US" dirty="0"/>
              <a:t>脉冲组中的脉冲数目、脉冲之间的</a:t>
            </a:r>
            <a:r>
              <a:rPr lang="zh-CN" altLang="en-US" dirty="0" smtClean="0"/>
              <a:t>间隔</a:t>
            </a:r>
            <a:endParaRPr lang="zh-CN" altLang="en-US" dirty="0"/>
          </a:p>
          <a:p>
            <a:pPr lvl="1"/>
            <a:r>
              <a:rPr lang="zh-CN" altLang="en-US" dirty="0"/>
              <a:t>脉冲相位编码、发射时间、脉冲</a:t>
            </a:r>
            <a:r>
              <a:rPr lang="zh-CN" altLang="en-US" dirty="0" smtClean="0"/>
              <a:t>组重复周期</a:t>
            </a:r>
            <a:endParaRPr lang="zh-CN" altLang="en-US" dirty="0"/>
          </a:p>
          <a:p>
            <a:pPr lvl="1"/>
            <a:r>
              <a:rPr lang="zh-CN" altLang="en-US" dirty="0"/>
              <a:t>副台脉冲组相对主台脉冲组的发射</a:t>
            </a:r>
            <a:r>
              <a:rPr lang="zh-CN" altLang="en-US" dirty="0" smtClean="0"/>
              <a:t>延迟</a:t>
            </a:r>
            <a:endParaRPr lang="zh-CN" altLang="en-US" dirty="0"/>
          </a:p>
          <a:p>
            <a:pPr lvl="1"/>
            <a:r>
              <a:rPr lang="zh-CN" altLang="en-US" dirty="0"/>
              <a:t>向用户的闪烁告警方式等。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body" idx="1"/>
          </p:nvPr>
        </p:nvSpPr>
        <p:spPr>
          <a:xfrm>
            <a:off x="684213" y="908050"/>
            <a:ext cx="7772400" cy="4827588"/>
          </a:xfrm>
        </p:spPr>
        <p:txBody>
          <a:bodyPr>
            <a:normAutofit/>
          </a:bodyPr>
          <a:lstStyle/>
          <a:p>
            <a:r>
              <a:rPr lang="zh-CN" altLang="en-US" dirty="0" smtClean="0"/>
              <a:t>脉冲</a:t>
            </a:r>
            <a:r>
              <a:rPr lang="zh-CN" altLang="en-US" dirty="0"/>
              <a:t>组与脉冲间隔 </a:t>
            </a:r>
          </a:p>
          <a:p>
            <a:pPr lvl="1"/>
            <a:r>
              <a:rPr lang="zh-CN" altLang="en-US" dirty="0" smtClean="0"/>
              <a:t>主台：</a:t>
            </a:r>
            <a:endParaRPr lang="en-US" altLang="zh-CN" dirty="0" smtClean="0"/>
          </a:p>
          <a:p>
            <a:pPr lvl="2"/>
            <a:r>
              <a:rPr lang="en-US" altLang="zh-CN" dirty="0" smtClean="0"/>
              <a:t>9</a:t>
            </a:r>
            <a:r>
              <a:rPr lang="zh-CN" altLang="en-US" dirty="0" smtClean="0"/>
              <a:t>个脉冲组成，前</a:t>
            </a:r>
            <a:r>
              <a:rPr lang="en-US" altLang="zh-CN" dirty="0" smtClean="0"/>
              <a:t>8</a:t>
            </a:r>
            <a:r>
              <a:rPr lang="zh-CN" altLang="en-US" dirty="0" smtClean="0"/>
              <a:t>个间隔为</a:t>
            </a:r>
            <a:r>
              <a:rPr lang="en-US" altLang="zh-CN" dirty="0" smtClean="0"/>
              <a:t>1000us</a:t>
            </a:r>
            <a:r>
              <a:rPr lang="zh-CN" altLang="en-US" dirty="0" smtClean="0"/>
              <a:t>，第</a:t>
            </a:r>
            <a:r>
              <a:rPr lang="en-US" altLang="zh-CN" dirty="0" smtClean="0"/>
              <a:t>8-9</a:t>
            </a:r>
            <a:r>
              <a:rPr lang="zh-CN" altLang="en-US" dirty="0" smtClean="0"/>
              <a:t>个脉冲之间间隔为</a:t>
            </a:r>
            <a:r>
              <a:rPr lang="en-US" altLang="zh-CN" dirty="0" smtClean="0"/>
              <a:t>2000us</a:t>
            </a:r>
            <a:r>
              <a:rPr lang="zh-CN" altLang="en-US" dirty="0" smtClean="0"/>
              <a:t>，用于区分主副台</a:t>
            </a:r>
            <a:endParaRPr lang="en-US" altLang="zh-CN" dirty="0" smtClean="0"/>
          </a:p>
          <a:p>
            <a:pPr lvl="1"/>
            <a:r>
              <a:rPr lang="zh-CN" altLang="en-US" dirty="0" smtClean="0"/>
              <a:t>副台：</a:t>
            </a:r>
            <a:endParaRPr lang="en-US" altLang="zh-CN" dirty="0" smtClean="0"/>
          </a:p>
          <a:p>
            <a:pPr lvl="2"/>
            <a:r>
              <a:rPr lang="en-US" altLang="zh-CN" dirty="0" smtClean="0"/>
              <a:t>8</a:t>
            </a:r>
            <a:r>
              <a:rPr lang="zh-CN" altLang="en-US" dirty="0"/>
              <a:t>个</a:t>
            </a:r>
            <a:r>
              <a:rPr lang="zh-CN" altLang="en-US" dirty="0" smtClean="0"/>
              <a:t>脉冲组成，</a:t>
            </a:r>
            <a:r>
              <a:rPr lang="zh-CN" altLang="en-US" dirty="0"/>
              <a:t>相互间隔为</a:t>
            </a:r>
            <a:r>
              <a:rPr lang="en-US" altLang="zh-CN" dirty="0"/>
              <a:t>1000us</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t>提纲</a:t>
            </a:r>
            <a:endParaRPr lang="zh-CN" altLang="en-US" dirty="0"/>
          </a:p>
        </p:txBody>
      </p:sp>
      <p:sp>
        <p:nvSpPr>
          <p:cNvPr id="9" name="内容占位符 8"/>
          <p:cNvSpPr>
            <a:spLocks noGrp="1"/>
          </p:cNvSpPr>
          <p:nvPr>
            <p:ph idx="1"/>
          </p:nvPr>
        </p:nvSpPr>
        <p:spPr/>
        <p:txBody>
          <a:bodyPr>
            <a:normAutofit/>
          </a:bodyPr>
          <a:lstStyle/>
          <a:p>
            <a:r>
              <a:rPr lang="zh-CN" altLang="en-US" dirty="0" smtClean="0"/>
              <a:t>一、无线电测距差导航原理</a:t>
            </a:r>
            <a:endParaRPr lang="en-US" altLang="zh-CN" dirty="0" smtClean="0"/>
          </a:p>
          <a:p>
            <a:r>
              <a:rPr lang="zh-CN" altLang="en-US" dirty="0" smtClean="0"/>
              <a:t>二、</a:t>
            </a:r>
            <a:r>
              <a:rPr lang="zh-CN" altLang="en-US" dirty="0"/>
              <a:t>距离</a:t>
            </a:r>
            <a:r>
              <a:rPr lang="zh-CN" altLang="en-US" dirty="0" smtClean="0"/>
              <a:t>差的主要无线</a:t>
            </a:r>
            <a:r>
              <a:rPr lang="zh-CN" altLang="en-US" dirty="0"/>
              <a:t>电测量</a:t>
            </a:r>
            <a:r>
              <a:rPr lang="zh-CN" altLang="en-US" dirty="0" smtClean="0"/>
              <a:t>手段</a:t>
            </a:r>
            <a:endParaRPr lang="en-US" altLang="zh-CN" dirty="0" smtClean="0"/>
          </a:p>
          <a:p>
            <a:pPr marL="0" indent="0">
              <a:buNone/>
            </a:pPr>
            <a:r>
              <a:rPr lang="zh-CN" altLang="en-US" dirty="0" smtClean="0"/>
              <a:t>实例：罗兰</a:t>
            </a:r>
            <a:r>
              <a:rPr lang="en-US" altLang="zh-CN" dirty="0" smtClean="0"/>
              <a:t>C</a:t>
            </a:r>
            <a:r>
              <a:rPr lang="zh-CN" altLang="en-US" dirty="0"/>
              <a:t>与长河二号（脉冲</a:t>
            </a:r>
            <a:r>
              <a:rPr lang="en-US" altLang="zh-CN" dirty="0"/>
              <a:t>/</a:t>
            </a:r>
            <a:r>
              <a:rPr lang="zh-CN" altLang="en-US" dirty="0"/>
              <a:t>相位混合测距差导航系统）</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body" idx="1"/>
          </p:nvPr>
        </p:nvSpPr>
        <p:spPr/>
        <p:txBody>
          <a:bodyPr/>
          <a:lstStyle/>
          <a:p>
            <a:r>
              <a:rPr lang="zh-CN" altLang="en-US" dirty="0" smtClean="0"/>
              <a:t>脉冲</a:t>
            </a:r>
            <a:r>
              <a:rPr lang="zh-CN" altLang="en-US" dirty="0"/>
              <a:t>组重复周期 </a:t>
            </a:r>
          </a:p>
          <a:p>
            <a:pPr lvl="1"/>
            <a:r>
              <a:rPr lang="zh-CN" altLang="en-US" dirty="0"/>
              <a:t>指同一发射台相邻脉冲组之间的时间间隔，用字母</a:t>
            </a:r>
            <a:r>
              <a:rPr lang="en-US" altLang="zh-CN" dirty="0">
                <a:solidFill>
                  <a:schemeClr val="tx1"/>
                </a:solidFill>
              </a:rPr>
              <a:t>GRI</a:t>
            </a:r>
            <a:r>
              <a:rPr lang="zh-CN" altLang="en-US" dirty="0" smtClean="0"/>
              <a:t>表示</a:t>
            </a:r>
            <a:r>
              <a:rPr lang="zh-CN" altLang="en-US" dirty="0"/>
              <a:t>，范围从</a:t>
            </a:r>
            <a:r>
              <a:rPr lang="en-US" altLang="zh-CN" dirty="0"/>
              <a:t>40000us</a:t>
            </a:r>
            <a:r>
              <a:rPr lang="zh-CN" altLang="en-US" dirty="0"/>
              <a:t>到</a:t>
            </a:r>
            <a:r>
              <a:rPr lang="en-US" altLang="zh-CN" dirty="0"/>
              <a:t>99990us</a:t>
            </a:r>
            <a:endParaRPr lang="zh-CN" altLang="en-US" dirty="0"/>
          </a:p>
          <a:p>
            <a:pPr lvl="1"/>
            <a:r>
              <a:rPr lang="zh-CN" altLang="en-US" dirty="0"/>
              <a:t>规定在脉冲组的第一个脉冲的第</a:t>
            </a:r>
            <a:r>
              <a:rPr lang="en-US" altLang="zh-CN" dirty="0"/>
              <a:t>3</a:t>
            </a:r>
            <a:r>
              <a:rPr lang="zh-CN" altLang="en-US" dirty="0"/>
              <a:t>载波周过零点处测量。</a:t>
            </a:r>
          </a:p>
          <a:p>
            <a:pPr lvl="1"/>
            <a:r>
              <a:rPr lang="zh-CN" altLang="en-US" dirty="0"/>
              <a:t>一个台链中所有发射台的</a:t>
            </a:r>
            <a:r>
              <a:rPr lang="en-US" altLang="zh-CN" dirty="0"/>
              <a:t>GRI</a:t>
            </a:r>
            <a:r>
              <a:rPr lang="zh-CN" altLang="en-US" dirty="0"/>
              <a:t>都相同。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body" idx="1"/>
          </p:nvPr>
        </p:nvSpPr>
        <p:spPr>
          <a:xfrm>
            <a:off x="457200" y="836712"/>
            <a:ext cx="8229600" cy="5289451"/>
          </a:xfrm>
        </p:spPr>
        <p:txBody>
          <a:bodyPr>
            <a:normAutofit/>
          </a:bodyPr>
          <a:lstStyle/>
          <a:p>
            <a:r>
              <a:rPr lang="zh-CN" altLang="en-US" sz="2800" dirty="0" smtClean="0"/>
              <a:t>主副台发射时间的控制准则： </a:t>
            </a:r>
            <a:endParaRPr lang="zh-CN" altLang="en-US" sz="2800" dirty="0"/>
          </a:p>
          <a:p>
            <a:pPr lvl="1"/>
            <a:r>
              <a:rPr lang="zh-CN" altLang="en-US" sz="2400" dirty="0"/>
              <a:t>（</a:t>
            </a:r>
            <a:r>
              <a:rPr lang="en-US" altLang="zh-CN" sz="2400" dirty="0"/>
              <a:t>1</a:t>
            </a:r>
            <a:r>
              <a:rPr lang="zh-CN" altLang="en-US" sz="2400" dirty="0"/>
              <a:t>）第一副台与主台间最小时间间隔是</a:t>
            </a:r>
            <a:r>
              <a:rPr lang="en-US" altLang="zh-CN" sz="2400" dirty="0"/>
              <a:t>10900us</a:t>
            </a:r>
            <a:r>
              <a:rPr lang="zh-CN" altLang="en-US" sz="2400" dirty="0"/>
              <a:t>； </a:t>
            </a:r>
          </a:p>
          <a:p>
            <a:pPr lvl="1"/>
            <a:r>
              <a:rPr lang="zh-CN" altLang="en-US" sz="2400" dirty="0"/>
              <a:t>（</a:t>
            </a:r>
            <a:r>
              <a:rPr lang="en-US" altLang="zh-CN" sz="2400" dirty="0"/>
              <a:t>2</a:t>
            </a:r>
            <a:r>
              <a:rPr lang="zh-CN" altLang="en-US" sz="2400" dirty="0"/>
              <a:t>）任两个副台间的最小时间间隔是</a:t>
            </a:r>
            <a:r>
              <a:rPr lang="en-US" altLang="zh-CN" sz="2400" dirty="0"/>
              <a:t>9900us</a:t>
            </a:r>
            <a:r>
              <a:rPr lang="zh-CN" altLang="en-US" sz="2400" dirty="0"/>
              <a:t>； </a:t>
            </a:r>
          </a:p>
          <a:p>
            <a:pPr lvl="1"/>
            <a:r>
              <a:rPr lang="zh-CN" altLang="en-US" sz="2400" dirty="0"/>
              <a:t>（</a:t>
            </a:r>
            <a:r>
              <a:rPr lang="en-US" altLang="zh-CN" sz="2400" dirty="0"/>
              <a:t>3</a:t>
            </a:r>
            <a:r>
              <a:rPr lang="zh-CN" altLang="en-US" sz="2400" dirty="0" smtClean="0"/>
              <a:t>）任</a:t>
            </a:r>
            <a:r>
              <a:rPr lang="zh-CN" altLang="en-US" sz="2400" dirty="0"/>
              <a:t>一个台链的脉冲组中最后一个脉冲与同一台链下一脉冲组第一个脉冲间的最小时间间隔是</a:t>
            </a:r>
            <a:r>
              <a:rPr lang="en-US" altLang="zh-CN" sz="2400" dirty="0">
                <a:solidFill>
                  <a:schemeClr val="tx1"/>
                </a:solidFill>
              </a:rPr>
              <a:t>2900us</a:t>
            </a:r>
            <a:r>
              <a:rPr lang="zh-CN" altLang="en-US" sz="2400" dirty="0"/>
              <a:t>；前者若是主台时，最小时间间隔将为</a:t>
            </a:r>
            <a:r>
              <a:rPr lang="en-US" altLang="zh-CN" sz="2400" dirty="0"/>
              <a:t>1900us</a:t>
            </a:r>
            <a:r>
              <a:rPr lang="zh-CN" altLang="en-US" sz="2400" dirty="0"/>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body" idx="1"/>
          </p:nvPr>
        </p:nvSpPr>
        <p:spPr/>
        <p:txBody>
          <a:bodyPr>
            <a:normAutofit/>
          </a:bodyPr>
          <a:lstStyle/>
          <a:p>
            <a:r>
              <a:rPr lang="zh-CN" altLang="en-US" sz="2800" smtClean="0"/>
              <a:t>主副台的识别：脉冲组编码 </a:t>
            </a:r>
            <a:endParaRPr lang="zh-CN" altLang="en-US" sz="2800" dirty="0"/>
          </a:p>
          <a:p>
            <a:pPr lvl="1"/>
            <a:r>
              <a:rPr lang="zh-CN" altLang="en-US" sz="2400" dirty="0"/>
              <a:t>相位编码是指每个脉冲组中各个脉冲的</a:t>
            </a:r>
            <a:r>
              <a:rPr lang="zh-CN" altLang="en-US" sz="2400" dirty="0">
                <a:solidFill>
                  <a:schemeClr val="tx1"/>
                </a:solidFill>
              </a:rPr>
              <a:t>载波起始相位排列</a:t>
            </a:r>
            <a:r>
              <a:rPr lang="zh-CN" altLang="en-US" sz="2400" dirty="0" smtClean="0">
                <a:solidFill>
                  <a:schemeClr val="tx1"/>
                </a:solidFill>
              </a:rPr>
              <a:t>方式</a:t>
            </a:r>
            <a:r>
              <a:rPr lang="zh-CN" altLang="en-US" sz="2400" dirty="0" smtClean="0"/>
              <a:t>。</a:t>
            </a:r>
            <a:endParaRPr lang="zh-CN" altLang="en-US" sz="2400" dirty="0"/>
          </a:p>
          <a:p>
            <a:pPr lvl="1"/>
            <a:r>
              <a:rPr lang="zh-CN" altLang="en-US" sz="2400" dirty="0" smtClean="0"/>
              <a:t>罗兰</a:t>
            </a:r>
            <a:r>
              <a:rPr lang="en-US" altLang="zh-CN" sz="2400" dirty="0" smtClean="0"/>
              <a:t>C</a:t>
            </a:r>
            <a:r>
              <a:rPr lang="zh-CN" altLang="en-US" sz="2400" dirty="0" smtClean="0"/>
              <a:t>中，相位编码每两</a:t>
            </a:r>
            <a:r>
              <a:rPr lang="zh-CN" altLang="en-US" sz="2400" dirty="0"/>
              <a:t>个</a:t>
            </a:r>
            <a:r>
              <a:rPr lang="en-US" altLang="zh-CN" sz="2400" dirty="0"/>
              <a:t>GRI</a:t>
            </a:r>
            <a:r>
              <a:rPr lang="zh-CN" altLang="en-US" sz="2400" dirty="0"/>
              <a:t>中重复一次，这两个</a:t>
            </a:r>
            <a:r>
              <a:rPr lang="en-US" altLang="zh-CN" sz="2400" dirty="0"/>
              <a:t>GRI</a:t>
            </a:r>
            <a:r>
              <a:rPr lang="zh-CN" altLang="en-US" sz="2400" dirty="0"/>
              <a:t>分别称为</a:t>
            </a:r>
            <a:r>
              <a:rPr lang="en-US" altLang="zh-CN" sz="2400" dirty="0"/>
              <a:t>AGRI</a:t>
            </a:r>
            <a:r>
              <a:rPr lang="zh-CN" altLang="en-US" sz="2400" dirty="0"/>
              <a:t>和</a:t>
            </a:r>
            <a:r>
              <a:rPr lang="en-US" altLang="zh-CN" sz="2400" dirty="0" smtClean="0"/>
              <a:t>BGRI</a:t>
            </a:r>
            <a:r>
              <a:rPr lang="zh-CN" altLang="en-US" sz="2400" dirty="0" smtClean="0"/>
              <a:t>，两者编码不同。 </a:t>
            </a:r>
            <a:endParaRPr lang="en-US" altLang="zh-CN" sz="2400" dirty="0" smtClean="0"/>
          </a:p>
          <a:p>
            <a:pPr lvl="1"/>
            <a:r>
              <a:rPr lang="zh-CN" altLang="en-US" sz="2400" dirty="0" smtClean="0"/>
              <a:t>主台共</a:t>
            </a:r>
            <a:r>
              <a:rPr lang="en-US" altLang="zh-CN" sz="2400" dirty="0" smtClean="0"/>
              <a:t>2</a:t>
            </a:r>
            <a:r>
              <a:rPr lang="zh-CN" altLang="en-US" sz="2400" dirty="0" smtClean="0"/>
              <a:t>*</a:t>
            </a:r>
            <a:r>
              <a:rPr lang="en-US" altLang="zh-CN" sz="2400" dirty="0" smtClean="0"/>
              <a:t>9=18</a:t>
            </a:r>
            <a:r>
              <a:rPr lang="zh-CN" altLang="en-US" sz="2400" dirty="0" smtClean="0"/>
              <a:t>个码，副台</a:t>
            </a:r>
            <a:r>
              <a:rPr lang="en-US" altLang="zh-CN" sz="2400" dirty="0" smtClean="0"/>
              <a:t>2</a:t>
            </a:r>
            <a:r>
              <a:rPr lang="zh-CN" altLang="en-US" sz="2400" dirty="0" smtClean="0"/>
              <a:t>*</a:t>
            </a:r>
            <a:r>
              <a:rPr lang="en-US" altLang="zh-CN" sz="2400" dirty="0" smtClean="0"/>
              <a:t>8=16</a:t>
            </a:r>
            <a:r>
              <a:rPr lang="zh-CN" altLang="en-US" sz="2400" dirty="0" smtClean="0"/>
              <a:t>个码</a:t>
            </a:r>
            <a:endParaRPr lang="zh-CN" alt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body" idx="1"/>
          </p:nvPr>
        </p:nvSpPr>
        <p:spPr/>
        <p:txBody>
          <a:bodyPr/>
          <a:lstStyle/>
          <a:p>
            <a:r>
              <a:rPr lang="en-US" altLang="zh-CN"/>
              <a:t>GRI     </a:t>
            </a:r>
            <a:r>
              <a:rPr lang="zh-CN" altLang="en-US"/>
              <a:t>主台                副台 </a:t>
            </a:r>
          </a:p>
          <a:p>
            <a:r>
              <a:rPr lang="en-US" altLang="zh-CN"/>
              <a:t>A   + + - - + - + - +     + + + + + - - + </a:t>
            </a:r>
          </a:p>
          <a:p>
            <a:r>
              <a:rPr lang="en-US" altLang="zh-CN"/>
              <a:t>B   + - - + + + + + -    + - + - + + - -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684213" y="765175"/>
            <a:ext cx="7772400" cy="750888"/>
          </a:xfrm>
        </p:spPr>
        <p:txBody>
          <a:bodyPr/>
          <a:lstStyle/>
          <a:p>
            <a:r>
              <a:rPr lang="zh-CN" altLang="en-US" sz="4000" dirty="0" smtClean="0"/>
              <a:t>台链</a:t>
            </a:r>
            <a:r>
              <a:rPr lang="zh-CN" altLang="en-US" sz="4000" dirty="0"/>
              <a:t>及其配置</a:t>
            </a:r>
          </a:p>
        </p:txBody>
      </p:sp>
      <p:sp>
        <p:nvSpPr>
          <p:cNvPr id="130051" name="Rectangle 3"/>
          <p:cNvSpPr>
            <a:spLocks noGrp="1" noChangeArrowheads="1"/>
          </p:cNvSpPr>
          <p:nvPr>
            <p:ph type="body" idx="1"/>
          </p:nvPr>
        </p:nvSpPr>
        <p:spPr>
          <a:xfrm>
            <a:off x="685800" y="1844675"/>
            <a:ext cx="7772400" cy="4251325"/>
          </a:xfrm>
        </p:spPr>
        <p:txBody>
          <a:bodyPr>
            <a:normAutofit/>
          </a:bodyPr>
          <a:lstStyle/>
          <a:p>
            <a:pPr>
              <a:lnSpc>
                <a:spcPct val="160000"/>
              </a:lnSpc>
            </a:pPr>
            <a:r>
              <a:rPr lang="zh-CN" altLang="en-US" sz="2400" dirty="0" smtClean="0">
                <a:solidFill>
                  <a:schemeClr val="tx1"/>
                </a:solidFill>
              </a:rPr>
              <a:t>发射</a:t>
            </a:r>
            <a:r>
              <a:rPr lang="zh-CN" altLang="en-US" sz="2400" dirty="0">
                <a:solidFill>
                  <a:schemeClr val="tx1"/>
                </a:solidFill>
              </a:rPr>
              <a:t>台链是指一组发射台形成的网络，这些发射台具有共同的时间基准。</a:t>
            </a:r>
          </a:p>
          <a:p>
            <a:pPr>
              <a:lnSpc>
                <a:spcPct val="160000"/>
              </a:lnSpc>
            </a:pPr>
            <a:r>
              <a:rPr lang="zh-CN" altLang="en-US" sz="2400" dirty="0">
                <a:solidFill>
                  <a:schemeClr val="tx1"/>
                </a:solidFill>
              </a:rPr>
              <a:t>至少要有</a:t>
            </a:r>
            <a:r>
              <a:rPr lang="en-US" altLang="zh-CN" sz="2400" dirty="0">
                <a:solidFill>
                  <a:schemeClr val="tx1"/>
                </a:solidFill>
              </a:rPr>
              <a:t>3</a:t>
            </a:r>
            <a:r>
              <a:rPr lang="zh-CN" altLang="en-US" sz="2400" dirty="0">
                <a:solidFill>
                  <a:schemeClr val="tx1"/>
                </a:solidFill>
              </a:rPr>
              <a:t>个发射台才能组成一个双曲线台链，台链中的一个发射台定做主台，其余各台称副台</a:t>
            </a:r>
            <a:r>
              <a:rPr lang="zh-CN" altLang="en-US" sz="2400" dirty="0" smtClean="0">
                <a:solidFill>
                  <a:schemeClr val="tx1"/>
                </a:solidFill>
              </a:rPr>
              <a:t>。</a:t>
            </a:r>
            <a:endParaRPr lang="en-US" altLang="zh-CN" sz="2400" dirty="0" smtClean="0">
              <a:solidFill>
                <a:schemeClr val="tx1"/>
              </a:solidFill>
            </a:endParaRPr>
          </a:p>
          <a:p>
            <a:pPr>
              <a:lnSpc>
                <a:spcPct val="160000"/>
              </a:lnSpc>
            </a:pPr>
            <a:r>
              <a:rPr lang="zh-CN" altLang="en-US" sz="2400" dirty="0" smtClean="0">
                <a:solidFill>
                  <a:schemeClr val="tx1"/>
                </a:solidFill>
              </a:rPr>
              <a:t>台链</a:t>
            </a:r>
            <a:r>
              <a:rPr lang="zh-CN" altLang="en-US" sz="2400" dirty="0">
                <a:solidFill>
                  <a:schemeClr val="tx1"/>
                </a:solidFill>
              </a:rPr>
              <a:t>中副台的</a:t>
            </a:r>
            <a:r>
              <a:rPr lang="zh-CN" altLang="en-US" sz="2400" dirty="0" smtClean="0">
                <a:solidFill>
                  <a:schemeClr val="tx1"/>
                </a:solidFill>
              </a:rPr>
              <a:t>数量按照脉冲时间准则，总数不</a:t>
            </a:r>
            <a:r>
              <a:rPr lang="zh-CN" altLang="en-US" sz="2400" dirty="0">
                <a:solidFill>
                  <a:schemeClr val="tx1"/>
                </a:solidFill>
              </a:rPr>
              <a:t>超过</a:t>
            </a:r>
            <a:r>
              <a:rPr lang="en-US" altLang="zh-CN" sz="2400" dirty="0">
                <a:solidFill>
                  <a:schemeClr val="tx1"/>
                </a:solidFill>
              </a:rPr>
              <a:t>5</a:t>
            </a:r>
            <a:r>
              <a:rPr lang="zh-CN" altLang="en-US" sz="2400" dirty="0">
                <a:solidFill>
                  <a:schemeClr val="tx1"/>
                </a:solidFill>
              </a:rPr>
              <a:t>个。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a:xfrm>
            <a:off x="685800" y="908050"/>
            <a:ext cx="8062913" cy="5184775"/>
          </a:xfrm>
        </p:spPr>
        <p:txBody>
          <a:bodyPr>
            <a:normAutofit fontScale="85000" lnSpcReduction="20000"/>
          </a:bodyPr>
          <a:lstStyle/>
          <a:p>
            <a:r>
              <a:rPr lang="zh-CN" altLang="en-US" dirty="0">
                <a:solidFill>
                  <a:srgbClr val="0000CC"/>
                </a:solidFill>
              </a:rPr>
              <a:t>主台的功能是</a:t>
            </a:r>
            <a:r>
              <a:rPr lang="zh-CN" altLang="en-US" dirty="0"/>
              <a:t>：</a:t>
            </a:r>
          </a:p>
          <a:p>
            <a:pPr lvl="1"/>
            <a:r>
              <a:rPr lang="zh-CN" altLang="en-US" dirty="0"/>
              <a:t>① 在规定的公差容限内发射规定格式的</a:t>
            </a:r>
            <a:r>
              <a:rPr lang="zh-CN" altLang="en-US" dirty="0">
                <a:solidFill>
                  <a:schemeClr val="tx1"/>
                </a:solidFill>
              </a:rPr>
              <a:t>九脉冲</a:t>
            </a:r>
            <a:r>
              <a:rPr lang="zh-CN" altLang="en-US" dirty="0"/>
              <a:t>组信号；</a:t>
            </a:r>
          </a:p>
          <a:p>
            <a:pPr lvl="1"/>
            <a:r>
              <a:rPr lang="zh-CN" altLang="en-US" dirty="0"/>
              <a:t>②</a:t>
            </a:r>
            <a:r>
              <a:rPr lang="zh-CN" altLang="en-US" dirty="0">
                <a:solidFill>
                  <a:schemeClr val="tx1"/>
                </a:solidFill>
              </a:rPr>
              <a:t>建立</a:t>
            </a:r>
            <a:r>
              <a:rPr lang="zh-CN" altLang="en-US" dirty="0"/>
              <a:t>台链的时间</a:t>
            </a:r>
            <a:r>
              <a:rPr lang="zh-CN" altLang="en-US" dirty="0">
                <a:solidFill>
                  <a:schemeClr val="tx1"/>
                </a:solidFill>
              </a:rPr>
              <a:t>基准</a:t>
            </a:r>
            <a:r>
              <a:rPr lang="zh-CN" altLang="en-US" dirty="0"/>
              <a:t>和脉冲组重复</a:t>
            </a:r>
            <a:r>
              <a:rPr lang="zh-CN" altLang="en-US" dirty="0">
                <a:solidFill>
                  <a:schemeClr val="tx1"/>
                </a:solidFill>
              </a:rPr>
              <a:t>周期</a:t>
            </a:r>
            <a:r>
              <a:rPr lang="zh-CN" altLang="en-US" dirty="0"/>
              <a:t>； </a:t>
            </a:r>
          </a:p>
          <a:p>
            <a:pPr lvl="1"/>
            <a:r>
              <a:rPr lang="zh-CN" altLang="en-US" dirty="0"/>
              <a:t>③监测副台信号。 </a:t>
            </a:r>
          </a:p>
          <a:p>
            <a:r>
              <a:rPr lang="zh-CN" altLang="en-US" dirty="0">
                <a:solidFill>
                  <a:srgbClr val="0000CC"/>
                </a:solidFill>
              </a:rPr>
              <a:t>副台的功能是</a:t>
            </a:r>
            <a:r>
              <a:rPr lang="zh-CN" altLang="en-US" dirty="0"/>
              <a:t>： </a:t>
            </a:r>
          </a:p>
          <a:p>
            <a:pPr lvl="1"/>
            <a:r>
              <a:rPr lang="zh-CN" altLang="en-US" dirty="0"/>
              <a:t>①在规定的公差容限内发射规定格式的</a:t>
            </a:r>
            <a:r>
              <a:rPr lang="en-US" altLang="zh-CN" dirty="0">
                <a:solidFill>
                  <a:schemeClr val="tx1"/>
                </a:solidFill>
              </a:rPr>
              <a:t>8</a:t>
            </a:r>
            <a:r>
              <a:rPr lang="zh-CN" altLang="en-US" dirty="0">
                <a:solidFill>
                  <a:schemeClr val="tx1"/>
                </a:solidFill>
              </a:rPr>
              <a:t>脉冲</a:t>
            </a:r>
            <a:r>
              <a:rPr lang="zh-CN" altLang="en-US" dirty="0"/>
              <a:t>组信号； </a:t>
            </a:r>
          </a:p>
          <a:p>
            <a:pPr lvl="1"/>
            <a:r>
              <a:rPr lang="zh-CN" altLang="en-US" dirty="0"/>
              <a:t>②保持规定的</a:t>
            </a:r>
            <a:r>
              <a:rPr lang="zh-CN" altLang="en-US" dirty="0">
                <a:solidFill>
                  <a:schemeClr val="tx1"/>
                </a:solidFill>
              </a:rPr>
              <a:t>发射延迟</a:t>
            </a:r>
            <a:r>
              <a:rPr lang="zh-CN" altLang="en-US" dirty="0"/>
              <a:t>； </a:t>
            </a:r>
          </a:p>
          <a:p>
            <a:pPr lvl="1"/>
            <a:r>
              <a:rPr lang="zh-CN" altLang="en-US" dirty="0"/>
              <a:t>③按控制台的要求在系统超差时发射脉冲闪烁信号以实现向</a:t>
            </a:r>
            <a:r>
              <a:rPr lang="zh-CN" altLang="en-US" dirty="0">
                <a:solidFill>
                  <a:schemeClr val="tx1"/>
                </a:solidFill>
              </a:rPr>
              <a:t>用户告警</a:t>
            </a:r>
            <a:r>
              <a:rPr lang="zh-CN" altLang="en-US" dirty="0"/>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body" idx="1"/>
          </p:nvPr>
        </p:nvSpPr>
        <p:spPr>
          <a:xfrm>
            <a:off x="685800" y="1052513"/>
            <a:ext cx="8134350" cy="5329237"/>
          </a:xfrm>
        </p:spPr>
        <p:txBody>
          <a:bodyPr/>
          <a:lstStyle/>
          <a:p>
            <a:r>
              <a:rPr lang="zh-CN" altLang="en-US" sz="2800" dirty="0">
                <a:solidFill>
                  <a:schemeClr val="tx1"/>
                </a:solidFill>
              </a:rPr>
              <a:t>通常，主台都用英文大写字母</a:t>
            </a:r>
            <a:r>
              <a:rPr lang="zh-CN" altLang="en-US" sz="2800" dirty="0">
                <a:solidFill>
                  <a:schemeClr val="tx1"/>
                </a:solidFill>
                <a:latin typeface="Arial"/>
              </a:rPr>
              <a:t>“</a:t>
            </a:r>
            <a:r>
              <a:rPr lang="en-US" altLang="zh-CN" sz="2800" dirty="0">
                <a:solidFill>
                  <a:schemeClr val="tx1"/>
                </a:solidFill>
              </a:rPr>
              <a:t>M</a:t>
            </a:r>
            <a:r>
              <a:rPr lang="en-US" altLang="zh-CN" sz="2800" dirty="0">
                <a:solidFill>
                  <a:schemeClr val="tx1"/>
                </a:solidFill>
                <a:latin typeface="Arial"/>
              </a:rPr>
              <a:t>’</a:t>
            </a:r>
            <a:r>
              <a:rPr lang="zh-CN" altLang="en-US" sz="2800" dirty="0">
                <a:solidFill>
                  <a:schemeClr val="tx1"/>
                </a:solidFill>
              </a:rPr>
              <a:t>表示，副台则用大写字母</a:t>
            </a:r>
            <a:r>
              <a:rPr lang="zh-CN" altLang="en-US" sz="2800" dirty="0">
                <a:solidFill>
                  <a:schemeClr val="tx1"/>
                </a:solidFill>
                <a:latin typeface="Arial"/>
              </a:rPr>
              <a:t>“</a:t>
            </a:r>
            <a:r>
              <a:rPr lang="en-US" altLang="zh-CN" sz="2800" dirty="0">
                <a:solidFill>
                  <a:schemeClr val="tx1"/>
                </a:solidFill>
              </a:rPr>
              <a:t>W</a:t>
            </a:r>
            <a:r>
              <a:rPr lang="en-US" altLang="zh-CN" sz="2800" dirty="0">
                <a:solidFill>
                  <a:schemeClr val="tx1"/>
                </a:solidFill>
                <a:latin typeface="Arial"/>
              </a:rPr>
              <a:t>”</a:t>
            </a:r>
            <a:r>
              <a:rPr lang="zh-CN" altLang="en-US" sz="2800" dirty="0">
                <a:solidFill>
                  <a:schemeClr val="tx1"/>
                </a:solidFill>
              </a:rPr>
              <a:t>、</a:t>
            </a:r>
            <a:r>
              <a:rPr lang="zh-CN" altLang="en-US" sz="2800" dirty="0">
                <a:solidFill>
                  <a:schemeClr val="tx1"/>
                </a:solidFill>
                <a:latin typeface="Arial"/>
              </a:rPr>
              <a:t>“</a:t>
            </a:r>
            <a:r>
              <a:rPr lang="en-US" altLang="zh-CN" sz="2800" dirty="0">
                <a:solidFill>
                  <a:schemeClr val="tx1"/>
                </a:solidFill>
              </a:rPr>
              <a:t>X</a:t>
            </a:r>
            <a:r>
              <a:rPr lang="en-US" altLang="zh-CN" sz="2800" dirty="0">
                <a:solidFill>
                  <a:schemeClr val="tx1"/>
                </a:solidFill>
                <a:latin typeface="Arial"/>
              </a:rPr>
              <a:t>”</a:t>
            </a:r>
            <a:r>
              <a:rPr lang="zh-CN" altLang="en-US" sz="2800" dirty="0">
                <a:solidFill>
                  <a:schemeClr val="tx1"/>
                </a:solidFill>
              </a:rPr>
              <a:t>、</a:t>
            </a:r>
            <a:r>
              <a:rPr lang="zh-CN" altLang="en-US" sz="2800" dirty="0">
                <a:solidFill>
                  <a:schemeClr val="tx1"/>
                </a:solidFill>
                <a:latin typeface="Arial"/>
              </a:rPr>
              <a:t>“</a:t>
            </a:r>
            <a:r>
              <a:rPr lang="en-US" altLang="zh-CN" sz="2800" dirty="0">
                <a:solidFill>
                  <a:schemeClr val="tx1"/>
                </a:solidFill>
              </a:rPr>
              <a:t>Y</a:t>
            </a:r>
            <a:r>
              <a:rPr lang="en-US" altLang="zh-CN" sz="2800" dirty="0">
                <a:solidFill>
                  <a:schemeClr val="tx1"/>
                </a:solidFill>
                <a:latin typeface="Arial"/>
              </a:rPr>
              <a:t>”</a:t>
            </a:r>
            <a:r>
              <a:rPr lang="zh-CN" altLang="en-US" sz="2800" dirty="0">
                <a:solidFill>
                  <a:schemeClr val="tx1"/>
                </a:solidFill>
              </a:rPr>
              <a:t>、</a:t>
            </a:r>
            <a:r>
              <a:rPr lang="zh-CN" altLang="en-US" sz="2800" dirty="0">
                <a:solidFill>
                  <a:schemeClr val="tx1"/>
                </a:solidFill>
                <a:latin typeface="Arial"/>
              </a:rPr>
              <a:t>“</a:t>
            </a:r>
            <a:r>
              <a:rPr lang="en-US" altLang="zh-CN" sz="2800" dirty="0">
                <a:solidFill>
                  <a:schemeClr val="tx1"/>
                </a:solidFill>
              </a:rPr>
              <a:t>Z</a:t>
            </a:r>
            <a:r>
              <a:rPr lang="en-US" altLang="zh-CN" sz="2800" dirty="0">
                <a:solidFill>
                  <a:schemeClr val="tx1"/>
                </a:solidFill>
                <a:latin typeface="Arial"/>
              </a:rPr>
              <a:t>”</a:t>
            </a:r>
            <a:r>
              <a:rPr lang="zh-CN" altLang="en-US" sz="2800" dirty="0">
                <a:solidFill>
                  <a:schemeClr val="tx1"/>
                </a:solidFill>
              </a:rPr>
              <a:t>等表示。</a:t>
            </a:r>
          </a:p>
          <a:p>
            <a:r>
              <a:rPr lang="zh-CN" altLang="en-US" sz="2800" dirty="0">
                <a:solidFill>
                  <a:schemeClr val="tx1"/>
                </a:solidFill>
              </a:rPr>
              <a:t>台链中各发射台之间位置的相互关系，包括发射台间的距离和方位，称作台链配置。</a:t>
            </a:r>
          </a:p>
          <a:p>
            <a:pPr lvl="1"/>
            <a:r>
              <a:rPr lang="zh-CN" altLang="en-US" sz="2400" dirty="0"/>
              <a:t>常见的台链配置有三角形、</a:t>
            </a:r>
            <a:r>
              <a:rPr lang="en-US" altLang="zh-CN" sz="2400" dirty="0"/>
              <a:t>Y</a:t>
            </a:r>
            <a:r>
              <a:rPr lang="zh-CN" altLang="en-US" sz="2400" dirty="0"/>
              <a:t>形，和星形三种。</a:t>
            </a:r>
          </a:p>
          <a:p>
            <a:pPr lvl="1"/>
            <a:r>
              <a:rPr lang="zh-CN" altLang="en-US" sz="2400" dirty="0"/>
              <a:t>三角形的台链配置是最简单的一种，也叫做一个台组。在</a:t>
            </a:r>
            <a:r>
              <a:rPr lang="en-US" altLang="zh-CN" sz="2400" dirty="0"/>
              <a:t>Y</a:t>
            </a:r>
            <a:r>
              <a:rPr lang="zh-CN" altLang="en-US" sz="2400" dirty="0"/>
              <a:t>形和星形配置中，一个台链包含了若干个台组</a:t>
            </a:r>
            <a:r>
              <a:rPr lang="zh-CN" altLang="en-US" sz="2400" dirty="0" smtClean="0"/>
              <a:t>。</a:t>
            </a:r>
            <a:endParaRPr lang="zh-CN" alt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562100"/>
            <a:ext cx="8208963" cy="345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body" idx="1"/>
          </p:nvPr>
        </p:nvSpPr>
        <p:spPr>
          <a:xfrm>
            <a:off x="685800" y="908050"/>
            <a:ext cx="7772400" cy="5187950"/>
          </a:xfrm>
        </p:spPr>
        <p:txBody>
          <a:bodyPr>
            <a:normAutofit fontScale="92500"/>
          </a:bodyPr>
          <a:lstStyle/>
          <a:p>
            <a:r>
              <a:rPr lang="zh-CN" altLang="en-US" dirty="0">
                <a:solidFill>
                  <a:schemeClr val="tx1"/>
                </a:solidFill>
              </a:rPr>
              <a:t>基线指同一台链两个发射台之间的测地连线，近似等于两个发射台之间的大圆弧距离。</a:t>
            </a:r>
          </a:p>
          <a:p>
            <a:pPr lvl="1"/>
            <a:r>
              <a:rPr lang="zh-CN" altLang="en-US" dirty="0"/>
              <a:t>基线用所连两个发射台的名称或字母来标识。例如，连接主台</a:t>
            </a:r>
            <a:r>
              <a:rPr lang="en-US" altLang="zh-CN" dirty="0"/>
              <a:t>M</a:t>
            </a:r>
            <a:r>
              <a:rPr lang="zh-CN" altLang="en-US" dirty="0"/>
              <a:t>和副台</a:t>
            </a:r>
            <a:r>
              <a:rPr lang="en-US" altLang="zh-CN" dirty="0"/>
              <a:t>X</a:t>
            </a:r>
            <a:r>
              <a:rPr lang="zh-CN" altLang="en-US" dirty="0"/>
              <a:t>的基线称</a:t>
            </a:r>
            <a:r>
              <a:rPr lang="en-US" altLang="zh-CN" dirty="0"/>
              <a:t>XM</a:t>
            </a:r>
            <a:r>
              <a:rPr lang="zh-CN" altLang="en-US" dirty="0"/>
              <a:t>基线。</a:t>
            </a:r>
          </a:p>
          <a:p>
            <a:pPr lvl="1"/>
            <a:r>
              <a:rPr lang="zh-CN" altLang="en-US" dirty="0"/>
              <a:t>基线长度可以用</a:t>
            </a:r>
            <a:r>
              <a:rPr lang="en-US" altLang="zh-CN" dirty="0" err="1"/>
              <a:t>nmile</a:t>
            </a:r>
            <a:r>
              <a:rPr lang="zh-CN" altLang="en-US" dirty="0"/>
              <a:t>或</a:t>
            </a:r>
            <a:r>
              <a:rPr lang="en-US" altLang="zh-CN" dirty="0"/>
              <a:t>km</a:t>
            </a:r>
            <a:r>
              <a:rPr lang="zh-CN" altLang="en-US" dirty="0"/>
              <a:t>等长度</a:t>
            </a:r>
            <a:r>
              <a:rPr lang="zh-CN" altLang="en-US" dirty="0" smtClean="0"/>
              <a:t>单位表示</a:t>
            </a:r>
            <a:r>
              <a:rPr lang="zh-CN" altLang="en-US" dirty="0"/>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body" idx="1"/>
          </p:nvPr>
        </p:nvSpPr>
        <p:spPr/>
        <p:txBody>
          <a:bodyPr>
            <a:normAutofit fontScale="92500" lnSpcReduction="10000"/>
          </a:bodyPr>
          <a:lstStyle/>
          <a:p>
            <a:pPr>
              <a:lnSpc>
                <a:spcPct val="160000"/>
              </a:lnSpc>
            </a:pPr>
            <a:r>
              <a:rPr lang="zh-CN" altLang="en-US" dirty="0">
                <a:solidFill>
                  <a:schemeClr val="tx1"/>
                </a:solidFill>
              </a:rPr>
              <a:t>基线延长线是指基线在发射台之外的射线。</a:t>
            </a:r>
          </a:p>
          <a:p>
            <a:pPr lvl="1">
              <a:lnSpc>
                <a:spcPct val="160000"/>
              </a:lnSpc>
            </a:pPr>
            <a:r>
              <a:rPr lang="zh-CN" altLang="en-US" dirty="0"/>
              <a:t>主台方向之外的延长线称主台基线延长线</a:t>
            </a:r>
          </a:p>
          <a:p>
            <a:pPr lvl="1">
              <a:lnSpc>
                <a:spcPct val="160000"/>
              </a:lnSpc>
            </a:pPr>
            <a:r>
              <a:rPr lang="zh-CN" altLang="en-US" dirty="0"/>
              <a:t>副台方向之外的延长线称该副台基线延长线。</a:t>
            </a:r>
          </a:p>
          <a:p>
            <a:pPr>
              <a:lnSpc>
                <a:spcPct val="160000"/>
              </a:lnSpc>
            </a:pPr>
            <a:r>
              <a:rPr lang="zh-CN" altLang="en-US" dirty="0">
                <a:solidFill>
                  <a:schemeClr val="tx1"/>
                </a:solidFill>
              </a:rPr>
              <a:t>对于罗兰</a:t>
            </a:r>
            <a:r>
              <a:rPr lang="en-US" altLang="zh-CN" dirty="0">
                <a:solidFill>
                  <a:schemeClr val="tx1"/>
                </a:solidFill>
              </a:rPr>
              <a:t>-C</a:t>
            </a:r>
            <a:r>
              <a:rPr lang="zh-CN" altLang="en-US" dirty="0">
                <a:solidFill>
                  <a:schemeClr val="tx1"/>
                </a:solidFill>
              </a:rPr>
              <a:t>系统来说，因为基线延长线附近精度很低且时差多值性严重，系统覆盖区不包括基线延长线附近的区域。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一、无线电测距差导航</a:t>
            </a:r>
            <a:r>
              <a:rPr lang="zh-CN" altLang="en-US" dirty="0" smtClean="0"/>
              <a:t>原理</a:t>
            </a:r>
            <a:endParaRPr lang="zh-CN" altLang="en-US" dirty="0"/>
          </a:p>
        </p:txBody>
      </p:sp>
      <p:sp>
        <p:nvSpPr>
          <p:cNvPr id="5" name="副标题 4"/>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685800" y="514350"/>
            <a:ext cx="7772400" cy="750888"/>
          </a:xfrm>
        </p:spPr>
        <p:txBody>
          <a:bodyPr/>
          <a:lstStyle/>
          <a:p>
            <a:r>
              <a:rPr lang="zh-CN" altLang="en-US" sz="4000" dirty="0" smtClean="0"/>
              <a:t>（</a:t>
            </a:r>
            <a:r>
              <a:rPr lang="en-US" altLang="zh-CN" sz="4000" dirty="0" smtClean="0"/>
              <a:t>5</a:t>
            </a:r>
            <a:r>
              <a:rPr lang="zh-CN" altLang="en-US" sz="4000" dirty="0" smtClean="0"/>
              <a:t>）</a:t>
            </a:r>
            <a:r>
              <a:rPr lang="en-US" altLang="zh-CN" sz="4000" dirty="0" smtClean="0"/>
              <a:t> </a:t>
            </a:r>
            <a:r>
              <a:rPr lang="zh-CN" altLang="en-US" sz="4000" dirty="0"/>
              <a:t>定位精度</a:t>
            </a:r>
            <a:r>
              <a:rPr lang="zh-CN" altLang="en-US" sz="4000" dirty="0" smtClean="0"/>
              <a:t>及工作区 </a:t>
            </a:r>
            <a:endParaRPr lang="zh-CN" altLang="en-US" sz="4000" dirty="0"/>
          </a:p>
        </p:txBody>
      </p:sp>
      <p:sp>
        <p:nvSpPr>
          <p:cNvPr id="147459" name="Rectangle 3"/>
          <p:cNvSpPr>
            <a:spLocks noGrp="1" noChangeArrowheads="1"/>
          </p:cNvSpPr>
          <p:nvPr>
            <p:ph type="body" idx="1"/>
          </p:nvPr>
        </p:nvSpPr>
        <p:spPr>
          <a:xfrm>
            <a:off x="685800" y="1481138"/>
            <a:ext cx="7772400" cy="4827587"/>
          </a:xfrm>
        </p:spPr>
        <p:txBody>
          <a:bodyPr>
            <a:normAutofit lnSpcReduction="10000"/>
          </a:bodyPr>
          <a:lstStyle/>
          <a:p>
            <a:r>
              <a:rPr lang="zh-CN" altLang="en-US" sz="2800" dirty="0"/>
              <a:t>一、定位精度和工作范围 </a:t>
            </a:r>
          </a:p>
          <a:p>
            <a:pPr lvl="1"/>
            <a:r>
              <a:rPr lang="zh-CN" altLang="en-US" sz="2400" dirty="0" smtClean="0"/>
              <a:t>绝对定位精度：</a:t>
            </a:r>
            <a:endParaRPr lang="en-US" altLang="zh-CN" sz="2400" dirty="0" smtClean="0"/>
          </a:p>
          <a:p>
            <a:pPr lvl="2"/>
            <a:r>
              <a:rPr lang="zh-CN" altLang="en-US" sz="2000" dirty="0" smtClean="0"/>
              <a:t>该</a:t>
            </a:r>
            <a:r>
              <a:rPr lang="zh-CN" altLang="en-US" sz="2000" dirty="0"/>
              <a:t>系统的定位误差是随远离主台而呈发散趋式的，在离主台近的区域，定位精度可以高达数十米，在接近覆盖区边缘逐渐降低到极限精度</a:t>
            </a:r>
            <a:r>
              <a:rPr lang="en-US" altLang="zh-CN" sz="2000" dirty="0"/>
              <a:t>460m</a:t>
            </a:r>
            <a:r>
              <a:rPr lang="zh-CN" altLang="en-US" sz="2000" dirty="0"/>
              <a:t>。</a:t>
            </a:r>
          </a:p>
          <a:p>
            <a:pPr lvl="1"/>
            <a:r>
              <a:rPr lang="zh-CN" altLang="en-US" sz="2400" dirty="0" smtClean="0"/>
              <a:t>相对定位情况：</a:t>
            </a:r>
            <a:endParaRPr lang="en-US" altLang="zh-CN" sz="2400" dirty="0" smtClean="0"/>
          </a:p>
          <a:p>
            <a:pPr lvl="2"/>
            <a:r>
              <a:rPr lang="zh-CN" altLang="en-US" sz="2000" dirty="0" smtClean="0"/>
              <a:t>系统</a:t>
            </a:r>
            <a:r>
              <a:rPr lang="zh-CN" altLang="en-US" sz="2000" dirty="0"/>
              <a:t>的重复精度和相对精度都较少受到陆地路径传播修正的影响，比绝对精度要高好几倍；利用</a:t>
            </a:r>
            <a:r>
              <a:rPr lang="zh-CN" altLang="en-US" sz="2000" dirty="0">
                <a:solidFill>
                  <a:schemeClr val="tx1"/>
                </a:solidFill>
              </a:rPr>
              <a:t>差分技术</a:t>
            </a:r>
            <a:r>
              <a:rPr lang="zh-CN" altLang="en-US" sz="2000" dirty="0"/>
              <a:t>可以在局部区域把绝对精度提高到重复精度的量</a:t>
            </a:r>
            <a:r>
              <a:rPr lang="zh-CN" altLang="en-US" sz="2000" dirty="0" smtClean="0"/>
              <a:t>级。 </a:t>
            </a:r>
            <a:endParaRPr lang="zh-CN" altLang="en-US"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zh-CN" altLang="en-US" sz="4000" dirty="0" smtClean="0"/>
              <a:t>（</a:t>
            </a:r>
            <a:r>
              <a:rPr lang="en-US" altLang="zh-CN" sz="4000" dirty="0" smtClean="0"/>
              <a:t>6</a:t>
            </a:r>
            <a:r>
              <a:rPr lang="zh-CN" altLang="en-US" sz="4000" dirty="0" smtClean="0"/>
              <a:t>）</a:t>
            </a:r>
            <a:r>
              <a:rPr lang="en-US" altLang="zh-CN" sz="4000" dirty="0" smtClean="0"/>
              <a:t> </a:t>
            </a:r>
            <a:r>
              <a:rPr lang="zh-CN" altLang="en-US" sz="4000" dirty="0" smtClean="0"/>
              <a:t>系统应用 </a:t>
            </a:r>
            <a:endParaRPr lang="zh-CN" altLang="en-US" sz="4000" dirty="0"/>
          </a:p>
        </p:txBody>
      </p:sp>
      <p:sp>
        <p:nvSpPr>
          <p:cNvPr id="151555" name="Rectangle 3"/>
          <p:cNvSpPr>
            <a:spLocks noGrp="1" noChangeArrowheads="1"/>
          </p:cNvSpPr>
          <p:nvPr>
            <p:ph type="body" idx="1"/>
          </p:nvPr>
        </p:nvSpPr>
        <p:spPr/>
        <p:txBody>
          <a:bodyPr>
            <a:normAutofit/>
          </a:bodyPr>
          <a:lstStyle/>
          <a:p>
            <a:r>
              <a:rPr lang="zh-CN" altLang="en-US" sz="2800" dirty="0" smtClean="0">
                <a:solidFill>
                  <a:srgbClr val="0000CC"/>
                </a:solidFill>
              </a:rPr>
              <a:t>航空</a:t>
            </a:r>
            <a:r>
              <a:rPr lang="zh-CN" altLang="en-US" sz="2800" dirty="0">
                <a:solidFill>
                  <a:srgbClr val="0000CC"/>
                </a:solidFill>
              </a:rPr>
              <a:t>导航 </a:t>
            </a:r>
          </a:p>
          <a:p>
            <a:r>
              <a:rPr lang="zh-CN" altLang="en-US" sz="2800" dirty="0">
                <a:solidFill>
                  <a:schemeClr val="tx1"/>
                </a:solidFill>
              </a:rPr>
              <a:t>罗兰</a:t>
            </a:r>
            <a:r>
              <a:rPr lang="en-US" altLang="zh-CN" sz="2800" dirty="0">
                <a:solidFill>
                  <a:schemeClr val="tx1"/>
                </a:solidFill>
              </a:rPr>
              <a:t>-C</a:t>
            </a:r>
            <a:r>
              <a:rPr lang="zh-CN" altLang="en-US" sz="2800" dirty="0">
                <a:solidFill>
                  <a:schemeClr val="tx1"/>
                </a:solidFill>
              </a:rPr>
              <a:t>系统作为一种远程无线电导航系统，它的主要应用是海上舰船的导航定位</a:t>
            </a:r>
          </a:p>
          <a:p>
            <a:r>
              <a:rPr lang="zh-CN" altLang="en-US" sz="2800" dirty="0">
                <a:solidFill>
                  <a:schemeClr val="tx1"/>
                </a:solidFill>
              </a:rPr>
              <a:t>但在航空导航方面，也发挥着重要的作用。</a:t>
            </a:r>
          </a:p>
          <a:p>
            <a:pPr lvl="1"/>
            <a:r>
              <a:rPr lang="zh-CN" altLang="en-US" sz="2400" dirty="0"/>
              <a:t>特别是从</a:t>
            </a:r>
            <a:r>
              <a:rPr lang="en-US" altLang="zh-CN" sz="2400" dirty="0"/>
              <a:t>70</a:t>
            </a:r>
            <a:r>
              <a:rPr lang="zh-CN" altLang="en-US" sz="2400" dirty="0"/>
              <a:t>年代末期以来，随着美国对罗兰</a:t>
            </a:r>
            <a:r>
              <a:rPr lang="en-US" altLang="zh-CN" sz="2400" dirty="0"/>
              <a:t>-C</a:t>
            </a:r>
            <a:r>
              <a:rPr lang="zh-CN" altLang="en-US" sz="2400" dirty="0"/>
              <a:t>航空应用的大力研究和推广，这一领域获得了长足的进步</a:t>
            </a:r>
            <a:r>
              <a:rPr lang="zh-CN" altLang="en-US" sz="2400" dirty="0" smtClean="0"/>
              <a:t>。</a:t>
            </a:r>
            <a:endParaRPr lang="zh-CN" altLang="en-US"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body" idx="1"/>
          </p:nvPr>
        </p:nvSpPr>
        <p:spPr>
          <a:xfrm>
            <a:off x="685800" y="1484313"/>
            <a:ext cx="7772400" cy="4611687"/>
          </a:xfrm>
        </p:spPr>
        <p:txBody>
          <a:bodyPr>
            <a:normAutofit fontScale="70000" lnSpcReduction="20000"/>
          </a:bodyPr>
          <a:lstStyle/>
          <a:p>
            <a:pPr>
              <a:lnSpc>
                <a:spcPct val="170000"/>
              </a:lnSpc>
            </a:pPr>
            <a:r>
              <a:rPr lang="zh-CN" altLang="en-US" sz="2800" dirty="0">
                <a:solidFill>
                  <a:schemeClr val="tx1"/>
                </a:solidFill>
              </a:rPr>
              <a:t>利用罗兰</a:t>
            </a:r>
            <a:r>
              <a:rPr lang="en-US" altLang="zh-CN" sz="2800" dirty="0">
                <a:solidFill>
                  <a:schemeClr val="tx1"/>
                </a:solidFill>
              </a:rPr>
              <a:t>-C</a:t>
            </a:r>
            <a:r>
              <a:rPr lang="zh-CN" altLang="en-US" sz="2800" dirty="0">
                <a:solidFill>
                  <a:schemeClr val="tx1"/>
                </a:solidFill>
              </a:rPr>
              <a:t>地波信号传播变化的相关性来获取某一局部区域的时差修正值。</a:t>
            </a:r>
          </a:p>
          <a:p>
            <a:pPr lvl="1">
              <a:lnSpc>
                <a:spcPct val="170000"/>
              </a:lnSpc>
            </a:pPr>
            <a:r>
              <a:rPr lang="zh-CN" altLang="en-US" sz="2400" dirty="0"/>
              <a:t>导致差值的大部分因素都是与时、空相关的，即在比较短的时间内对相当大的地理区域变化不大。</a:t>
            </a:r>
          </a:p>
          <a:p>
            <a:pPr>
              <a:lnSpc>
                <a:spcPct val="170000"/>
              </a:lnSpc>
            </a:pPr>
            <a:r>
              <a:rPr lang="zh-CN" altLang="en-US" sz="2800" dirty="0">
                <a:solidFill>
                  <a:schemeClr val="tx1"/>
                </a:solidFill>
              </a:rPr>
              <a:t>在已知地理坐标的适当位置设立差分监测台，该台的实测时差经统计处理后与理论时差作比较，得出的差值即作为差分修正信息播发给用户来提高自己的定位精度</a:t>
            </a:r>
            <a:r>
              <a:rPr lang="en-US" altLang="zh-CN" sz="2800" dirty="0">
                <a:solidFill>
                  <a:schemeClr val="tx1"/>
                </a:solidFill>
              </a:rPr>
              <a:t>(5</a:t>
            </a:r>
            <a:r>
              <a:rPr lang="zh-CN" altLang="en-US" sz="2800" dirty="0">
                <a:solidFill>
                  <a:schemeClr val="tx1"/>
                </a:solidFill>
              </a:rPr>
              <a:t>倍</a:t>
            </a:r>
            <a:r>
              <a:rPr lang="en-US" altLang="zh-CN" sz="2800" dirty="0">
                <a:solidFill>
                  <a:schemeClr val="tx1"/>
                </a:solidFill>
              </a:rPr>
              <a:t>)</a:t>
            </a:r>
            <a:r>
              <a:rPr lang="zh-CN" altLang="en-US" sz="2800" dirty="0">
                <a:solidFill>
                  <a:schemeClr val="tx1"/>
                </a:solidFill>
              </a:rPr>
              <a:t>。</a:t>
            </a:r>
          </a:p>
          <a:p>
            <a:pPr>
              <a:lnSpc>
                <a:spcPct val="170000"/>
              </a:lnSpc>
            </a:pPr>
            <a:r>
              <a:rPr lang="zh-CN" altLang="en-US" sz="2800" dirty="0">
                <a:solidFill>
                  <a:schemeClr val="tx1"/>
                </a:solidFill>
              </a:rPr>
              <a:t>差分数据链有短波、中波和超短波，也可以使用卫星通信链路。 </a:t>
            </a:r>
          </a:p>
        </p:txBody>
      </p:sp>
      <p:sp>
        <p:nvSpPr>
          <p:cNvPr id="155651" name="Rectangle 3"/>
          <p:cNvSpPr>
            <a:spLocks noGrp="1" noChangeArrowheads="1"/>
          </p:cNvSpPr>
          <p:nvPr>
            <p:ph type="title"/>
          </p:nvPr>
        </p:nvSpPr>
        <p:spPr/>
        <p:txBody>
          <a:bodyPr/>
          <a:lstStyle/>
          <a:p>
            <a:r>
              <a:rPr lang="zh-CN" altLang="en-US" sz="4000" dirty="0" smtClean="0"/>
              <a:t>差分罗兰</a:t>
            </a:r>
            <a:r>
              <a:rPr lang="en-US" altLang="zh-CN" sz="4000" dirty="0" smtClean="0"/>
              <a:t>-C</a:t>
            </a:r>
            <a:endParaRPr lang="zh-CN" altLang="en-US" sz="4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body" idx="1"/>
          </p:nvPr>
        </p:nvSpPr>
        <p:spPr>
          <a:xfrm>
            <a:off x="685800" y="1773238"/>
            <a:ext cx="7772400" cy="4322762"/>
          </a:xfrm>
        </p:spPr>
        <p:txBody>
          <a:bodyPr>
            <a:normAutofit fontScale="77500" lnSpcReduction="20000"/>
          </a:bodyPr>
          <a:lstStyle/>
          <a:p>
            <a:pPr>
              <a:lnSpc>
                <a:spcPct val="170000"/>
              </a:lnSpc>
            </a:pPr>
            <a:r>
              <a:rPr lang="zh-CN" altLang="en-US" sz="2800" dirty="0">
                <a:solidFill>
                  <a:schemeClr val="tx1"/>
                </a:solidFill>
              </a:rPr>
              <a:t>差分罗兰</a:t>
            </a:r>
            <a:r>
              <a:rPr lang="en-US" altLang="zh-CN" sz="2800" dirty="0">
                <a:solidFill>
                  <a:schemeClr val="tx1"/>
                </a:solidFill>
              </a:rPr>
              <a:t>-C</a:t>
            </a:r>
            <a:r>
              <a:rPr lang="zh-CN" altLang="en-US" sz="2800" dirty="0">
                <a:solidFill>
                  <a:schemeClr val="tx1"/>
                </a:solidFill>
              </a:rPr>
              <a:t>是本系统的一种重要应用扩展，利用它可以大大地提高其定位精度。</a:t>
            </a:r>
          </a:p>
          <a:p>
            <a:pPr>
              <a:lnSpc>
                <a:spcPct val="170000"/>
              </a:lnSpc>
            </a:pPr>
            <a:r>
              <a:rPr lang="zh-CN" altLang="en-US" sz="2800" dirty="0">
                <a:solidFill>
                  <a:schemeClr val="tx1"/>
                </a:solidFill>
              </a:rPr>
              <a:t>多年来，差分罗兰</a:t>
            </a:r>
            <a:r>
              <a:rPr lang="en-US" altLang="zh-CN" sz="2800" dirty="0">
                <a:solidFill>
                  <a:schemeClr val="tx1"/>
                </a:solidFill>
              </a:rPr>
              <a:t>-C</a:t>
            </a:r>
            <a:r>
              <a:rPr lang="zh-CN" altLang="en-US" sz="2800" dirty="0">
                <a:solidFill>
                  <a:schemeClr val="tx1"/>
                </a:solidFill>
              </a:rPr>
              <a:t>系统在许多地区都得到了成功的实际应用，例如，埃及苏伊士运河交通管理系统就使用了差分罗兰</a:t>
            </a:r>
            <a:r>
              <a:rPr lang="en-US" altLang="zh-CN" sz="2800" dirty="0">
                <a:solidFill>
                  <a:schemeClr val="tx1"/>
                </a:solidFill>
              </a:rPr>
              <a:t>-C</a:t>
            </a:r>
            <a:r>
              <a:rPr lang="zh-CN" altLang="en-US" sz="2800" dirty="0">
                <a:solidFill>
                  <a:schemeClr val="tx1"/>
                </a:solidFill>
              </a:rPr>
              <a:t>技术；</a:t>
            </a:r>
          </a:p>
          <a:p>
            <a:pPr>
              <a:lnSpc>
                <a:spcPct val="170000"/>
              </a:lnSpc>
            </a:pPr>
            <a:r>
              <a:rPr lang="zh-CN" altLang="en-US" sz="2800" dirty="0">
                <a:solidFill>
                  <a:schemeClr val="tx1"/>
                </a:solidFill>
              </a:rPr>
              <a:t>另外，美国约翰霍普金大学应用物理研究室为美国海军战略潜艇发射舰载弹道导弹示范试验工作所研制的</a:t>
            </a:r>
            <a:r>
              <a:rPr lang="zh-CN" altLang="en-US" sz="2800" dirty="0">
                <a:solidFill>
                  <a:schemeClr val="tx1"/>
                </a:solidFill>
                <a:latin typeface="Arial"/>
              </a:rPr>
              <a:t>“</a:t>
            </a:r>
            <a:r>
              <a:rPr lang="zh-CN" altLang="en-US" sz="2800" dirty="0">
                <a:solidFill>
                  <a:schemeClr val="tx1"/>
                </a:solidFill>
              </a:rPr>
              <a:t>罗纳斯</a:t>
            </a:r>
            <a:r>
              <a:rPr lang="zh-CN" altLang="en-US" sz="2800" dirty="0">
                <a:solidFill>
                  <a:schemeClr val="tx1"/>
                </a:solidFill>
                <a:latin typeface="Arial"/>
              </a:rPr>
              <a:t>”</a:t>
            </a:r>
            <a:r>
              <a:rPr lang="en-US" altLang="zh-CN" sz="2800" dirty="0">
                <a:solidFill>
                  <a:schemeClr val="tx1"/>
                </a:solidFill>
              </a:rPr>
              <a:t>(LONARS)</a:t>
            </a:r>
            <a:r>
              <a:rPr lang="zh-CN" altLang="en-US" sz="2800" dirty="0">
                <a:solidFill>
                  <a:schemeClr val="tx1"/>
                </a:solidFill>
              </a:rPr>
              <a:t>系统实际上也是一种差分罗兰</a:t>
            </a:r>
            <a:r>
              <a:rPr lang="en-US" altLang="zh-CN" sz="2800" dirty="0">
                <a:solidFill>
                  <a:schemeClr val="tx1"/>
                </a:solidFill>
              </a:rPr>
              <a:t>-C</a:t>
            </a:r>
            <a:r>
              <a:rPr lang="zh-CN" altLang="en-US" sz="2800" dirty="0" smtClean="0">
                <a:solidFill>
                  <a:schemeClr val="tx1"/>
                </a:solidFill>
              </a:rPr>
              <a:t>应用。</a:t>
            </a:r>
            <a:endParaRPr lang="en-US" altLang="zh-CN" sz="2800" dirty="0" smtClean="0">
              <a:solidFill>
                <a:schemeClr val="tx1"/>
              </a:solidFill>
            </a:endParaRPr>
          </a:p>
        </p:txBody>
      </p:sp>
      <p:sp>
        <p:nvSpPr>
          <p:cNvPr id="2" name="标题 1"/>
          <p:cNvSpPr>
            <a:spLocks noGrp="1"/>
          </p:cNvSpPr>
          <p:nvPr>
            <p:ph type="title"/>
          </p:nvPr>
        </p:nvSpPr>
        <p:spPr/>
        <p:txBody>
          <a:bodyPr/>
          <a:lstStyle/>
          <a:p>
            <a:r>
              <a:rPr lang="zh-CN" altLang="en-US" dirty="0" smtClean="0"/>
              <a:t>差分罗兰</a:t>
            </a:r>
            <a:r>
              <a:rPr lang="en-US" altLang="zh-CN" dirty="0" smtClean="0"/>
              <a:t>-C</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下一代罗兰系统</a:t>
            </a:r>
            <a:r>
              <a:rPr lang="en-US" altLang="zh-CN" dirty="0" smtClean="0"/>
              <a:t>--</a:t>
            </a:r>
            <a:r>
              <a:rPr lang="en-US" altLang="zh-CN" dirty="0" err="1" smtClean="0"/>
              <a:t>eLORAN</a:t>
            </a:r>
            <a:endParaRPr lang="zh-CN" altLang="en-US" dirty="0"/>
          </a:p>
        </p:txBody>
      </p:sp>
      <p:sp>
        <p:nvSpPr>
          <p:cNvPr id="3" name="内容占位符 2"/>
          <p:cNvSpPr>
            <a:spLocks noGrp="1"/>
          </p:cNvSpPr>
          <p:nvPr>
            <p:ph idx="1"/>
          </p:nvPr>
        </p:nvSpPr>
        <p:spPr/>
        <p:txBody>
          <a:bodyPr>
            <a:noAutofit/>
          </a:bodyPr>
          <a:lstStyle/>
          <a:p>
            <a:pPr>
              <a:lnSpc>
                <a:spcPct val="170000"/>
              </a:lnSpc>
            </a:pPr>
            <a:r>
              <a:rPr lang="en-US" altLang="zh-CN" sz="2000" dirty="0" err="1">
                <a:solidFill>
                  <a:schemeClr val="tx1"/>
                </a:solidFill>
              </a:rPr>
              <a:t>eLORAN</a:t>
            </a:r>
            <a:r>
              <a:rPr lang="zh-CN" altLang="en-US" sz="2000" dirty="0">
                <a:solidFill>
                  <a:schemeClr val="tx1"/>
                </a:solidFill>
              </a:rPr>
              <a:t>是继</a:t>
            </a:r>
            <a:r>
              <a:rPr lang="en-US" altLang="zh-CN" sz="2000" dirty="0">
                <a:solidFill>
                  <a:schemeClr val="tx1"/>
                </a:solidFill>
              </a:rPr>
              <a:t>LORAN-C</a:t>
            </a:r>
            <a:r>
              <a:rPr lang="zh-CN" altLang="en-US" sz="2000" dirty="0">
                <a:solidFill>
                  <a:schemeClr val="tx1"/>
                </a:solidFill>
              </a:rPr>
              <a:t>之后的最新一代</a:t>
            </a:r>
            <a:r>
              <a:rPr lang="zh-CN" altLang="en-US" sz="2000" dirty="0" smtClean="0">
                <a:solidFill>
                  <a:schemeClr val="tx1"/>
                </a:solidFill>
              </a:rPr>
              <a:t>“长距离辅助导航”系统</a:t>
            </a:r>
            <a:endParaRPr lang="en-US" altLang="zh-CN" sz="2000" dirty="0" smtClean="0">
              <a:solidFill>
                <a:schemeClr val="tx1"/>
              </a:solidFill>
            </a:endParaRPr>
          </a:p>
          <a:p>
            <a:pPr>
              <a:lnSpc>
                <a:spcPct val="170000"/>
              </a:lnSpc>
            </a:pPr>
            <a:r>
              <a:rPr lang="en-US" altLang="zh-CN" sz="2000" dirty="0" err="1" smtClean="0">
                <a:solidFill>
                  <a:schemeClr val="tx1"/>
                </a:solidFill>
              </a:rPr>
              <a:t>eLORAN</a:t>
            </a:r>
            <a:r>
              <a:rPr lang="zh-CN" altLang="en-US" sz="2000" dirty="0">
                <a:solidFill>
                  <a:schemeClr val="tx1"/>
                </a:solidFill>
              </a:rPr>
              <a:t>将在</a:t>
            </a:r>
            <a:r>
              <a:rPr lang="en-US" altLang="zh-CN" sz="2000" dirty="0">
                <a:solidFill>
                  <a:schemeClr val="tx1"/>
                </a:solidFill>
              </a:rPr>
              <a:t>LORAN-C</a:t>
            </a:r>
            <a:r>
              <a:rPr lang="zh-CN" altLang="en-US" sz="2000" dirty="0">
                <a:solidFill>
                  <a:schemeClr val="tx1"/>
                </a:solidFill>
              </a:rPr>
              <a:t>的基础上</a:t>
            </a:r>
            <a:r>
              <a:rPr lang="zh-CN" altLang="en-US" sz="2000" dirty="0" smtClean="0">
                <a:solidFill>
                  <a:schemeClr val="tx1"/>
                </a:solidFill>
              </a:rPr>
              <a:t>显著</a:t>
            </a:r>
            <a:r>
              <a:rPr lang="zh-CN" altLang="en-US" sz="2000" dirty="0">
                <a:solidFill>
                  <a:schemeClr val="tx1"/>
                </a:solidFill>
              </a:rPr>
              <a:t>提升导航的准确性、可用性、连续性和</a:t>
            </a:r>
            <a:r>
              <a:rPr lang="zh-CN" altLang="en-US" sz="2000" dirty="0" smtClean="0">
                <a:solidFill>
                  <a:schemeClr val="tx1"/>
                </a:solidFill>
              </a:rPr>
              <a:t>完好性，并且</a:t>
            </a:r>
            <a:r>
              <a:rPr lang="zh-CN" altLang="en-US" sz="2000" dirty="0">
                <a:solidFill>
                  <a:schemeClr val="tx1"/>
                </a:solidFill>
              </a:rPr>
              <a:t>还将增加</a:t>
            </a:r>
            <a:r>
              <a:rPr lang="en-US" altLang="zh-CN" sz="2000" dirty="0">
                <a:solidFill>
                  <a:schemeClr val="tx1"/>
                </a:solidFill>
              </a:rPr>
              <a:t>1</a:t>
            </a:r>
            <a:r>
              <a:rPr lang="zh-CN" altLang="en-US" sz="2000" dirty="0">
                <a:solidFill>
                  <a:schemeClr val="tx1"/>
                </a:solidFill>
              </a:rPr>
              <a:t>个可用</a:t>
            </a:r>
            <a:r>
              <a:rPr lang="zh-CN" altLang="en-US" sz="2000" dirty="0" smtClean="0">
                <a:solidFill>
                  <a:schemeClr val="tx1"/>
                </a:solidFill>
              </a:rPr>
              <a:t>于传输</a:t>
            </a:r>
            <a:r>
              <a:rPr lang="zh-CN" altLang="en-US" sz="2000" dirty="0">
                <a:solidFill>
                  <a:schemeClr val="tx1"/>
                </a:solidFill>
              </a:rPr>
              <a:t>完好性警报、</a:t>
            </a:r>
            <a:r>
              <a:rPr lang="zh-CN" altLang="en-US" sz="2000" dirty="0" smtClean="0">
                <a:solidFill>
                  <a:schemeClr val="tx1"/>
                </a:solidFill>
              </a:rPr>
              <a:t>协调世界时或</a:t>
            </a:r>
            <a:r>
              <a:rPr lang="zh-CN" altLang="en-US" sz="2000" dirty="0">
                <a:solidFill>
                  <a:schemeClr val="tx1"/>
                </a:solidFill>
              </a:rPr>
              <a:t>差分</a:t>
            </a:r>
            <a:r>
              <a:rPr lang="en-US" altLang="zh-CN" sz="2000" dirty="0">
                <a:solidFill>
                  <a:schemeClr val="tx1"/>
                </a:solidFill>
              </a:rPr>
              <a:t>LORAN</a:t>
            </a:r>
            <a:r>
              <a:rPr lang="zh-CN" altLang="en-US" sz="2000" dirty="0">
                <a:solidFill>
                  <a:schemeClr val="tx1"/>
                </a:solidFill>
              </a:rPr>
              <a:t>校正信号的</a:t>
            </a:r>
            <a:r>
              <a:rPr lang="zh-CN" altLang="en-US" sz="2000" dirty="0" smtClean="0">
                <a:solidFill>
                  <a:schemeClr val="tx1"/>
                </a:solidFill>
              </a:rPr>
              <a:t>数据信道</a:t>
            </a:r>
            <a:endParaRPr lang="en-US" altLang="zh-CN" sz="2000" dirty="0" smtClean="0">
              <a:solidFill>
                <a:schemeClr val="tx1"/>
              </a:solidFill>
            </a:endParaRPr>
          </a:p>
          <a:p>
            <a:pPr>
              <a:lnSpc>
                <a:spcPct val="170000"/>
              </a:lnSpc>
            </a:pPr>
            <a:r>
              <a:rPr lang="zh-CN" altLang="en-US" sz="2000" dirty="0">
                <a:solidFill>
                  <a:schemeClr val="tx1"/>
                </a:solidFill>
              </a:rPr>
              <a:t>英国灯塔局（</a:t>
            </a:r>
            <a:r>
              <a:rPr lang="en-US" altLang="zh-CN" sz="2000" dirty="0">
                <a:solidFill>
                  <a:schemeClr val="tx1"/>
                </a:solidFill>
              </a:rPr>
              <a:t>GLA</a:t>
            </a:r>
            <a:r>
              <a:rPr lang="zh-CN" altLang="en-US" sz="2000" dirty="0">
                <a:solidFill>
                  <a:schemeClr val="tx1"/>
                </a:solidFill>
              </a:rPr>
              <a:t>）公布了在英国多佛港部署</a:t>
            </a:r>
            <a:r>
              <a:rPr lang="en-US" altLang="zh-CN" sz="2000" dirty="0" err="1">
                <a:solidFill>
                  <a:schemeClr val="tx1"/>
                </a:solidFill>
              </a:rPr>
              <a:t>eLORAN</a:t>
            </a:r>
            <a:r>
              <a:rPr lang="zh-CN" altLang="en-US" sz="2000" dirty="0">
                <a:solidFill>
                  <a:schemeClr val="tx1"/>
                </a:solidFill>
              </a:rPr>
              <a:t>初始业务能力的验证结果。通过测量部署差分</a:t>
            </a:r>
            <a:r>
              <a:rPr lang="en-US" altLang="zh-CN" sz="2000" dirty="0">
                <a:solidFill>
                  <a:schemeClr val="tx1"/>
                </a:solidFill>
              </a:rPr>
              <a:t>LORAN</a:t>
            </a:r>
            <a:r>
              <a:rPr lang="zh-CN" altLang="en-US" sz="2000" dirty="0">
                <a:solidFill>
                  <a:schemeClr val="tx1"/>
                </a:solidFill>
              </a:rPr>
              <a:t>参考站，多佛港</a:t>
            </a:r>
            <a:r>
              <a:rPr lang="en-US" altLang="zh-CN" sz="2000" dirty="0" err="1">
                <a:solidFill>
                  <a:schemeClr val="tx1"/>
                </a:solidFill>
              </a:rPr>
              <a:t>eLORAN</a:t>
            </a:r>
            <a:r>
              <a:rPr lang="zh-CN" altLang="en-US" sz="2000" dirty="0">
                <a:solidFill>
                  <a:schemeClr val="tx1"/>
                </a:solidFill>
              </a:rPr>
              <a:t>系统的定位精度已达到</a:t>
            </a:r>
            <a:r>
              <a:rPr lang="en-US" altLang="zh-CN" sz="2000" dirty="0">
                <a:solidFill>
                  <a:schemeClr val="tx1"/>
                </a:solidFill>
              </a:rPr>
              <a:t>12.5m</a:t>
            </a:r>
            <a:r>
              <a:rPr lang="zh-CN" altLang="en-US" sz="2000" dirty="0">
                <a:solidFill>
                  <a:schemeClr val="tx1"/>
                </a:solidFill>
              </a:rPr>
              <a:t>。 </a:t>
            </a:r>
            <a:endParaRPr lang="en-US" altLang="zh-CN" sz="2000" dirty="0" smtClean="0">
              <a:solidFill>
                <a:schemeClr val="tx1"/>
              </a:solidFill>
            </a:endParaRPr>
          </a:p>
          <a:p>
            <a:pPr>
              <a:lnSpc>
                <a:spcPct val="170000"/>
              </a:lnSpc>
            </a:pPr>
            <a:r>
              <a:rPr lang="zh-CN" altLang="en-US" sz="2000" dirty="0" smtClean="0">
                <a:solidFill>
                  <a:schemeClr val="tx1"/>
                </a:solidFill>
              </a:rPr>
              <a:t>拓展：欧洲</a:t>
            </a:r>
            <a:r>
              <a:rPr lang="zh-CN" altLang="en-US" sz="2000" dirty="0">
                <a:solidFill>
                  <a:schemeClr val="tx1"/>
                </a:solidFill>
              </a:rPr>
              <a:t>部分研究者也在试验利用</a:t>
            </a:r>
            <a:r>
              <a:rPr lang="en-US" altLang="zh-CN" sz="2000" dirty="0">
                <a:solidFill>
                  <a:schemeClr val="tx1"/>
                </a:solidFill>
              </a:rPr>
              <a:t>LORAN-C</a:t>
            </a:r>
            <a:r>
              <a:rPr lang="zh-CN" altLang="en-US" sz="2000" dirty="0">
                <a:solidFill>
                  <a:schemeClr val="tx1"/>
                </a:solidFill>
              </a:rPr>
              <a:t>播发</a:t>
            </a:r>
            <a:r>
              <a:rPr lang="en-US" altLang="zh-CN" sz="2000" dirty="0">
                <a:solidFill>
                  <a:schemeClr val="tx1"/>
                </a:solidFill>
              </a:rPr>
              <a:t>GPS</a:t>
            </a:r>
            <a:r>
              <a:rPr lang="zh-CN" altLang="en-US" sz="2000" dirty="0">
                <a:solidFill>
                  <a:schemeClr val="tx1"/>
                </a:solidFill>
              </a:rPr>
              <a:t>差分信息</a:t>
            </a:r>
            <a:endParaRPr lang="en-US" altLang="zh-CN" sz="2000" dirty="0">
              <a:solidFill>
                <a:schemeClr val="tx1"/>
              </a:solidFill>
            </a:endParaRPr>
          </a:p>
          <a:p>
            <a:pPr>
              <a:lnSpc>
                <a:spcPct val="170000"/>
              </a:lnSpc>
            </a:pPr>
            <a:endParaRPr lang="en-US" altLang="zh-CN" sz="2000" dirty="0" smtClean="0">
              <a:solidFill>
                <a:schemeClr val="tx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7</a:t>
            </a:r>
            <a:r>
              <a:rPr lang="zh-CN" altLang="en-US" dirty="0" smtClean="0"/>
              <a:t>） 现有台链情况</a:t>
            </a:r>
            <a:endParaRPr lang="zh-CN" altLang="en-US" dirty="0"/>
          </a:p>
        </p:txBody>
      </p:sp>
      <p:sp>
        <p:nvSpPr>
          <p:cNvPr id="4" name="灯片编号占位符 3"/>
          <p:cNvSpPr>
            <a:spLocks noGrp="1"/>
          </p:cNvSpPr>
          <p:nvPr>
            <p:ph type="sldNum" sz="quarter" idx="12"/>
          </p:nvPr>
        </p:nvSpPr>
        <p:spPr/>
        <p:txBody>
          <a:bodyPr/>
          <a:lstStyle/>
          <a:p>
            <a:fld id="{08399739-3FC4-4F70-9993-E29C024C1943}" type="slidenum">
              <a:rPr lang="en-US" altLang="zh-CN"/>
              <a:t>35</a:t>
            </a:fld>
            <a:endParaRPr lang="en-US" altLang="zh-CN"/>
          </a:p>
        </p:txBody>
      </p:sp>
      <p:sp>
        <p:nvSpPr>
          <p:cNvPr id="271363" name="Text Box 3"/>
          <p:cNvSpPr txBox="1">
            <a:spLocks noChangeArrowheads="1"/>
          </p:cNvSpPr>
          <p:nvPr/>
        </p:nvSpPr>
        <p:spPr bwMode="auto">
          <a:xfrm>
            <a:off x="0" y="1624013"/>
            <a:ext cx="8675688" cy="127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a:defRPr>
                <a:solidFill>
                  <a:schemeClr val="tx1"/>
                </a:solidFill>
                <a:latin typeface="Arial" charset="0"/>
                <a:ea typeface="宋体" pitchFamily="2" charset="-122"/>
              </a:defRPr>
            </a:lvl1pPr>
            <a:lvl2pPr marL="890905">
              <a:defRPr>
                <a:solidFill>
                  <a:schemeClr val="tx1"/>
                </a:solidFill>
                <a:latin typeface="Arial" charset="0"/>
                <a:ea typeface="宋体" pitchFamily="2" charset="-122"/>
              </a:defRPr>
            </a:lvl2pPr>
            <a:lvl3pPr marL="1069975">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nSpc>
                <a:spcPct val="160000"/>
              </a:lnSpc>
              <a:buClr>
                <a:srgbClr val="FF9900"/>
              </a:buClr>
              <a:buSzPct val="80000"/>
              <a:buFont typeface="Wingdings" pitchFamily="2" charset="2"/>
              <a:buChar char="n"/>
            </a:pPr>
            <a:r>
              <a:rPr kumimoji="1" lang="zh-CN" altLang="en-US" sz="2400" dirty="0" smtClean="0">
                <a:latin typeface="Times New Roman" pitchFamily="18" charset="0"/>
                <a:ea typeface="黑体" pitchFamily="2" charset="-122"/>
                <a:cs typeface="Times New Roman" pitchFamily="18" charset="0"/>
              </a:rPr>
              <a:t>美国</a:t>
            </a:r>
            <a:r>
              <a:rPr kumimoji="1" lang="zh-CN" altLang="en-US" sz="2400" dirty="0">
                <a:latin typeface="Times New Roman" pitchFamily="18" charset="0"/>
                <a:ea typeface="黑体" pitchFamily="2" charset="-122"/>
                <a:cs typeface="Times New Roman" pitchFamily="18" charset="0"/>
              </a:rPr>
              <a:t>建设</a:t>
            </a:r>
            <a:r>
              <a:rPr kumimoji="1" lang="en-US" altLang="zh-CN" sz="2400" dirty="0">
                <a:latin typeface="Times New Roman" pitchFamily="18" charset="0"/>
                <a:ea typeface="黑体" pitchFamily="2" charset="-122"/>
                <a:cs typeface="Times New Roman" pitchFamily="18" charset="0"/>
              </a:rPr>
              <a:t>10</a:t>
            </a:r>
            <a:r>
              <a:rPr kumimoji="1" lang="zh-CN" altLang="en-US" sz="2400" dirty="0">
                <a:latin typeface="Times New Roman" pitchFamily="18" charset="0"/>
                <a:ea typeface="黑体" pitchFamily="2" charset="-122"/>
                <a:cs typeface="Times New Roman" pitchFamily="18" charset="0"/>
              </a:rPr>
              <a:t>个台链，全世界到</a:t>
            </a:r>
            <a:r>
              <a:rPr kumimoji="1" lang="en-US" altLang="zh-CN" sz="2400" dirty="0">
                <a:latin typeface="Times New Roman" pitchFamily="18" charset="0"/>
                <a:ea typeface="黑体" pitchFamily="2" charset="-122"/>
                <a:cs typeface="Times New Roman" pitchFamily="18" charset="0"/>
              </a:rPr>
              <a:t>1991</a:t>
            </a:r>
            <a:r>
              <a:rPr kumimoji="1" lang="zh-CN" altLang="en-US" sz="2400" dirty="0">
                <a:latin typeface="Times New Roman" pitchFamily="18" charset="0"/>
                <a:ea typeface="黑体" pitchFamily="2" charset="-122"/>
                <a:cs typeface="Times New Roman" pitchFamily="18" charset="0"/>
              </a:rPr>
              <a:t>年至总计</a:t>
            </a:r>
            <a:r>
              <a:rPr kumimoji="1" lang="en-US" altLang="zh-CN" sz="2400" dirty="0">
                <a:latin typeface="Times New Roman" pitchFamily="18" charset="0"/>
                <a:ea typeface="黑体" pitchFamily="2" charset="-122"/>
                <a:cs typeface="Times New Roman" pitchFamily="18" charset="0"/>
              </a:rPr>
              <a:t>25</a:t>
            </a:r>
            <a:r>
              <a:rPr kumimoji="1" lang="zh-CN" altLang="en-US" sz="2400" dirty="0">
                <a:latin typeface="Times New Roman" pitchFamily="18" charset="0"/>
                <a:ea typeface="黑体" pitchFamily="2" charset="-122"/>
                <a:cs typeface="Times New Roman" pitchFamily="18" charset="0"/>
              </a:rPr>
              <a:t>个</a:t>
            </a:r>
            <a:r>
              <a:rPr kumimoji="1" lang="zh-CN" altLang="en-US" sz="2400" dirty="0" smtClean="0">
                <a:latin typeface="Times New Roman" pitchFamily="18" charset="0"/>
                <a:ea typeface="黑体" pitchFamily="2" charset="-122"/>
                <a:cs typeface="Times New Roman" pitchFamily="18" charset="0"/>
              </a:rPr>
              <a:t>台链；</a:t>
            </a:r>
            <a:endParaRPr kumimoji="1" lang="en-US" altLang="zh-CN" sz="2400" dirty="0" smtClean="0">
              <a:latin typeface="Times New Roman" pitchFamily="18" charset="0"/>
              <a:ea typeface="黑体" pitchFamily="2" charset="-122"/>
              <a:cs typeface="Times New Roman" pitchFamily="18" charset="0"/>
            </a:endParaRPr>
          </a:p>
          <a:p>
            <a:pPr>
              <a:lnSpc>
                <a:spcPct val="160000"/>
              </a:lnSpc>
              <a:buClr>
                <a:srgbClr val="FF9900"/>
              </a:buClr>
              <a:buSzPct val="80000"/>
              <a:buFont typeface="Wingdings" pitchFamily="2" charset="2"/>
              <a:buChar char="n"/>
            </a:pPr>
            <a:r>
              <a:rPr kumimoji="1" lang="zh-CN" altLang="en-US" sz="2400" dirty="0" smtClean="0">
                <a:latin typeface="Times New Roman" pitchFamily="18" charset="0"/>
                <a:ea typeface="黑体" pitchFamily="2" charset="-122"/>
                <a:cs typeface="Times New Roman" pitchFamily="18" charset="0"/>
              </a:rPr>
              <a:t>截止</a:t>
            </a:r>
            <a:r>
              <a:rPr kumimoji="1" lang="en-US" altLang="zh-CN" sz="2400" dirty="0" smtClean="0">
                <a:latin typeface="Times New Roman" pitchFamily="18" charset="0"/>
                <a:ea typeface="黑体" pitchFamily="2" charset="-122"/>
                <a:cs typeface="Times New Roman" pitchFamily="18" charset="0"/>
              </a:rPr>
              <a:t>2006</a:t>
            </a:r>
            <a:r>
              <a:rPr kumimoji="1" lang="zh-CN" altLang="en-US" sz="2400" dirty="0" smtClean="0">
                <a:latin typeface="Times New Roman" pitchFamily="18" charset="0"/>
                <a:ea typeface="黑体" pitchFamily="2" charset="-122"/>
                <a:cs typeface="Times New Roman" pitchFamily="18" charset="0"/>
              </a:rPr>
              <a:t>年，美国在北美建立了</a:t>
            </a:r>
            <a:r>
              <a:rPr kumimoji="1" lang="en-US" altLang="zh-CN" sz="2400" dirty="0" smtClean="0">
                <a:latin typeface="Times New Roman" pitchFamily="18" charset="0"/>
                <a:ea typeface="黑体" pitchFamily="2" charset="-122"/>
                <a:cs typeface="Times New Roman" pitchFamily="18" charset="0"/>
              </a:rPr>
              <a:t>29</a:t>
            </a:r>
            <a:r>
              <a:rPr kumimoji="1" lang="zh-CN" altLang="en-US" sz="2400" dirty="0" smtClean="0">
                <a:latin typeface="Times New Roman" pitchFamily="18" charset="0"/>
                <a:ea typeface="黑体" pitchFamily="2" charset="-122"/>
                <a:cs typeface="Times New Roman" pitchFamily="18" charset="0"/>
              </a:rPr>
              <a:t>个发射台站。</a:t>
            </a:r>
            <a:endParaRPr kumimoji="1" lang="zh-CN" altLang="en-US" sz="2400" dirty="0">
              <a:latin typeface="Times New Roman" pitchFamily="18" charset="0"/>
              <a:ea typeface="黑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Picture 4" descr="loran_c_chains_of_north_amer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736" y="95787"/>
            <a:ext cx="5893584" cy="67857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body" idx="1"/>
          </p:nvPr>
        </p:nvSpPr>
        <p:spPr/>
        <p:txBody>
          <a:bodyPr>
            <a:normAutofit fontScale="85000" lnSpcReduction="10000"/>
          </a:bodyPr>
          <a:lstStyle/>
          <a:p>
            <a:r>
              <a:rPr lang="zh-CN" altLang="en-US" dirty="0" smtClean="0">
                <a:solidFill>
                  <a:schemeClr val="tx1"/>
                </a:solidFill>
                <a:latin typeface="Arial"/>
              </a:rPr>
              <a:t>我国</a:t>
            </a:r>
            <a:r>
              <a:rPr lang="en-US" altLang="zh-CN" dirty="0" smtClean="0">
                <a:solidFill>
                  <a:schemeClr val="tx1"/>
                </a:solidFill>
                <a:latin typeface="Arial"/>
              </a:rPr>
              <a:t>“</a:t>
            </a:r>
            <a:r>
              <a:rPr lang="zh-CN" altLang="en-US" dirty="0">
                <a:solidFill>
                  <a:schemeClr val="tx1"/>
                </a:solidFill>
              </a:rPr>
              <a:t>长河二</a:t>
            </a:r>
            <a:r>
              <a:rPr lang="zh-CN" altLang="en-US" dirty="0" smtClean="0">
                <a:solidFill>
                  <a:schemeClr val="tx1"/>
                </a:solidFill>
              </a:rPr>
              <a:t>号”工程设计</a:t>
            </a:r>
            <a:r>
              <a:rPr lang="zh-CN" altLang="en-US" dirty="0">
                <a:solidFill>
                  <a:schemeClr val="tx1"/>
                </a:solidFill>
              </a:rPr>
              <a:t>有</a:t>
            </a:r>
            <a:r>
              <a:rPr lang="en-US" altLang="zh-CN" dirty="0">
                <a:solidFill>
                  <a:schemeClr val="tx1"/>
                </a:solidFill>
              </a:rPr>
              <a:t>6</a:t>
            </a:r>
            <a:r>
              <a:rPr lang="zh-CN" altLang="en-US" dirty="0">
                <a:solidFill>
                  <a:schemeClr val="tx1"/>
                </a:solidFill>
              </a:rPr>
              <a:t>个地面发射台，</a:t>
            </a:r>
            <a:r>
              <a:rPr lang="en-US" altLang="zh-CN" dirty="0">
                <a:solidFill>
                  <a:schemeClr val="tx1"/>
                </a:solidFill>
              </a:rPr>
              <a:t>3</a:t>
            </a:r>
            <a:r>
              <a:rPr lang="zh-CN" altLang="en-US" dirty="0">
                <a:solidFill>
                  <a:schemeClr val="tx1"/>
                </a:solidFill>
              </a:rPr>
              <a:t>个系统工作区监测站和</a:t>
            </a:r>
            <a:r>
              <a:rPr lang="en-US" altLang="zh-CN" dirty="0">
                <a:solidFill>
                  <a:schemeClr val="tx1"/>
                </a:solidFill>
              </a:rPr>
              <a:t>3</a:t>
            </a:r>
            <a:r>
              <a:rPr lang="zh-CN" altLang="en-US" dirty="0">
                <a:solidFill>
                  <a:schemeClr val="tx1"/>
                </a:solidFill>
              </a:rPr>
              <a:t>个台链控制中心，分别分布在吉林、山东、上海、安徽、广东、广西</a:t>
            </a:r>
            <a:r>
              <a:rPr lang="en-US" altLang="zh-CN" dirty="0">
                <a:solidFill>
                  <a:schemeClr val="tx1"/>
                </a:solidFill>
              </a:rPr>
              <a:t>6</a:t>
            </a:r>
            <a:r>
              <a:rPr lang="zh-CN" altLang="en-US" dirty="0">
                <a:solidFill>
                  <a:schemeClr val="tx1"/>
                </a:solidFill>
              </a:rPr>
              <a:t>个省区。</a:t>
            </a:r>
          </a:p>
          <a:p>
            <a:r>
              <a:rPr lang="en-US" altLang="zh-CN" dirty="0">
                <a:solidFill>
                  <a:schemeClr val="tx1"/>
                </a:solidFill>
              </a:rPr>
              <a:t>6</a:t>
            </a:r>
            <a:r>
              <a:rPr lang="zh-CN" altLang="en-US" dirty="0">
                <a:solidFill>
                  <a:schemeClr val="tx1"/>
                </a:solidFill>
              </a:rPr>
              <a:t>个地面发射台相互链接，沟成</a:t>
            </a:r>
            <a:r>
              <a:rPr lang="en-US" altLang="zh-CN" dirty="0">
                <a:solidFill>
                  <a:schemeClr val="tx1"/>
                </a:solidFill>
              </a:rPr>
              <a:t>3</a:t>
            </a:r>
            <a:r>
              <a:rPr lang="zh-CN" altLang="en-US" dirty="0">
                <a:solidFill>
                  <a:schemeClr val="tx1"/>
                </a:solidFill>
              </a:rPr>
              <a:t>个台链，其覆盖范围北起日本海，东至西太平洋，南达南沙诸岛，在我国沿海形成了比较完整的罗兰</a:t>
            </a:r>
            <a:r>
              <a:rPr lang="en-US" altLang="zh-CN" dirty="0">
                <a:solidFill>
                  <a:schemeClr val="tx1"/>
                </a:solidFill>
              </a:rPr>
              <a:t>-C</a:t>
            </a:r>
            <a:r>
              <a:rPr lang="zh-CN" altLang="en-US" dirty="0">
                <a:solidFill>
                  <a:schemeClr val="tx1"/>
                </a:solidFill>
              </a:rPr>
              <a:t>系统覆盖网。</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2"/>
          <p:cNvPicPr>
            <a:picLocks noChangeAspect="1" noChangeArrowheads="1"/>
          </p:cNvPicPr>
          <p:nvPr/>
        </p:nvPicPr>
        <p:blipFill>
          <a:blip r:embed="rId2">
            <a:extLst>
              <a:ext uri="{28A0092B-C50C-407E-A947-70E740481C1C}">
                <a14:useLocalDpi xmlns:a14="http://schemas.microsoft.com/office/drawing/2010/main" val="0"/>
              </a:ext>
            </a:extLst>
          </a:blip>
          <a:srcRect l="1270" t="9636" r="19727" b="8659"/>
          <a:stretch>
            <a:fillRect/>
          </a:stretch>
        </p:blipFill>
        <p:spPr bwMode="auto">
          <a:xfrm>
            <a:off x="684213" y="476250"/>
            <a:ext cx="7705725" cy="597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0835" name="AutoShape 3"/>
          <p:cNvSpPr>
            <a:spLocks noChangeArrowheads="1"/>
          </p:cNvSpPr>
          <p:nvPr/>
        </p:nvSpPr>
        <p:spPr bwMode="auto">
          <a:xfrm>
            <a:off x="6946900" y="3070225"/>
            <a:ext cx="2889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36" name="AutoShape 4"/>
          <p:cNvSpPr>
            <a:spLocks noChangeArrowheads="1"/>
          </p:cNvSpPr>
          <p:nvPr/>
        </p:nvSpPr>
        <p:spPr bwMode="auto">
          <a:xfrm>
            <a:off x="6011863" y="4005263"/>
            <a:ext cx="288925" cy="287337"/>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37" name="AutoShape 5"/>
          <p:cNvSpPr>
            <a:spLocks noChangeArrowheads="1"/>
          </p:cNvSpPr>
          <p:nvPr/>
        </p:nvSpPr>
        <p:spPr bwMode="auto">
          <a:xfrm>
            <a:off x="6588125" y="1773238"/>
            <a:ext cx="288925" cy="215900"/>
          </a:xfrm>
          <a:prstGeom prst="flowChartExtra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38" name="AutoShape 6"/>
          <p:cNvSpPr>
            <a:spLocks noChangeArrowheads="1"/>
          </p:cNvSpPr>
          <p:nvPr/>
        </p:nvSpPr>
        <p:spPr bwMode="auto">
          <a:xfrm>
            <a:off x="5146675" y="5084763"/>
            <a:ext cx="288925" cy="287337"/>
          </a:xfrm>
          <a:prstGeom prst="flowChartConnector">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39" name="AutoShape 7"/>
          <p:cNvSpPr>
            <a:spLocks noChangeArrowheads="1"/>
          </p:cNvSpPr>
          <p:nvPr/>
        </p:nvSpPr>
        <p:spPr bwMode="auto">
          <a:xfrm>
            <a:off x="6588125" y="3140075"/>
            <a:ext cx="215900" cy="144463"/>
          </a:xfrm>
          <a:prstGeom prst="flowChartManualInpu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40" name="AutoShape 8"/>
          <p:cNvSpPr>
            <a:spLocks noChangeArrowheads="1"/>
          </p:cNvSpPr>
          <p:nvPr/>
        </p:nvSpPr>
        <p:spPr bwMode="auto">
          <a:xfrm>
            <a:off x="6154738" y="5445125"/>
            <a:ext cx="288925" cy="215900"/>
          </a:xfrm>
          <a:prstGeom prst="flowChartExtra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41" name="AutoShape 9"/>
          <p:cNvSpPr>
            <a:spLocks noChangeArrowheads="1"/>
          </p:cNvSpPr>
          <p:nvPr/>
        </p:nvSpPr>
        <p:spPr bwMode="auto">
          <a:xfrm>
            <a:off x="6804025" y="4148138"/>
            <a:ext cx="215900" cy="144462"/>
          </a:xfrm>
          <a:prstGeom prst="flowChartManualInpu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42" name="AutoShape 10"/>
          <p:cNvSpPr>
            <a:spLocks noChangeArrowheads="1"/>
          </p:cNvSpPr>
          <p:nvPr/>
        </p:nvSpPr>
        <p:spPr bwMode="auto">
          <a:xfrm>
            <a:off x="5795963" y="5661025"/>
            <a:ext cx="215900" cy="144463"/>
          </a:xfrm>
          <a:prstGeom prst="flowChartManualInpu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43" name="AutoShape 11"/>
          <p:cNvSpPr>
            <a:spLocks noChangeArrowheads="1"/>
          </p:cNvSpPr>
          <p:nvPr/>
        </p:nvSpPr>
        <p:spPr bwMode="auto">
          <a:xfrm>
            <a:off x="4572000" y="5518150"/>
            <a:ext cx="288925" cy="215900"/>
          </a:xfrm>
          <a:prstGeom prst="flowChartExtra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44" name="Line 12"/>
          <p:cNvSpPr>
            <a:spLocks noChangeShapeType="1"/>
          </p:cNvSpPr>
          <p:nvPr/>
        </p:nvSpPr>
        <p:spPr bwMode="auto">
          <a:xfrm flipV="1">
            <a:off x="4716463" y="5229225"/>
            <a:ext cx="576262" cy="43180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0845" name="Line 13"/>
          <p:cNvSpPr>
            <a:spLocks noChangeShapeType="1"/>
          </p:cNvSpPr>
          <p:nvPr/>
        </p:nvSpPr>
        <p:spPr bwMode="auto">
          <a:xfrm>
            <a:off x="5292725" y="5229225"/>
            <a:ext cx="1008063" cy="360363"/>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0846" name="Line 14"/>
          <p:cNvSpPr>
            <a:spLocks noChangeShapeType="1"/>
          </p:cNvSpPr>
          <p:nvPr/>
        </p:nvSpPr>
        <p:spPr bwMode="auto">
          <a:xfrm flipV="1">
            <a:off x="4716463" y="5589588"/>
            <a:ext cx="1584325" cy="71437"/>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0847" name="Line 15"/>
          <p:cNvSpPr>
            <a:spLocks noChangeShapeType="1"/>
          </p:cNvSpPr>
          <p:nvPr/>
        </p:nvSpPr>
        <p:spPr bwMode="auto">
          <a:xfrm flipH="1">
            <a:off x="6156325" y="3213100"/>
            <a:ext cx="936625" cy="936625"/>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0848" name="Line 16"/>
          <p:cNvSpPr>
            <a:spLocks noChangeShapeType="1"/>
          </p:cNvSpPr>
          <p:nvPr/>
        </p:nvSpPr>
        <p:spPr bwMode="auto">
          <a:xfrm>
            <a:off x="6156325" y="4149725"/>
            <a:ext cx="144463" cy="1439863"/>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0849" name="Line 17"/>
          <p:cNvSpPr>
            <a:spLocks noChangeShapeType="1"/>
          </p:cNvSpPr>
          <p:nvPr/>
        </p:nvSpPr>
        <p:spPr bwMode="auto">
          <a:xfrm flipH="1">
            <a:off x="6300788" y="3213100"/>
            <a:ext cx="792162" cy="2376488"/>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0850" name="Line 18"/>
          <p:cNvSpPr>
            <a:spLocks noChangeShapeType="1"/>
          </p:cNvSpPr>
          <p:nvPr/>
        </p:nvSpPr>
        <p:spPr bwMode="auto">
          <a:xfrm>
            <a:off x="6732588" y="1916113"/>
            <a:ext cx="360362" cy="1296987"/>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0851" name="Line 19"/>
          <p:cNvSpPr>
            <a:spLocks noChangeShapeType="1"/>
          </p:cNvSpPr>
          <p:nvPr/>
        </p:nvSpPr>
        <p:spPr bwMode="auto">
          <a:xfrm flipH="1">
            <a:off x="6156325" y="1916113"/>
            <a:ext cx="576263" cy="2233612"/>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8" name="Picture 2" descr="未定标题1"/>
          <p:cNvPicPr>
            <a:picLocks noChangeAspect="1" noChangeArrowheads="1"/>
          </p:cNvPicPr>
          <p:nvPr/>
        </p:nvPicPr>
        <p:blipFill>
          <a:blip r:embed="rId2">
            <a:lum contrast="30000"/>
            <a:extLst>
              <a:ext uri="{28A0092B-C50C-407E-A947-70E740481C1C}">
                <a14:useLocalDpi xmlns:a14="http://schemas.microsoft.com/office/drawing/2010/main" val="0"/>
              </a:ext>
            </a:extLst>
          </a:blip>
          <a:srcRect/>
          <a:stretch>
            <a:fillRect/>
          </a:stretch>
        </p:blipFill>
        <p:spPr bwMode="auto">
          <a:xfrm>
            <a:off x="685800" y="260350"/>
            <a:ext cx="7199313" cy="647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latin typeface="黑体" pitchFamily="2" charset="-122"/>
                <a:ea typeface="黑体" pitchFamily="2" charset="-122"/>
              </a:rPr>
              <a:t>测距差定位导航原理</a:t>
            </a:r>
            <a:endParaRPr lang="zh-CN" altLang="en-US" dirty="0"/>
          </a:p>
        </p:txBody>
      </p:sp>
      <p:sp>
        <p:nvSpPr>
          <p:cNvPr id="249858" name="Text Box 2"/>
          <p:cNvSpPr txBox="1">
            <a:spLocks noChangeArrowheads="1"/>
          </p:cNvSpPr>
          <p:nvPr/>
        </p:nvSpPr>
        <p:spPr bwMode="auto">
          <a:xfrm>
            <a:off x="215651" y="2009775"/>
            <a:ext cx="8532813" cy="3859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a:defRPr>
                <a:solidFill>
                  <a:schemeClr val="tx1"/>
                </a:solidFill>
                <a:latin typeface="Arial" charset="0"/>
                <a:ea typeface="宋体" pitchFamily="2" charset="-122"/>
              </a:defRPr>
            </a:lvl1pPr>
            <a:lvl2pPr marL="890905">
              <a:defRPr>
                <a:solidFill>
                  <a:schemeClr val="tx1"/>
                </a:solidFill>
                <a:latin typeface="Arial" charset="0"/>
                <a:ea typeface="宋体" pitchFamily="2" charset="-122"/>
              </a:defRPr>
            </a:lvl2pPr>
            <a:lvl3pPr marL="1069975">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nSpc>
                <a:spcPct val="170000"/>
              </a:lnSpc>
              <a:buClr>
                <a:srgbClr val="FF9900"/>
              </a:buClr>
              <a:buSzPct val="80000"/>
              <a:buFont typeface="Wingdings" pitchFamily="2" charset="2"/>
              <a:buNone/>
            </a:pPr>
            <a:r>
              <a:rPr kumimoji="1" lang="en-US" altLang="zh-CN" sz="2400" dirty="0">
                <a:latin typeface="黑体" pitchFamily="2" charset="-122"/>
                <a:ea typeface="黑体" pitchFamily="2" charset="-122"/>
              </a:rPr>
              <a:t>    </a:t>
            </a:r>
            <a:r>
              <a:rPr kumimoji="1" lang="zh-CN" altLang="en-US" sz="2400" dirty="0">
                <a:latin typeface="黑体" pitchFamily="2" charset="-122"/>
                <a:ea typeface="黑体" pitchFamily="2" charset="-122"/>
              </a:rPr>
              <a:t>载体接收和处理的电参量是无线电波的</a:t>
            </a:r>
            <a:r>
              <a:rPr kumimoji="1" lang="zh-CN" altLang="en-US" sz="2400" b="1" u="sng" dirty="0">
                <a:solidFill>
                  <a:srgbClr val="0000CC"/>
                </a:solidFill>
                <a:latin typeface="黑体" pitchFamily="2" charset="-122"/>
                <a:ea typeface="黑体" pitchFamily="2" charset="-122"/>
              </a:rPr>
              <a:t>脉冲传播时间或相位</a:t>
            </a:r>
            <a:r>
              <a:rPr kumimoji="1" lang="zh-CN" altLang="en-US" sz="2400" dirty="0">
                <a:latin typeface="黑体" pitchFamily="2" charset="-122"/>
                <a:ea typeface="黑体" pitchFamily="2" charset="-122"/>
              </a:rPr>
              <a:t>，</a:t>
            </a:r>
            <a:r>
              <a:rPr kumimoji="1" lang="zh-CN" altLang="en-US" sz="2400" dirty="0">
                <a:latin typeface="Verdana" pitchFamily="34" charset="0"/>
                <a:ea typeface="黑体" pitchFamily="2" charset="-122"/>
              </a:rPr>
              <a:t>进而获取载体相对</a:t>
            </a:r>
            <a:r>
              <a:rPr kumimoji="1" lang="en-US" altLang="zh-CN" sz="2400" dirty="0">
                <a:latin typeface="Times New Roman" pitchFamily="18" charset="0"/>
                <a:ea typeface="黑体" pitchFamily="2" charset="-122"/>
              </a:rPr>
              <a:t>2</a:t>
            </a:r>
            <a:r>
              <a:rPr kumimoji="1" lang="zh-CN" altLang="en-US" sz="2400" dirty="0">
                <a:latin typeface="Verdana" pitchFamily="34" charset="0"/>
                <a:ea typeface="黑体" pitchFamily="2" charset="-122"/>
              </a:rPr>
              <a:t>个地面导航台站的</a:t>
            </a:r>
            <a:r>
              <a:rPr kumimoji="1" lang="zh-CN" altLang="en-US" sz="2400" b="1" u="sng" dirty="0">
                <a:solidFill>
                  <a:srgbClr val="0000CC"/>
                </a:solidFill>
                <a:latin typeface="Verdana" pitchFamily="34" charset="0"/>
                <a:ea typeface="黑体" pitchFamily="2" charset="-122"/>
              </a:rPr>
              <a:t>距离差</a:t>
            </a:r>
            <a:r>
              <a:rPr kumimoji="1" lang="zh-CN" altLang="en-US" sz="2400" dirty="0">
                <a:latin typeface="Verdana" pitchFamily="34" charset="0"/>
                <a:ea typeface="黑体" pitchFamily="2" charset="-122"/>
              </a:rPr>
              <a:t>，</a:t>
            </a:r>
            <a:r>
              <a:rPr kumimoji="1" lang="zh-CN" altLang="en-US" sz="2400" dirty="0">
                <a:latin typeface="黑体" pitchFamily="2" charset="-122"/>
                <a:ea typeface="黑体" pitchFamily="2" charset="-122"/>
              </a:rPr>
              <a:t>并建立该测量量与导航参量（载体</a:t>
            </a:r>
            <a:r>
              <a:rPr kumimoji="1" lang="zh-CN" altLang="en-US" sz="2400" b="1" u="sng" dirty="0">
                <a:solidFill>
                  <a:srgbClr val="0000CC"/>
                </a:solidFill>
                <a:latin typeface="黑体" pitchFamily="2" charset="-122"/>
                <a:ea typeface="黑体" pitchFamily="2" charset="-122"/>
              </a:rPr>
              <a:t>位置</a:t>
            </a:r>
            <a:r>
              <a:rPr kumimoji="1" lang="zh-CN" altLang="en-US" sz="2400" dirty="0">
                <a:latin typeface="黑体" pitchFamily="2" charset="-122"/>
                <a:ea typeface="黑体" pitchFamily="2" charset="-122"/>
              </a:rPr>
              <a:t>）间的对应关系，然后通过解方程或其它等效方法求得所需的导航参量</a:t>
            </a:r>
            <a:r>
              <a:rPr kumimoji="1" lang="zh-CN" altLang="en-US" sz="2400" dirty="0" smtClean="0">
                <a:latin typeface="黑体" pitchFamily="2" charset="-122"/>
                <a:ea typeface="黑体" pitchFamily="2" charset="-122"/>
              </a:rPr>
              <a:t>。</a:t>
            </a:r>
            <a:endParaRPr kumimoji="1" lang="en-US" altLang="zh-CN" sz="2400" dirty="0" smtClean="0">
              <a:latin typeface="黑体" pitchFamily="2" charset="-122"/>
              <a:ea typeface="黑体" pitchFamily="2" charset="-122"/>
            </a:endParaRPr>
          </a:p>
          <a:p>
            <a:pPr>
              <a:lnSpc>
                <a:spcPct val="170000"/>
              </a:lnSpc>
              <a:buClr>
                <a:srgbClr val="FF9900"/>
              </a:buClr>
              <a:buSzPct val="80000"/>
            </a:pPr>
            <a:r>
              <a:rPr kumimoji="1" lang="zh-CN" altLang="en-US" sz="2400" dirty="0" smtClean="0">
                <a:latin typeface="黑体" pitchFamily="2" charset="-122"/>
                <a:ea typeface="黑体" pitchFamily="2" charset="-122"/>
              </a:rPr>
              <a:t>     主要用于远程导航</a:t>
            </a:r>
            <a:r>
              <a:rPr kumimoji="1" lang="zh-CN" altLang="en-US" sz="2400" dirty="0">
                <a:latin typeface="黑体" pitchFamily="2" charset="-122"/>
                <a:ea typeface="黑体" pitchFamily="2" charset="-122"/>
              </a:rPr>
              <a:t>系统，典型如：罗兰系统、台卡系统、奥米伽系统</a:t>
            </a:r>
            <a:r>
              <a:rPr kumimoji="1" lang="zh-CN" altLang="en-US" sz="2400" dirty="0" smtClean="0">
                <a:latin typeface="黑体" pitchFamily="2" charset="-122"/>
                <a:ea typeface="黑体" pitchFamily="2" charset="-122"/>
              </a:rPr>
              <a:t>等</a:t>
            </a:r>
            <a:endParaRPr kumimoji="1" lang="zh-CN" altLang="en-US" sz="2400"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本节结束</a:t>
            </a:r>
            <a:endParaRPr lang="zh-CN" altLang="en-US"/>
          </a:p>
        </p:txBody>
      </p:sp>
      <p:sp>
        <p:nvSpPr>
          <p:cNvPr id="5" name="副标题 4"/>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3980" name="Group 28"/>
          <p:cNvGrpSpPr/>
          <p:nvPr/>
        </p:nvGrpSpPr>
        <p:grpSpPr bwMode="auto">
          <a:xfrm>
            <a:off x="250825" y="1620838"/>
            <a:ext cx="3552825" cy="3819525"/>
            <a:chOff x="295" y="431"/>
            <a:chExt cx="2238" cy="2406"/>
          </a:xfrm>
        </p:grpSpPr>
        <p:sp>
          <p:nvSpPr>
            <p:cNvPr id="253970" name="Line 18"/>
            <p:cNvSpPr>
              <a:spLocks noChangeShapeType="1"/>
            </p:cNvSpPr>
            <p:nvPr/>
          </p:nvSpPr>
          <p:spPr bwMode="auto">
            <a:xfrm rot="1200000" flipH="1" flipV="1">
              <a:off x="1381" y="431"/>
              <a:ext cx="228" cy="2406"/>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3967" name="Oval 15"/>
            <p:cNvSpPr>
              <a:spLocks noChangeArrowheads="1"/>
            </p:cNvSpPr>
            <p:nvPr/>
          </p:nvSpPr>
          <p:spPr bwMode="auto">
            <a:xfrm rot="1200000">
              <a:off x="1655" y="875"/>
              <a:ext cx="58" cy="54"/>
            </a:xfrm>
            <a:prstGeom prst="ellipse">
              <a:avLst/>
            </a:prstGeom>
            <a:solidFill>
              <a:srgbClr val="FF6600"/>
            </a:solidFill>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968" name="Text Box 16"/>
            <p:cNvSpPr txBox="1">
              <a:spLocks noChangeArrowheads="1"/>
            </p:cNvSpPr>
            <p:nvPr/>
          </p:nvSpPr>
          <p:spPr bwMode="auto">
            <a:xfrm rot="1200000">
              <a:off x="1737" y="893"/>
              <a:ext cx="704" cy="287"/>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latin typeface="Times New Roman" pitchFamily="18" charset="0"/>
                </a:rPr>
                <a:t>B</a:t>
              </a:r>
            </a:p>
          </p:txBody>
        </p:sp>
        <p:sp>
          <p:nvSpPr>
            <p:cNvPr id="253969" name="Freeform 17"/>
            <p:cNvSpPr/>
            <p:nvPr/>
          </p:nvSpPr>
          <p:spPr bwMode="auto">
            <a:xfrm rot="38950283">
              <a:off x="1098" y="1028"/>
              <a:ext cx="329" cy="1936"/>
            </a:xfrm>
            <a:custGeom>
              <a:avLst/>
              <a:gdLst>
                <a:gd name="T0" fmla="*/ 0 w 288"/>
                <a:gd name="T1" fmla="*/ 0 h 1584"/>
                <a:gd name="T2" fmla="*/ 288 w 288"/>
                <a:gd name="T3" fmla="*/ 816 h 1584"/>
                <a:gd name="T4" fmla="*/ 0 w 288"/>
                <a:gd name="T5" fmla="*/ 1584 h 1584"/>
              </a:gdLst>
              <a:ahLst/>
              <a:cxnLst>
                <a:cxn ang="0">
                  <a:pos x="T0" y="T1"/>
                </a:cxn>
                <a:cxn ang="0">
                  <a:pos x="T2" y="T3"/>
                </a:cxn>
                <a:cxn ang="0">
                  <a:pos x="T4" y="T5"/>
                </a:cxn>
              </a:cxnLst>
              <a:rect l="0" t="0" r="r" b="b"/>
              <a:pathLst>
                <a:path w="288" h="1584">
                  <a:moveTo>
                    <a:pt x="0" y="0"/>
                  </a:moveTo>
                  <a:cubicBezTo>
                    <a:pt x="144" y="276"/>
                    <a:pt x="288" y="552"/>
                    <a:pt x="288" y="816"/>
                  </a:cubicBezTo>
                  <a:cubicBezTo>
                    <a:pt x="288" y="1080"/>
                    <a:pt x="48" y="1456"/>
                    <a:pt x="0" y="1584"/>
                  </a:cubicBezTo>
                </a:path>
              </a:pathLst>
            </a:custGeom>
            <a:noFill/>
            <a:ln w="28575" cap="flat" cmpd="sng">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3971" name="Freeform 19"/>
            <p:cNvSpPr/>
            <p:nvPr/>
          </p:nvSpPr>
          <p:spPr bwMode="auto">
            <a:xfrm rot="6600000">
              <a:off x="1401" y="217"/>
              <a:ext cx="328" cy="1936"/>
            </a:xfrm>
            <a:custGeom>
              <a:avLst/>
              <a:gdLst>
                <a:gd name="T0" fmla="*/ 0 w 288"/>
                <a:gd name="T1" fmla="*/ 0 h 1584"/>
                <a:gd name="T2" fmla="*/ 288 w 288"/>
                <a:gd name="T3" fmla="*/ 816 h 1584"/>
                <a:gd name="T4" fmla="*/ 0 w 288"/>
                <a:gd name="T5" fmla="*/ 1584 h 1584"/>
              </a:gdLst>
              <a:ahLst/>
              <a:cxnLst>
                <a:cxn ang="0">
                  <a:pos x="T0" y="T1"/>
                </a:cxn>
                <a:cxn ang="0">
                  <a:pos x="T2" y="T3"/>
                </a:cxn>
                <a:cxn ang="0">
                  <a:pos x="T4" y="T5"/>
                </a:cxn>
              </a:cxnLst>
              <a:rect l="0" t="0" r="r" b="b"/>
              <a:pathLst>
                <a:path w="288" h="1584">
                  <a:moveTo>
                    <a:pt x="0" y="0"/>
                  </a:moveTo>
                  <a:cubicBezTo>
                    <a:pt x="144" y="276"/>
                    <a:pt x="288" y="552"/>
                    <a:pt x="288" y="816"/>
                  </a:cubicBezTo>
                  <a:cubicBezTo>
                    <a:pt x="288" y="1080"/>
                    <a:pt x="48" y="1456"/>
                    <a:pt x="0" y="1584"/>
                  </a:cubicBezTo>
                </a:path>
              </a:pathLst>
            </a:custGeom>
            <a:noFill/>
            <a:ln w="28575" cap="flat">
              <a:solidFill>
                <a:schemeClr val="tx1"/>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253973" name="Object 21"/>
          <p:cNvGraphicFramePr>
            <a:graphicFrameLocks noChangeAspect="1"/>
          </p:cNvGraphicFramePr>
          <p:nvPr/>
        </p:nvGraphicFramePr>
        <p:xfrm>
          <a:off x="5219700" y="1881188"/>
          <a:ext cx="3398838" cy="2339975"/>
        </p:xfrm>
        <a:graphic>
          <a:graphicData uri="http://schemas.openxmlformats.org/presentationml/2006/ole">
            <mc:AlternateContent xmlns:mc="http://schemas.openxmlformats.org/markup-compatibility/2006">
              <mc:Choice xmlns:v="urn:schemas-microsoft-com:vml" Requires="v">
                <p:oleObj spid="_x0000_s4125" name="Equation" r:id="rId3" imgW="1511300" imgH="1041400" progId="Equation.DSMT4">
                  <p:embed/>
                </p:oleObj>
              </mc:Choice>
              <mc:Fallback>
                <p:oleObj name="Equation" r:id="rId3" imgW="1511300" imgH="1041400" progId="Equation.DSMT4">
                  <p:embed/>
                  <p:pic>
                    <p:nvPicPr>
                      <p:cNvPr id="0" name="图片 41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1881188"/>
                        <a:ext cx="3398838" cy="2339975"/>
                      </a:xfrm>
                      <a:prstGeom prst="rect">
                        <a:avLst/>
                      </a:prstGeom>
                      <a:solidFill>
                        <a:schemeClr val="tx1"/>
                      </a:solidFill>
                      <a:ln>
                        <a:noFill/>
                      </a:ln>
                      <a:effectLst/>
                    </p:spPr>
                  </p:pic>
                </p:oleObj>
              </mc:Fallback>
            </mc:AlternateContent>
          </a:graphicData>
        </a:graphic>
      </p:graphicFrame>
      <p:grpSp>
        <p:nvGrpSpPr>
          <p:cNvPr id="253982" name="Group 30"/>
          <p:cNvGrpSpPr/>
          <p:nvPr/>
        </p:nvGrpSpPr>
        <p:grpSpPr bwMode="auto">
          <a:xfrm>
            <a:off x="1055688" y="3219450"/>
            <a:ext cx="4237037" cy="2801938"/>
            <a:chOff x="665" y="2028"/>
            <a:chExt cx="2669" cy="1765"/>
          </a:xfrm>
        </p:grpSpPr>
        <p:sp>
          <p:nvSpPr>
            <p:cNvPr id="253960" name="Freeform 8"/>
            <p:cNvSpPr/>
            <p:nvPr/>
          </p:nvSpPr>
          <p:spPr bwMode="auto">
            <a:xfrm>
              <a:off x="1315" y="2028"/>
              <a:ext cx="324" cy="1765"/>
            </a:xfrm>
            <a:custGeom>
              <a:avLst/>
              <a:gdLst>
                <a:gd name="T0" fmla="*/ 0 w 288"/>
                <a:gd name="T1" fmla="*/ 0 h 1584"/>
                <a:gd name="T2" fmla="*/ 288 w 288"/>
                <a:gd name="T3" fmla="*/ 816 h 1584"/>
                <a:gd name="T4" fmla="*/ 0 w 288"/>
                <a:gd name="T5" fmla="*/ 1584 h 1584"/>
              </a:gdLst>
              <a:ahLst/>
              <a:cxnLst>
                <a:cxn ang="0">
                  <a:pos x="T0" y="T1"/>
                </a:cxn>
                <a:cxn ang="0">
                  <a:pos x="T2" y="T3"/>
                </a:cxn>
                <a:cxn ang="0">
                  <a:pos x="T4" y="T5"/>
                </a:cxn>
              </a:cxnLst>
              <a:rect l="0" t="0" r="r" b="b"/>
              <a:pathLst>
                <a:path w="288" h="1584">
                  <a:moveTo>
                    <a:pt x="0" y="0"/>
                  </a:moveTo>
                  <a:cubicBezTo>
                    <a:pt x="144" y="276"/>
                    <a:pt x="288" y="552"/>
                    <a:pt x="288" y="816"/>
                  </a:cubicBezTo>
                  <a:cubicBezTo>
                    <a:pt x="288" y="1080"/>
                    <a:pt x="48" y="1456"/>
                    <a:pt x="0" y="1584"/>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3956" name="Oval 4"/>
            <p:cNvSpPr>
              <a:spLocks noChangeArrowheads="1"/>
            </p:cNvSpPr>
            <p:nvPr/>
          </p:nvSpPr>
          <p:spPr bwMode="auto">
            <a:xfrm rot="1200000">
              <a:off x="1585" y="2668"/>
              <a:ext cx="54" cy="53"/>
            </a:xfrm>
            <a:prstGeom prst="ellipse">
              <a:avLst/>
            </a:prstGeom>
            <a:solidFill>
              <a:srgbClr val="FF6600"/>
            </a:solidFill>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959" name="Line 7"/>
            <p:cNvSpPr>
              <a:spLocks noChangeShapeType="1"/>
            </p:cNvSpPr>
            <p:nvPr/>
          </p:nvSpPr>
          <p:spPr bwMode="auto">
            <a:xfrm>
              <a:off x="665" y="2917"/>
              <a:ext cx="2669" cy="14"/>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3961" name="Freeform 9"/>
            <p:cNvSpPr/>
            <p:nvPr/>
          </p:nvSpPr>
          <p:spPr bwMode="auto">
            <a:xfrm rot="10800000">
              <a:off x="2397" y="2028"/>
              <a:ext cx="325" cy="1765"/>
            </a:xfrm>
            <a:custGeom>
              <a:avLst/>
              <a:gdLst>
                <a:gd name="T0" fmla="*/ 0 w 288"/>
                <a:gd name="T1" fmla="*/ 0 h 1584"/>
                <a:gd name="T2" fmla="*/ 288 w 288"/>
                <a:gd name="T3" fmla="*/ 816 h 1584"/>
                <a:gd name="T4" fmla="*/ 0 w 288"/>
                <a:gd name="T5" fmla="*/ 1584 h 1584"/>
              </a:gdLst>
              <a:ahLst/>
              <a:cxnLst>
                <a:cxn ang="0">
                  <a:pos x="T0" y="T1"/>
                </a:cxn>
                <a:cxn ang="0">
                  <a:pos x="T2" y="T3"/>
                </a:cxn>
                <a:cxn ang="0">
                  <a:pos x="T4" y="T5"/>
                </a:cxn>
              </a:cxnLst>
              <a:rect l="0" t="0" r="r" b="b"/>
              <a:pathLst>
                <a:path w="288" h="1584">
                  <a:moveTo>
                    <a:pt x="0" y="0"/>
                  </a:moveTo>
                  <a:cubicBezTo>
                    <a:pt x="144" y="276"/>
                    <a:pt x="288" y="552"/>
                    <a:pt x="288" y="816"/>
                  </a:cubicBezTo>
                  <a:cubicBezTo>
                    <a:pt x="288" y="1080"/>
                    <a:pt x="48" y="1456"/>
                    <a:pt x="0" y="1584"/>
                  </a:cubicBez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3962" name="Text Box 10"/>
            <p:cNvSpPr txBox="1">
              <a:spLocks noChangeArrowheads="1"/>
            </p:cNvSpPr>
            <p:nvPr/>
          </p:nvSpPr>
          <p:spPr bwMode="auto">
            <a:xfrm>
              <a:off x="2593" y="2991"/>
              <a:ext cx="541"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latin typeface="Times New Roman" pitchFamily="18" charset="0"/>
                </a:rPr>
                <a:t>A</a:t>
              </a:r>
            </a:p>
          </p:txBody>
        </p:sp>
        <p:sp>
          <p:nvSpPr>
            <p:cNvPr id="253963" name="Text Box 11"/>
            <p:cNvSpPr txBox="1">
              <a:spLocks noChangeArrowheads="1"/>
            </p:cNvSpPr>
            <p:nvPr/>
          </p:nvSpPr>
          <p:spPr bwMode="auto">
            <a:xfrm>
              <a:off x="878" y="3006"/>
              <a:ext cx="595"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latin typeface="Times New Roman" pitchFamily="18" charset="0"/>
                </a:rPr>
                <a:t>     M</a:t>
              </a:r>
            </a:p>
          </p:txBody>
        </p:sp>
        <p:sp>
          <p:nvSpPr>
            <p:cNvPr id="253964" name="Text Box 12"/>
            <p:cNvSpPr txBox="1">
              <a:spLocks noChangeArrowheads="1"/>
            </p:cNvSpPr>
            <p:nvPr/>
          </p:nvSpPr>
          <p:spPr bwMode="auto">
            <a:xfrm>
              <a:off x="1689" y="2458"/>
              <a:ext cx="541"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latin typeface="Times New Roman" pitchFamily="18" charset="0"/>
                </a:rPr>
                <a:t>P</a:t>
              </a:r>
            </a:p>
          </p:txBody>
        </p:sp>
        <p:sp>
          <p:nvSpPr>
            <p:cNvPr id="253957" name="Oval 5"/>
            <p:cNvSpPr>
              <a:spLocks noChangeArrowheads="1"/>
            </p:cNvSpPr>
            <p:nvPr/>
          </p:nvSpPr>
          <p:spPr bwMode="auto">
            <a:xfrm rot="1200000">
              <a:off x="1155" y="2887"/>
              <a:ext cx="54" cy="54"/>
            </a:xfrm>
            <a:prstGeom prst="ellipse">
              <a:avLst/>
            </a:prstGeom>
            <a:solidFill>
              <a:srgbClr val="FF6600"/>
            </a:solidFill>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958" name="Oval 6"/>
            <p:cNvSpPr>
              <a:spLocks noChangeArrowheads="1"/>
            </p:cNvSpPr>
            <p:nvPr/>
          </p:nvSpPr>
          <p:spPr bwMode="auto">
            <a:xfrm>
              <a:off x="2830" y="2886"/>
              <a:ext cx="54" cy="53"/>
            </a:xfrm>
            <a:prstGeom prst="ellipse">
              <a:avLst/>
            </a:prstGeom>
            <a:solidFill>
              <a:srgbClr val="FF6600"/>
            </a:solidFill>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3983" name="Text Box 31"/>
          <p:cNvSpPr txBox="1">
            <a:spLocks noChangeArrowheads="1"/>
          </p:cNvSpPr>
          <p:nvPr/>
        </p:nvSpPr>
        <p:spPr bwMode="auto">
          <a:xfrm>
            <a:off x="0" y="476250"/>
            <a:ext cx="84582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a:defRPr>
                <a:solidFill>
                  <a:schemeClr val="tx1"/>
                </a:solidFill>
                <a:latin typeface="Arial" charset="0"/>
                <a:ea typeface="宋体" pitchFamily="2" charset="-122"/>
              </a:defRPr>
            </a:lvl1pPr>
            <a:lvl2pPr marL="890905">
              <a:defRPr>
                <a:solidFill>
                  <a:schemeClr val="tx1"/>
                </a:solidFill>
                <a:latin typeface="Arial" charset="0"/>
                <a:ea typeface="宋体" pitchFamily="2" charset="-122"/>
              </a:defRPr>
            </a:lvl2pPr>
            <a:lvl3pPr marL="1069975">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r">
              <a:lnSpc>
                <a:spcPct val="130000"/>
              </a:lnSpc>
            </a:pPr>
            <a:r>
              <a:rPr kumimoji="1" lang="zh-CN" altLang="en-US" sz="2800" b="1" i="1" u="sng">
                <a:solidFill>
                  <a:srgbClr val="FF6600"/>
                </a:solidFill>
                <a:latin typeface="黑体" pitchFamily="2" charset="-122"/>
                <a:ea typeface="黑体" pitchFamily="2" charset="-122"/>
              </a:rPr>
              <a:t>测距差定位原理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39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39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39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80" name="Rectangle 4"/>
          <p:cNvSpPr>
            <a:spLocks noChangeArrowheads="1"/>
          </p:cNvSpPr>
          <p:nvPr/>
        </p:nvSpPr>
        <p:spPr bwMode="auto">
          <a:xfrm>
            <a:off x="323850" y="1628775"/>
            <a:ext cx="8569325" cy="3859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70000"/>
              </a:lnSpc>
            </a:pPr>
            <a:r>
              <a:rPr lang="en-US" altLang="zh-CN" sz="2400" b="1" dirty="0">
                <a:latin typeface="Times New Roman" pitchFamily="18" charset="0"/>
              </a:rPr>
              <a:t>        </a:t>
            </a:r>
            <a:r>
              <a:rPr lang="zh-CN" altLang="en-US" sz="2400" dirty="0">
                <a:latin typeface="Times New Roman" pitchFamily="18" charset="0"/>
                <a:ea typeface="黑体" pitchFamily="2" charset="-122"/>
              </a:rPr>
              <a:t>依靠布设于海岸上的一系列导航台，周期性地</a:t>
            </a:r>
            <a:r>
              <a:rPr lang="zh-CN" altLang="en-US" sz="2400" b="1" i="1" u="sng" dirty="0">
                <a:latin typeface="Times New Roman" pitchFamily="18" charset="0"/>
                <a:ea typeface="黑体" pitchFamily="2" charset="-122"/>
              </a:rPr>
              <a:t>同步</a:t>
            </a:r>
            <a:r>
              <a:rPr lang="zh-CN" altLang="en-US" sz="2400" dirty="0">
                <a:latin typeface="Times New Roman" pitchFamily="18" charset="0"/>
                <a:ea typeface="黑体" pitchFamily="2" charset="-122"/>
              </a:rPr>
              <a:t>发射脉冲或载波信号</a:t>
            </a:r>
            <a:r>
              <a:rPr lang="zh-CN" altLang="en-US" sz="2400" dirty="0" smtClean="0">
                <a:latin typeface="Times New Roman" pitchFamily="18" charset="0"/>
                <a:ea typeface="黑体" pitchFamily="2" charset="-122"/>
              </a:rPr>
              <a:t>。接收机</a:t>
            </a:r>
            <a:r>
              <a:rPr lang="zh-CN" altLang="en-US" sz="2400" dirty="0">
                <a:latin typeface="Times New Roman" pitchFamily="18" charset="0"/>
                <a:ea typeface="黑体" pitchFamily="2" charset="-122"/>
              </a:rPr>
              <a:t>接收到来自主台和副台 </a:t>
            </a:r>
            <a:r>
              <a:rPr lang="en-US" altLang="zh-CN" sz="2400" dirty="0">
                <a:latin typeface="Times New Roman" pitchFamily="18" charset="0"/>
                <a:ea typeface="黑体" pitchFamily="2" charset="-122"/>
              </a:rPr>
              <a:t>A </a:t>
            </a:r>
            <a:r>
              <a:rPr lang="zh-CN" altLang="en-US" sz="2400" dirty="0">
                <a:latin typeface="Times New Roman" pitchFamily="18" charset="0"/>
                <a:ea typeface="黑体" pitchFamily="2" charset="-122"/>
              </a:rPr>
              <a:t>的信号后，测量脉冲（包络）信号达到的</a:t>
            </a:r>
            <a:r>
              <a:rPr lang="zh-CN" altLang="en-US" sz="2400" b="1" i="1" u="sng" dirty="0">
                <a:solidFill>
                  <a:srgbClr val="0000CC"/>
                </a:solidFill>
                <a:latin typeface="Times New Roman" pitchFamily="18" charset="0"/>
                <a:ea typeface="黑体" pitchFamily="2" charset="-122"/>
              </a:rPr>
              <a:t>时间差</a:t>
            </a:r>
            <a:r>
              <a:rPr lang="zh-CN" altLang="en-US" sz="2400" dirty="0">
                <a:solidFill>
                  <a:srgbClr val="0000CC"/>
                </a:solidFill>
                <a:ea typeface="黑体" pitchFamily="2" charset="-122"/>
              </a:rPr>
              <a:t>（</a:t>
            </a:r>
            <a:r>
              <a:rPr lang="zh-CN" altLang="en-US" sz="2400" b="1" i="1" u="sng" dirty="0">
                <a:solidFill>
                  <a:srgbClr val="0000CC"/>
                </a:solidFill>
                <a:ea typeface="黑体" pitchFamily="2" charset="-122"/>
              </a:rPr>
              <a:t>相位差</a:t>
            </a:r>
            <a:r>
              <a:rPr lang="zh-CN" altLang="en-US" sz="2400" dirty="0">
                <a:solidFill>
                  <a:srgbClr val="0000CC"/>
                </a:solidFill>
                <a:latin typeface="Times New Roman" pitchFamily="18" charset="0"/>
                <a:ea typeface="黑体" pitchFamily="2" charset="-122"/>
              </a:rPr>
              <a:t>），</a:t>
            </a:r>
            <a:r>
              <a:rPr lang="zh-CN" altLang="en-US" sz="2400" dirty="0">
                <a:latin typeface="Times New Roman" pitchFamily="18" charset="0"/>
                <a:ea typeface="黑体" pitchFamily="2" charset="-122"/>
              </a:rPr>
              <a:t>然后计算得到船至两台的</a:t>
            </a:r>
            <a:r>
              <a:rPr lang="zh-CN" altLang="en-US" sz="2400" b="1" i="1" u="sng" dirty="0">
                <a:solidFill>
                  <a:srgbClr val="0000CC"/>
                </a:solidFill>
                <a:latin typeface="Times New Roman" pitchFamily="18" charset="0"/>
                <a:ea typeface="黑体" pitchFamily="2" charset="-122"/>
              </a:rPr>
              <a:t>距离差</a:t>
            </a:r>
            <a:r>
              <a:rPr lang="zh-CN" altLang="en-US" sz="2400" dirty="0">
                <a:latin typeface="Times New Roman" pitchFamily="18" charset="0"/>
                <a:ea typeface="黑体" pitchFamily="2" charset="-122"/>
              </a:rPr>
              <a:t>。于是，可以确定一条以</a:t>
            </a:r>
            <a:r>
              <a:rPr lang="en-US" altLang="zh-CN" sz="2400" dirty="0">
                <a:latin typeface="Times New Roman" pitchFamily="18" charset="0"/>
                <a:ea typeface="黑体" pitchFamily="2" charset="-122"/>
              </a:rPr>
              <a:t>2</a:t>
            </a:r>
            <a:r>
              <a:rPr lang="zh-CN" altLang="en-US" sz="2400" dirty="0">
                <a:latin typeface="Times New Roman" pitchFamily="18" charset="0"/>
                <a:ea typeface="黑体" pitchFamily="2" charset="-122"/>
              </a:rPr>
              <a:t>个台为焦点的</a:t>
            </a:r>
            <a:r>
              <a:rPr lang="zh-CN" altLang="en-US" sz="2400" b="1" i="1" u="sng" dirty="0">
                <a:solidFill>
                  <a:srgbClr val="0000CC"/>
                </a:solidFill>
                <a:latin typeface="Times New Roman" pitchFamily="18" charset="0"/>
                <a:ea typeface="黑体" pitchFamily="2" charset="-122"/>
              </a:rPr>
              <a:t>双曲线</a:t>
            </a:r>
            <a:r>
              <a:rPr lang="zh-CN" altLang="en-US" sz="2400" dirty="0">
                <a:solidFill>
                  <a:srgbClr val="0000CC"/>
                </a:solidFill>
                <a:latin typeface="Times New Roman" pitchFamily="18" charset="0"/>
                <a:ea typeface="黑体" pitchFamily="2" charset="-122"/>
              </a:rPr>
              <a:t>（</a:t>
            </a:r>
            <a:r>
              <a:rPr lang="zh-CN" altLang="en-US" sz="2400" dirty="0">
                <a:latin typeface="Times New Roman" pitchFamily="18" charset="0"/>
                <a:ea typeface="黑体" pitchFamily="2" charset="-122"/>
              </a:rPr>
              <a:t>位置线）。测量主台与副台</a:t>
            </a:r>
            <a:r>
              <a:rPr lang="en-US" altLang="zh-CN" sz="2400" dirty="0">
                <a:latin typeface="Times New Roman" pitchFamily="18" charset="0"/>
                <a:ea typeface="黑体" pitchFamily="2" charset="-122"/>
              </a:rPr>
              <a:t>B</a:t>
            </a:r>
            <a:r>
              <a:rPr lang="zh-CN" altLang="en-US" sz="2400" dirty="0">
                <a:latin typeface="Times New Roman" pitchFamily="18" charset="0"/>
                <a:ea typeface="黑体" pitchFamily="2" charset="-122"/>
              </a:rPr>
              <a:t>的脉冲信号，可以确定另外一条双曲线。这两条双曲线的交点即是船只所在的位置。</a:t>
            </a:r>
          </a:p>
        </p:txBody>
      </p:sp>
      <p:sp>
        <p:nvSpPr>
          <p:cNvPr id="254981" name="Text Box 5"/>
          <p:cNvSpPr txBox="1">
            <a:spLocks noChangeArrowheads="1"/>
          </p:cNvSpPr>
          <p:nvPr/>
        </p:nvSpPr>
        <p:spPr bwMode="auto">
          <a:xfrm>
            <a:off x="0" y="476250"/>
            <a:ext cx="84582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a:defRPr>
                <a:solidFill>
                  <a:schemeClr val="tx1"/>
                </a:solidFill>
                <a:latin typeface="Arial" charset="0"/>
                <a:ea typeface="宋体" pitchFamily="2" charset="-122"/>
              </a:defRPr>
            </a:lvl1pPr>
            <a:lvl2pPr marL="890905">
              <a:defRPr>
                <a:solidFill>
                  <a:schemeClr val="tx1"/>
                </a:solidFill>
                <a:latin typeface="Arial" charset="0"/>
                <a:ea typeface="宋体" pitchFamily="2" charset="-122"/>
              </a:defRPr>
            </a:lvl2pPr>
            <a:lvl3pPr marL="1069975">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r">
              <a:lnSpc>
                <a:spcPct val="130000"/>
              </a:lnSpc>
            </a:pPr>
            <a:r>
              <a:rPr kumimoji="1" lang="zh-CN" altLang="en-US" sz="2800" b="1" i="1" u="sng">
                <a:solidFill>
                  <a:srgbClr val="FF6600"/>
                </a:solidFill>
                <a:latin typeface="黑体" pitchFamily="2" charset="-122"/>
                <a:ea typeface="黑体" pitchFamily="2" charset="-122"/>
              </a:rPr>
              <a:t>测距差定位原理</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二、</a:t>
            </a:r>
            <a:r>
              <a:rPr lang="zh-CN" altLang="en-US" dirty="0"/>
              <a:t>无线电测距</a:t>
            </a:r>
            <a:r>
              <a:rPr lang="zh-CN" altLang="en-US" dirty="0" smtClean="0"/>
              <a:t>差的主要方法</a:t>
            </a:r>
            <a:endParaRPr lang="zh-CN" altLang="en-US" dirty="0"/>
          </a:p>
        </p:txBody>
      </p:sp>
      <p:sp>
        <p:nvSpPr>
          <p:cNvPr id="5" name="副标题 4"/>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fld id="{590709B7-C767-4BB2-9DEE-D021DAFE9A5F}" type="slidenum">
              <a:rPr lang="en-US" altLang="zh-CN"/>
              <a:t>8</a:t>
            </a:fld>
            <a:endParaRPr lang="en-US" altLang="zh-CN"/>
          </a:p>
        </p:txBody>
      </p:sp>
      <p:sp>
        <p:nvSpPr>
          <p:cNvPr id="256021" name="Text Box 21"/>
          <p:cNvSpPr txBox="1">
            <a:spLocks noChangeArrowheads="1"/>
          </p:cNvSpPr>
          <p:nvPr/>
        </p:nvSpPr>
        <p:spPr bwMode="auto">
          <a:xfrm>
            <a:off x="0" y="476250"/>
            <a:ext cx="84582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a:defRPr>
                <a:solidFill>
                  <a:schemeClr val="tx1"/>
                </a:solidFill>
                <a:latin typeface="Arial" charset="0"/>
                <a:ea typeface="宋体" pitchFamily="2" charset="-122"/>
              </a:defRPr>
            </a:lvl1pPr>
            <a:lvl2pPr marL="890905">
              <a:defRPr>
                <a:solidFill>
                  <a:schemeClr val="tx1"/>
                </a:solidFill>
                <a:latin typeface="Arial" charset="0"/>
                <a:ea typeface="宋体" pitchFamily="2" charset="-122"/>
              </a:defRPr>
            </a:lvl2pPr>
            <a:lvl3pPr marL="1069975">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r">
              <a:lnSpc>
                <a:spcPct val="130000"/>
              </a:lnSpc>
            </a:pPr>
            <a:r>
              <a:rPr kumimoji="1" lang="en-US" altLang="zh-CN" sz="2800" b="1" i="1" u="sng" dirty="0" smtClean="0">
                <a:solidFill>
                  <a:srgbClr val="FF6600"/>
                </a:solidFill>
                <a:latin typeface="黑体" pitchFamily="2" charset="-122"/>
                <a:ea typeface="黑体" pitchFamily="2" charset="-122"/>
              </a:rPr>
              <a:t>(1)</a:t>
            </a:r>
            <a:r>
              <a:rPr kumimoji="1" lang="zh-CN" altLang="en-US" sz="2800" b="1" i="1" u="sng" dirty="0" smtClean="0">
                <a:solidFill>
                  <a:srgbClr val="FF6600"/>
                </a:solidFill>
                <a:latin typeface="黑体" pitchFamily="2" charset="-122"/>
                <a:ea typeface="黑体" pitchFamily="2" charset="-122"/>
              </a:rPr>
              <a:t>脉冲</a:t>
            </a:r>
            <a:r>
              <a:rPr kumimoji="1" lang="zh-CN" altLang="en-US" sz="2800" b="1" i="1" u="sng" dirty="0">
                <a:solidFill>
                  <a:srgbClr val="FF6600"/>
                </a:solidFill>
                <a:latin typeface="黑体" pitchFamily="2" charset="-122"/>
                <a:ea typeface="黑体" pitchFamily="2" charset="-122"/>
              </a:rPr>
              <a:t>测距差法</a:t>
            </a:r>
          </a:p>
        </p:txBody>
      </p:sp>
      <p:sp>
        <p:nvSpPr>
          <p:cNvPr id="256022" name="Text Box 22"/>
          <p:cNvSpPr txBox="1">
            <a:spLocks noChangeArrowheads="1"/>
          </p:cNvSpPr>
          <p:nvPr/>
        </p:nvSpPr>
        <p:spPr bwMode="auto">
          <a:xfrm>
            <a:off x="0" y="2009775"/>
            <a:ext cx="8532813" cy="1887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a:defRPr>
                <a:solidFill>
                  <a:schemeClr val="tx1"/>
                </a:solidFill>
                <a:latin typeface="Arial" charset="0"/>
                <a:ea typeface="宋体" pitchFamily="2" charset="-122"/>
              </a:defRPr>
            </a:lvl1pPr>
            <a:lvl2pPr marL="890905">
              <a:defRPr>
                <a:solidFill>
                  <a:schemeClr val="tx1"/>
                </a:solidFill>
                <a:latin typeface="Arial" charset="0"/>
                <a:ea typeface="宋体" pitchFamily="2" charset="-122"/>
              </a:defRPr>
            </a:lvl2pPr>
            <a:lvl3pPr marL="1069975">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nSpc>
                <a:spcPct val="170000"/>
              </a:lnSpc>
              <a:buClr>
                <a:srgbClr val="FF9900"/>
              </a:buClr>
              <a:buSzPct val="80000"/>
              <a:buFont typeface="Wingdings" pitchFamily="2" charset="2"/>
              <a:buNone/>
            </a:pPr>
            <a:r>
              <a:rPr kumimoji="1" lang="zh-CN" altLang="en-US" sz="2400" dirty="0">
                <a:latin typeface="黑体" pitchFamily="2" charset="-122"/>
                <a:ea typeface="黑体" pitchFamily="2" charset="-122"/>
              </a:rPr>
              <a:t>其中   和   分别为主台</a:t>
            </a:r>
            <a:r>
              <a:rPr kumimoji="1" lang="en-US" altLang="zh-CN" sz="2400" dirty="0">
                <a:latin typeface="黑体" pitchFamily="2" charset="-122"/>
                <a:ea typeface="黑体" pitchFamily="2" charset="-122"/>
              </a:rPr>
              <a:t>M</a:t>
            </a:r>
            <a:r>
              <a:rPr kumimoji="1" lang="zh-CN" altLang="en-US" sz="2400" dirty="0">
                <a:latin typeface="黑体" pitchFamily="2" charset="-122"/>
                <a:ea typeface="黑体" pitchFamily="2" charset="-122"/>
              </a:rPr>
              <a:t>、副台</a:t>
            </a:r>
            <a:r>
              <a:rPr kumimoji="1" lang="en-US" altLang="zh-CN" sz="2400" dirty="0">
                <a:latin typeface="黑体" pitchFamily="2" charset="-122"/>
                <a:ea typeface="黑体" pitchFamily="2" charset="-122"/>
              </a:rPr>
              <a:t>A</a:t>
            </a:r>
            <a:r>
              <a:rPr kumimoji="1" lang="zh-CN" altLang="en-US" sz="2400" dirty="0">
                <a:latin typeface="黑体" pitchFamily="2" charset="-122"/>
                <a:ea typeface="黑体" pitchFamily="2" charset="-122"/>
              </a:rPr>
              <a:t>的脉冲信号传到载体的时间，  为载体所测主副台信号时差，    为载体到主副台的距离差，</a:t>
            </a:r>
            <a:r>
              <a:rPr kumimoji="1" lang="en-US" altLang="zh-CN" sz="2400" i="1" dirty="0">
                <a:latin typeface="Times New Roman" pitchFamily="18" charset="0"/>
                <a:ea typeface="黑体" pitchFamily="2" charset="-122"/>
              </a:rPr>
              <a:t>c</a:t>
            </a:r>
            <a:r>
              <a:rPr kumimoji="1" lang="zh-CN" altLang="en-US" sz="2400" dirty="0">
                <a:latin typeface="黑体" pitchFamily="2" charset="-122"/>
                <a:ea typeface="黑体" pitchFamily="2" charset="-122"/>
              </a:rPr>
              <a:t>为光速。</a:t>
            </a:r>
          </a:p>
        </p:txBody>
      </p:sp>
      <p:sp>
        <p:nvSpPr>
          <p:cNvPr id="256023" name="Text Box 23"/>
          <p:cNvSpPr txBox="1">
            <a:spLocks noChangeArrowheads="1"/>
          </p:cNvSpPr>
          <p:nvPr/>
        </p:nvSpPr>
        <p:spPr bwMode="auto">
          <a:xfrm>
            <a:off x="395288" y="4437063"/>
            <a:ext cx="8353425" cy="1754326"/>
          </a:xfrm>
          <a:prstGeom prst="rect">
            <a:avLst/>
          </a:prstGeom>
          <a:solidFill>
            <a:srgbClr val="C0C0C0"/>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992505">
              <a:defRPr>
                <a:solidFill>
                  <a:schemeClr val="tx1"/>
                </a:solidFill>
                <a:latin typeface="Arial" charset="0"/>
                <a:ea typeface="宋体" pitchFamily="2" charset="-122"/>
              </a:defRPr>
            </a:lvl2pPr>
            <a:lvl3pPr marL="1171575">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nSpc>
                <a:spcPct val="150000"/>
              </a:lnSpc>
              <a:spcBef>
                <a:spcPct val="50000"/>
              </a:spcBef>
            </a:pPr>
            <a:r>
              <a:rPr kumimoji="1" lang="en-US" altLang="zh-CN" sz="2400">
                <a:solidFill>
                  <a:srgbClr val="080808"/>
                </a:solidFill>
                <a:latin typeface="黑体" pitchFamily="2" charset="-122"/>
                <a:ea typeface="黑体" pitchFamily="2" charset="-122"/>
              </a:rPr>
              <a:t>    </a:t>
            </a:r>
            <a:r>
              <a:rPr kumimoji="1" lang="zh-CN" altLang="en-US" sz="2400">
                <a:solidFill>
                  <a:srgbClr val="080808"/>
                </a:solidFill>
                <a:latin typeface="黑体" pitchFamily="2" charset="-122"/>
                <a:ea typeface="黑体" pitchFamily="2" charset="-122"/>
              </a:rPr>
              <a:t>该方法作用距离远。罗兰－</a:t>
            </a:r>
            <a:r>
              <a:rPr kumimoji="1" lang="en-US" altLang="zh-CN" sz="2400">
                <a:solidFill>
                  <a:srgbClr val="080808"/>
                </a:solidFill>
                <a:latin typeface="黑体" pitchFamily="2" charset="-122"/>
                <a:ea typeface="黑体" pitchFamily="2" charset="-122"/>
              </a:rPr>
              <a:t>A</a:t>
            </a:r>
            <a:r>
              <a:rPr kumimoji="1" lang="zh-CN" altLang="en-US" sz="2400">
                <a:solidFill>
                  <a:srgbClr val="080808"/>
                </a:solidFill>
                <a:latin typeface="黑体" pitchFamily="2" charset="-122"/>
                <a:ea typeface="黑体" pitchFamily="2" charset="-122"/>
              </a:rPr>
              <a:t>采用脉冲测距差体制，白天定位精度为</a:t>
            </a:r>
            <a:r>
              <a:rPr kumimoji="1" lang="en-US" altLang="zh-CN" sz="2400">
                <a:solidFill>
                  <a:srgbClr val="080808"/>
                </a:solidFill>
                <a:latin typeface="Times New Roman" pitchFamily="18" charset="0"/>
                <a:ea typeface="黑体" pitchFamily="2" charset="-122"/>
              </a:rPr>
              <a:t>0.5</a:t>
            </a:r>
            <a:r>
              <a:rPr kumimoji="1" lang="zh-CN" altLang="en-US" sz="2400">
                <a:solidFill>
                  <a:srgbClr val="080808"/>
                </a:solidFill>
                <a:latin typeface="Times New Roman" pitchFamily="18" charset="0"/>
                <a:ea typeface="黑体" pitchFamily="2" charset="-122"/>
              </a:rPr>
              <a:t>～</a:t>
            </a:r>
            <a:r>
              <a:rPr kumimoji="1" lang="en-US" altLang="zh-CN" sz="2400">
                <a:solidFill>
                  <a:srgbClr val="080808"/>
                </a:solidFill>
                <a:latin typeface="Times New Roman" pitchFamily="18" charset="0"/>
                <a:ea typeface="黑体" pitchFamily="2" charset="-122"/>
              </a:rPr>
              <a:t>1nmile</a:t>
            </a:r>
            <a:r>
              <a:rPr kumimoji="1" lang="zh-CN" altLang="en-US" sz="2400">
                <a:solidFill>
                  <a:srgbClr val="080808"/>
                </a:solidFill>
                <a:latin typeface="黑体" pitchFamily="2" charset="-122"/>
                <a:ea typeface="黑体" pitchFamily="2" charset="-122"/>
              </a:rPr>
              <a:t>，</a:t>
            </a:r>
            <a:r>
              <a:rPr kumimoji="1" lang="zh-CN" altLang="en-US" sz="2400">
                <a:solidFill>
                  <a:srgbClr val="080808"/>
                </a:solidFill>
                <a:latin typeface="Times New Roman" pitchFamily="18" charset="0"/>
                <a:ea typeface="黑体" pitchFamily="2" charset="-122"/>
              </a:rPr>
              <a:t>夜间为</a:t>
            </a:r>
            <a:r>
              <a:rPr kumimoji="1" lang="en-US" altLang="zh-CN" sz="2400">
                <a:solidFill>
                  <a:srgbClr val="080808"/>
                </a:solidFill>
                <a:latin typeface="Times New Roman" pitchFamily="18" charset="0"/>
                <a:ea typeface="黑体" pitchFamily="2" charset="-122"/>
              </a:rPr>
              <a:t>1</a:t>
            </a:r>
            <a:r>
              <a:rPr kumimoji="1" lang="zh-CN" altLang="en-US" sz="2400">
                <a:solidFill>
                  <a:srgbClr val="080808"/>
                </a:solidFill>
                <a:latin typeface="Times New Roman" pitchFamily="18" charset="0"/>
                <a:ea typeface="黑体" pitchFamily="2" charset="-122"/>
              </a:rPr>
              <a:t>～</a:t>
            </a:r>
            <a:r>
              <a:rPr kumimoji="1" lang="en-US" altLang="zh-CN" sz="2400">
                <a:solidFill>
                  <a:srgbClr val="080808"/>
                </a:solidFill>
                <a:latin typeface="Times New Roman" pitchFamily="18" charset="0"/>
                <a:ea typeface="黑体" pitchFamily="2" charset="-122"/>
              </a:rPr>
              <a:t>3 nmile</a:t>
            </a:r>
            <a:r>
              <a:rPr kumimoji="1" lang="zh-CN" altLang="en-US" sz="2400">
                <a:solidFill>
                  <a:srgbClr val="080808"/>
                </a:solidFill>
                <a:latin typeface="Times New Roman" pitchFamily="18" charset="0"/>
                <a:ea typeface="黑体" pitchFamily="2" charset="-122"/>
              </a:rPr>
              <a:t>；</a:t>
            </a:r>
            <a:r>
              <a:rPr kumimoji="1" lang="zh-CN" altLang="en-US" sz="2400">
                <a:solidFill>
                  <a:srgbClr val="080808"/>
                </a:solidFill>
                <a:latin typeface="黑体" pitchFamily="2" charset="-122"/>
                <a:ea typeface="黑体" pitchFamily="2" charset="-122"/>
              </a:rPr>
              <a:t>我国的长河一号也采用该工作体制，建立了</a:t>
            </a:r>
            <a:r>
              <a:rPr kumimoji="1" lang="en-US" altLang="zh-CN" sz="2400">
                <a:solidFill>
                  <a:srgbClr val="080808"/>
                </a:solidFill>
                <a:latin typeface="黑体" pitchFamily="2" charset="-122"/>
                <a:ea typeface="黑体" pitchFamily="2" charset="-122"/>
              </a:rPr>
              <a:t>10</a:t>
            </a:r>
            <a:r>
              <a:rPr kumimoji="1" lang="zh-CN" altLang="en-US" sz="2400">
                <a:solidFill>
                  <a:srgbClr val="080808"/>
                </a:solidFill>
                <a:latin typeface="黑体" pitchFamily="2" charset="-122"/>
                <a:ea typeface="黑体" pitchFamily="2" charset="-122"/>
              </a:rPr>
              <a:t>个导航台</a:t>
            </a:r>
            <a:r>
              <a:rPr kumimoji="1" lang="zh-CN" altLang="en-US" sz="2400">
                <a:solidFill>
                  <a:srgbClr val="080808"/>
                </a:solidFill>
                <a:latin typeface="Times New Roman" pitchFamily="18" charset="0"/>
                <a:ea typeface="黑体" pitchFamily="2" charset="-122"/>
              </a:rPr>
              <a:t>。</a:t>
            </a:r>
          </a:p>
        </p:txBody>
      </p:sp>
      <p:graphicFrame>
        <p:nvGraphicFramePr>
          <p:cNvPr id="256024" name="Object 24"/>
          <p:cNvGraphicFramePr>
            <a:graphicFrameLocks noChangeAspect="1"/>
          </p:cNvGraphicFramePr>
          <p:nvPr/>
        </p:nvGraphicFramePr>
        <p:xfrm>
          <a:off x="2771775" y="1557338"/>
          <a:ext cx="3743325" cy="571500"/>
        </p:xfrm>
        <a:graphic>
          <a:graphicData uri="http://schemas.openxmlformats.org/presentationml/2006/ole">
            <mc:AlternateContent xmlns:mc="http://schemas.openxmlformats.org/markup-compatibility/2006">
              <mc:Choice xmlns:v="urn:schemas-microsoft-com:vml" Requires="v">
                <p:oleObj spid="_x0000_s1163" name="Equation" r:id="rId3" imgW="1663700" imgH="254000" progId="Equation.DSMT4">
                  <p:embed/>
                </p:oleObj>
              </mc:Choice>
              <mc:Fallback>
                <p:oleObj name="Equation" r:id="rId3" imgW="1663700" imgH="254000" progId="Equation.DSMT4">
                  <p:embed/>
                  <p:pic>
                    <p:nvPicPr>
                      <p:cNvPr id="0" name="图片 11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1557338"/>
                        <a:ext cx="3743325" cy="571500"/>
                      </a:xfrm>
                      <a:prstGeom prst="rect">
                        <a:avLst/>
                      </a:prstGeom>
                      <a:solidFill>
                        <a:schemeClr val="tx1"/>
                      </a:solidFill>
                      <a:ln>
                        <a:noFill/>
                      </a:ln>
                      <a:effectLst/>
                    </p:spPr>
                  </p:pic>
                </p:oleObj>
              </mc:Fallback>
            </mc:AlternateContent>
          </a:graphicData>
        </a:graphic>
      </p:graphicFrame>
      <p:graphicFrame>
        <p:nvGraphicFramePr>
          <p:cNvPr id="256025" name="Object 25"/>
          <p:cNvGraphicFramePr>
            <a:graphicFrameLocks noChangeAspect="1"/>
          </p:cNvGraphicFramePr>
          <p:nvPr/>
        </p:nvGraphicFramePr>
        <p:xfrm>
          <a:off x="2212975" y="2205038"/>
          <a:ext cx="371475" cy="514350"/>
        </p:xfrm>
        <a:graphic>
          <a:graphicData uri="http://schemas.openxmlformats.org/presentationml/2006/ole">
            <mc:AlternateContent xmlns:mc="http://schemas.openxmlformats.org/markup-compatibility/2006">
              <mc:Choice xmlns:v="urn:schemas-microsoft-com:vml" Requires="v">
                <p:oleObj spid="_x0000_s1164" name="Equation" r:id="rId5" imgW="165100" imgH="228600" progId="Equation.DSMT4">
                  <p:embed/>
                </p:oleObj>
              </mc:Choice>
              <mc:Fallback>
                <p:oleObj name="Equation" r:id="rId5" imgW="165100" imgH="228600" progId="Equation.DSMT4">
                  <p:embed/>
                  <p:pic>
                    <p:nvPicPr>
                      <p:cNvPr id="0" name="图片 11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2975" y="2205038"/>
                        <a:ext cx="371475" cy="514350"/>
                      </a:xfrm>
                      <a:prstGeom prst="rect">
                        <a:avLst/>
                      </a:prstGeom>
                      <a:solidFill>
                        <a:schemeClr val="tx1"/>
                      </a:solidFill>
                      <a:ln>
                        <a:noFill/>
                      </a:ln>
                      <a:effectLst/>
                    </p:spPr>
                  </p:pic>
                </p:oleObj>
              </mc:Fallback>
            </mc:AlternateContent>
          </a:graphicData>
        </a:graphic>
      </p:graphicFrame>
      <p:graphicFrame>
        <p:nvGraphicFramePr>
          <p:cNvPr id="256026" name="Object 26"/>
          <p:cNvGraphicFramePr>
            <a:graphicFrameLocks noChangeAspect="1"/>
          </p:cNvGraphicFramePr>
          <p:nvPr/>
        </p:nvGraphicFramePr>
        <p:xfrm>
          <a:off x="1403350" y="2205038"/>
          <a:ext cx="428625" cy="514350"/>
        </p:xfrm>
        <a:graphic>
          <a:graphicData uri="http://schemas.openxmlformats.org/presentationml/2006/ole">
            <mc:AlternateContent xmlns:mc="http://schemas.openxmlformats.org/markup-compatibility/2006">
              <mc:Choice xmlns:v="urn:schemas-microsoft-com:vml" Requires="v">
                <p:oleObj spid="_x0000_s1165" name="Equation" r:id="rId7" imgW="190500" imgH="228600" progId="Equation.DSMT4">
                  <p:embed/>
                </p:oleObj>
              </mc:Choice>
              <mc:Fallback>
                <p:oleObj name="Equation" r:id="rId7" imgW="190500" imgH="228600" progId="Equation.DSMT4">
                  <p:embed/>
                  <p:pic>
                    <p:nvPicPr>
                      <p:cNvPr id="0" name="图片 11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2205038"/>
                        <a:ext cx="428625" cy="514350"/>
                      </a:xfrm>
                      <a:prstGeom prst="rect">
                        <a:avLst/>
                      </a:prstGeom>
                      <a:solidFill>
                        <a:schemeClr val="tx1"/>
                      </a:solidFill>
                      <a:ln>
                        <a:noFill/>
                      </a:ln>
                      <a:effectLst/>
                    </p:spPr>
                  </p:pic>
                </p:oleObj>
              </mc:Fallback>
            </mc:AlternateContent>
          </a:graphicData>
        </a:graphic>
      </p:graphicFrame>
      <p:graphicFrame>
        <p:nvGraphicFramePr>
          <p:cNvPr id="256027" name="Object 27"/>
          <p:cNvGraphicFramePr>
            <a:graphicFrameLocks noChangeAspect="1"/>
          </p:cNvGraphicFramePr>
          <p:nvPr/>
        </p:nvGraphicFramePr>
        <p:xfrm>
          <a:off x="1619250" y="2924175"/>
          <a:ext cx="457200" cy="371475"/>
        </p:xfrm>
        <a:graphic>
          <a:graphicData uri="http://schemas.openxmlformats.org/presentationml/2006/ole">
            <mc:AlternateContent xmlns:mc="http://schemas.openxmlformats.org/markup-compatibility/2006">
              <mc:Choice xmlns:v="urn:schemas-microsoft-com:vml" Requires="v">
                <p:oleObj spid="_x0000_s1166" name="Equation" r:id="rId9" imgW="203200" imgH="165100" progId="Equation.DSMT4">
                  <p:embed/>
                </p:oleObj>
              </mc:Choice>
              <mc:Fallback>
                <p:oleObj name="Equation" r:id="rId9" imgW="203200" imgH="165100" progId="Equation.DSMT4">
                  <p:embed/>
                  <p:pic>
                    <p:nvPicPr>
                      <p:cNvPr id="0" name="图片 11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250" y="2924175"/>
                        <a:ext cx="457200" cy="371475"/>
                      </a:xfrm>
                      <a:prstGeom prst="rect">
                        <a:avLst/>
                      </a:prstGeom>
                      <a:solidFill>
                        <a:schemeClr val="tx1"/>
                      </a:solidFill>
                      <a:ln>
                        <a:noFill/>
                      </a:ln>
                      <a:effectLst/>
                    </p:spPr>
                  </p:pic>
                </p:oleObj>
              </mc:Fallback>
            </mc:AlternateContent>
          </a:graphicData>
        </a:graphic>
      </p:graphicFrame>
      <p:graphicFrame>
        <p:nvGraphicFramePr>
          <p:cNvPr id="256028" name="Object 28"/>
          <p:cNvGraphicFramePr>
            <a:graphicFrameLocks noChangeAspect="1"/>
          </p:cNvGraphicFramePr>
          <p:nvPr/>
        </p:nvGraphicFramePr>
        <p:xfrm>
          <a:off x="5773738" y="2827338"/>
          <a:ext cx="885825" cy="514350"/>
        </p:xfrm>
        <a:graphic>
          <a:graphicData uri="http://schemas.openxmlformats.org/presentationml/2006/ole">
            <mc:AlternateContent xmlns:mc="http://schemas.openxmlformats.org/markup-compatibility/2006">
              <mc:Choice xmlns:v="urn:schemas-microsoft-com:vml" Requires="v">
                <p:oleObj spid="_x0000_s1167" name="Equation" r:id="rId11" imgW="393700" imgH="228600" progId="Equation.DSMT4">
                  <p:embed/>
                </p:oleObj>
              </mc:Choice>
              <mc:Fallback>
                <p:oleObj name="Equation" r:id="rId11" imgW="393700" imgH="228600" progId="Equation.DSMT4">
                  <p:embed/>
                  <p:pic>
                    <p:nvPicPr>
                      <p:cNvPr id="0" name="图片 11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73738" y="2827338"/>
                        <a:ext cx="885825" cy="514350"/>
                      </a:xfrm>
                      <a:prstGeom prst="rect">
                        <a:avLst/>
                      </a:prstGeom>
                      <a:solidFill>
                        <a:schemeClr val="tx1"/>
                      </a:solid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34DB1130-D0CE-4F0F-A54B-8D099E87CF1F}" type="slidenum">
              <a:rPr lang="en-US" altLang="zh-CN"/>
              <a:t>9</a:t>
            </a:fld>
            <a:endParaRPr lang="en-US" altLang="zh-CN"/>
          </a:p>
        </p:txBody>
      </p:sp>
      <p:sp>
        <p:nvSpPr>
          <p:cNvPr id="261122" name="Text Box 2"/>
          <p:cNvSpPr txBox="1">
            <a:spLocks noChangeArrowheads="1"/>
          </p:cNvSpPr>
          <p:nvPr/>
        </p:nvSpPr>
        <p:spPr bwMode="auto">
          <a:xfrm>
            <a:off x="0" y="476250"/>
            <a:ext cx="84582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a:defRPr>
                <a:solidFill>
                  <a:schemeClr val="tx1"/>
                </a:solidFill>
                <a:latin typeface="Arial" charset="0"/>
                <a:ea typeface="宋体" pitchFamily="2" charset="-122"/>
              </a:defRPr>
            </a:lvl1pPr>
            <a:lvl2pPr marL="890905">
              <a:defRPr>
                <a:solidFill>
                  <a:schemeClr val="tx1"/>
                </a:solidFill>
                <a:latin typeface="Arial" charset="0"/>
                <a:ea typeface="宋体" pitchFamily="2" charset="-122"/>
              </a:defRPr>
            </a:lvl2pPr>
            <a:lvl3pPr marL="1069975">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r">
              <a:lnSpc>
                <a:spcPct val="130000"/>
              </a:lnSpc>
            </a:pPr>
            <a:r>
              <a:rPr kumimoji="1" lang="en-US" altLang="zh-CN" sz="2800" b="1" i="1" u="sng" dirty="0" smtClean="0">
                <a:solidFill>
                  <a:srgbClr val="FF6600"/>
                </a:solidFill>
                <a:latin typeface="黑体" pitchFamily="2" charset="-122"/>
                <a:ea typeface="黑体" pitchFamily="2" charset="-122"/>
              </a:rPr>
              <a:t>(2)</a:t>
            </a:r>
            <a:r>
              <a:rPr kumimoji="1" lang="zh-CN" altLang="en-US" sz="2800" b="1" i="1" u="sng" dirty="0" smtClean="0">
                <a:solidFill>
                  <a:srgbClr val="FF6600"/>
                </a:solidFill>
                <a:latin typeface="黑体" pitchFamily="2" charset="-122"/>
                <a:ea typeface="黑体" pitchFamily="2" charset="-122"/>
              </a:rPr>
              <a:t>相位</a:t>
            </a:r>
            <a:r>
              <a:rPr kumimoji="1" lang="zh-CN" altLang="en-US" sz="2800" b="1" i="1" u="sng" dirty="0">
                <a:solidFill>
                  <a:srgbClr val="FF6600"/>
                </a:solidFill>
                <a:latin typeface="黑体" pitchFamily="2" charset="-122"/>
                <a:ea typeface="黑体" pitchFamily="2" charset="-122"/>
              </a:rPr>
              <a:t>测距差法</a:t>
            </a:r>
          </a:p>
        </p:txBody>
      </p:sp>
      <p:sp>
        <p:nvSpPr>
          <p:cNvPr id="261123" name="Text Box 3"/>
          <p:cNvSpPr txBox="1">
            <a:spLocks noChangeArrowheads="1"/>
          </p:cNvSpPr>
          <p:nvPr/>
        </p:nvSpPr>
        <p:spPr bwMode="auto">
          <a:xfrm>
            <a:off x="0" y="2978055"/>
            <a:ext cx="8532813" cy="1243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a:defRPr>
                <a:solidFill>
                  <a:schemeClr val="tx1"/>
                </a:solidFill>
                <a:latin typeface="Arial" charset="0"/>
                <a:ea typeface="宋体" pitchFamily="2" charset="-122"/>
              </a:defRPr>
            </a:lvl1pPr>
            <a:lvl2pPr marL="890905">
              <a:defRPr>
                <a:solidFill>
                  <a:schemeClr val="tx1"/>
                </a:solidFill>
                <a:latin typeface="Arial" charset="0"/>
                <a:ea typeface="宋体" pitchFamily="2" charset="-122"/>
              </a:defRPr>
            </a:lvl2pPr>
            <a:lvl3pPr marL="1069975">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nSpc>
                <a:spcPct val="170000"/>
              </a:lnSpc>
              <a:buClr>
                <a:srgbClr val="FF9900"/>
              </a:buClr>
              <a:buSzPct val="80000"/>
              <a:buFont typeface="Wingdings" pitchFamily="2" charset="2"/>
              <a:buNone/>
            </a:pPr>
            <a:r>
              <a:rPr kumimoji="1" lang="zh-CN" altLang="en-US" sz="2400" dirty="0">
                <a:latin typeface="黑体" pitchFamily="2" charset="-122"/>
                <a:ea typeface="黑体" pitchFamily="2" charset="-122"/>
              </a:rPr>
              <a:t>其中     为载体所测主副台信号相位差，  和   分别为载波信号的波长和角速度。</a:t>
            </a:r>
          </a:p>
        </p:txBody>
      </p:sp>
      <p:graphicFrame>
        <p:nvGraphicFramePr>
          <p:cNvPr id="261130" name="Object 10"/>
          <p:cNvGraphicFramePr>
            <a:graphicFrameLocks noChangeAspect="1"/>
          </p:cNvGraphicFramePr>
          <p:nvPr/>
        </p:nvGraphicFramePr>
        <p:xfrm>
          <a:off x="1403350" y="3058666"/>
          <a:ext cx="828675" cy="514350"/>
        </p:xfrm>
        <a:graphic>
          <a:graphicData uri="http://schemas.openxmlformats.org/presentationml/2006/ole">
            <mc:AlternateContent xmlns:mc="http://schemas.openxmlformats.org/markup-compatibility/2006">
              <mc:Choice xmlns:v="urn:schemas-microsoft-com:vml" Requires="v">
                <p:oleObj spid="_x0000_s2170" name="Equation" r:id="rId3" imgW="368300" imgH="228600" progId="Equation.DSMT4">
                  <p:embed/>
                </p:oleObj>
              </mc:Choice>
              <mc:Fallback>
                <p:oleObj name="Equation" r:id="rId3" imgW="368300" imgH="228600" progId="Equation.DSMT4">
                  <p:embed/>
                  <p:pic>
                    <p:nvPicPr>
                      <p:cNvPr id="0" name="图片 21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3058666"/>
                        <a:ext cx="828675" cy="514350"/>
                      </a:xfrm>
                      <a:prstGeom prst="rect">
                        <a:avLst/>
                      </a:prstGeom>
                      <a:solidFill>
                        <a:schemeClr val="tx1"/>
                      </a:solidFill>
                      <a:ln>
                        <a:noFill/>
                      </a:ln>
                      <a:effectLst/>
                    </p:spPr>
                  </p:pic>
                </p:oleObj>
              </mc:Fallback>
            </mc:AlternateContent>
          </a:graphicData>
        </a:graphic>
      </p:graphicFrame>
      <p:sp>
        <p:nvSpPr>
          <p:cNvPr id="261131" name="Text Box 11"/>
          <p:cNvSpPr txBox="1">
            <a:spLocks noChangeArrowheads="1"/>
          </p:cNvSpPr>
          <p:nvPr/>
        </p:nvSpPr>
        <p:spPr bwMode="auto">
          <a:xfrm>
            <a:off x="395288" y="4434036"/>
            <a:ext cx="8353425" cy="2019300"/>
          </a:xfrm>
          <a:prstGeom prst="rect">
            <a:avLst/>
          </a:prstGeom>
          <a:solidFill>
            <a:srgbClr val="C0C0C0"/>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992505">
              <a:defRPr>
                <a:solidFill>
                  <a:schemeClr val="tx1"/>
                </a:solidFill>
                <a:latin typeface="Arial" charset="0"/>
                <a:ea typeface="宋体" pitchFamily="2" charset="-122"/>
              </a:defRPr>
            </a:lvl2pPr>
            <a:lvl3pPr marL="1171575">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nSpc>
                <a:spcPct val="130000"/>
              </a:lnSpc>
              <a:spcBef>
                <a:spcPct val="50000"/>
              </a:spcBef>
            </a:pPr>
            <a:r>
              <a:rPr kumimoji="1" lang="en-US" altLang="zh-CN" sz="2400" dirty="0">
                <a:solidFill>
                  <a:srgbClr val="080808"/>
                </a:solidFill>
                <a:latin typeface="黑体" pitchFamily="2" charset="-122"/>
                <a:ea typeface="黑体" pitchFamily="2" charset="-122"/>
              </a:rPr>
              <a:t>    </a:t>
            </a:r>
            <a:r>
              <a:rPr kumimoji="1" lang="zh-CN" altLang="en-US" sz="2400" dirty="0">
                <a:solidFill>
                  <a:srgbClr val="080808"/>
                </a:solidFill>
                <a:latin typeface="黑体" pitchFamily="2" charset="-122"/>
                <a:ea typeface="黑体" pitchFamily="2" charset="-122"/>
              </a:rPr>
              <a:t>该方法具有多值性，作用距离较近，精度较高。台卡定位精度为几十米～几百米；欧米伽白天定位精度为</a:t>
            </a:r>
            <a:r>
              <a:rPr kumimoji="1" lang="en-US" altLang="zh-CN" sz="2400" dirty="0">
                <a:solidFill>
                  <a:srgbClr val="080808"/>
                </a:solidFill>
                <a:latin typeface="Times New Roman" pitchFamily="18" charset="0"/>
                <a:ea typeface="黑体" pitchFamily="2" charset="-122"/>
              </a:rPr>
              <a:t>1nmile</a:t>
            </a:r>
            <a:r>
              <a:rPr kumimoji="1" lang="zh-CN" altLang="en-US" sz="2400" dirty="0">
                <a:solidFill>
                  <a:srgbClr val="080808"/>
                </a:solidFill>
                <a:latin typeface="黑体" pitchFamily="2" charset="-122"/>
                <a:ea typeface="黑体" pitchFamily="2" charset="-122"/>
              </a:rPr>
              <a:t>，</a:t>
            </a:r>
            <a:r>
              <a:rPr kumimoji="1" lang="zh-CN" altLang="en-US" sz="2400" dirty="0">
                <a:solidFill>
                  <a:srgbClr val="080808"/>
                </a:solidFill>
                <a:latin typeface="Times New Roman" pitchFamily="18" charset="0"/>
                <a:ea typeface="黑体" pitchFamily="2" charset="-122"/>
              </a:rPr>
              <a:t>夜间为</a:t>
            </a:r>
            <a:r>
              <a:rPr kumimoji="1" lang="en-US" altLang="zh-CN" sz="2400" dirty="0">
                <a:solidFill>
                  <a:srgbClr val="080808"/>
                </a:solidFill>
                <a:latin typeface="Times New Roman" pitchFamily="18" charset="0"/>
                <a:ea typeface="黑体" pitchFamily="2" charset="-122"/>
              </a:rPr>
              <a:t>1.5nmile</a:t>
            </a:r>
            <a:r>
              <a:rPr kumimoji="1" lang="zh-CN" altLang="en-US" sz="2400" dirty="0">
                <a:solidFill>
                  <a:srgbClr val="080808"/>
                </a:solidFill>
                <a:latin typeface="Times New Roman" pitchFamily="18" charset="0"/>
                <a:ea typeface="黑体" pitchFamily="2" charset="-122"/>
              </a:rPr>
              <a:t>；</a:t>
            </a:r>
            <a:r>
              <a:rPr kumimoji="1" lang="zh-CN" altLang="en-US" sz="2400" dirty="0">
                <a:solidFill>
                  <a:srgbClr val="080808"/>
                </a:solidFill>
                <a:latin typeface="黑体" pitchFamily="2" charset="-122"/>
                <a:ea typeface="黑体" pitchFamily="2" charset="-122"/>
              </a:rPr>
              <a:t>我国的长河三号</a:t>
            </a:r>
            <a:r>
              <a:rPr kumimoji="1" lang="zh-CN" altLang="en-US" sz="2400" dirty="0">
                <a:solidFill>
                  <a:srgbClr val="080808"/>
                </a:solidFill>
                <a:latin typeface="Times New Roman" pitchFamily="18" charset="0"/>
                <a:ea typeface="黑体" pitchFamily="2" charset="-122"/>
              </a:rPr>
              <a:t>白天定位精度为</a:t>
            </a:r>
            <a:r>
              <a:rPr kumimoji="1" lang="en-US" altLang="zh-CN" sz="2400" dirty="0">
                <a:solidFill>
                  <a:srgbClr val="080808"/>
                </a:solidFill>
                <a:latin typeface="Times New Roman" pitchFamily="18" charset="0"/>
                <a:ea typeface="黑体" pitchFamily="2" charset="-122"/>
                <a:cs typeface="Times New Roman" pitchFamily="18" charset="0"/>
              </a:rPr>
              <a:t>±</a:t>
            </a:r>
            <a:r>
              <a:rPr kumimoji="1" lang="en-US" altLang="zh-CN" sz="2400" dirty="0">
                <a:solidFill>
                  <a:srgbClr val="080808"/>
                </a:solidFill>
                <a:latin typeface="Times New Roman" pitchFamily="18" charset="0"/>
                <a:ea typeface="黑体" pitchFamily="2" charset="-122"/>
              </a:rPr>
              <a:t>50</a:t>
            </a:r>
            <a:r>
              <a:rPr kumimoji="1" lang="zh-CN" altLang="en-US" sz="2400" dirty="0">
                <a:solidFill>
                  <a:srgbClr val="080808"/>
                </a:solidFill>
                <a:latin typeface="Times New Roman" pitchFamily="18" charset="0"/>
                <a:ea typeface="黑体" pitchFamily="2" charset="-122"/>
              </a:rPr>
              <a:t>～ </a:t>
            </a:r>
            <a:r>
              <a:rPr kumimoji="1" lang="en-US" altLang="zh-CN" sz="2400" dirty="0">
                <a:solidFill>
                  <a:srgbClr val="080808"/>
                </a:solidFill>
                <a:latin typeface="Verdana" pitchFamily="34" charset="0"/>
              </a:rPr>
              <a:t>±</a:t>
            </a:r>
            <a:r>
              <a:rPr kumimoji="1" lang="en-US" altLang="zh-CN" sz="2400" dirty="0">
                <a:latin typeface="Verdana" pitchFamily="34" charset="0"/>
              </a:rPr>
              <a:t> </a:t>
            </a:r>
            <a:r>
              <a:rPr kumimoji="1" lang="en-US" altLang="zh-CN" sz="2400" dirty="0">
                <a:solidFill>
                  <a:srgbClr val="080808"/>
                </a:solidFill>
                <a:latin typeface="Times New Roman" pitchFamily="18" charset="0"/>
                <a:ea typeface="黑体" pitchFamily="2" charset="-122"/>
              </a:rPr>
              <a:t>200m</a:t>
            </a:r>
            <a:r>
              <a:rPr kumimoji="1" lang="zh-CN" altLang="en-US" sz="2400" dirty="0">
                <a:solidFill>
                  <a:srgbClr val="080808"/>
                </a:solidFill>
                <a:latin typeface="Times New Roman" pitchFamily="18" charset="0"/>
                <a:ea typeface="黑体" pitchFamily="2" charset="-122"/>
              </a:rPr>
              <a:t>，夜间为</a:t>
            </a:r>
            <a:r>
              <a:rPr kumimoji="1" lang="en-US" altLang="zh-CN" sz="2400" dirty="0">
                <a:solidFill>
                  <a:srgbClr val="080808"/>
                </a:solidFill>
                <a:latin typeface="Verdana" pitchFamily="34" charset="0"/>
              </a:rPr>
              <a:t>±</a:t>
            </a:r>
            <a:r>
              <a:rPr kumimoji="1" lang="en-US" altLang="zh-CN" sz="2400" dirty="0">
                <a:latin typeface="Verdana" pitchFamily="34" charset="0"/>
              </a:rPr>
              <a:t> </a:t>
            </a:r>
            <a:r>
              <a:rPr kumimoji="1" lang="en-US" altLang="zh-CN" sz="2400" dirty="0">
                <a:solidFill>
                  <a:srgbClr val="080808"/>
                </a:solidFill>
                <a:latin typeface="Times New Roman" pitchFamily="18" charset="0"/>
                <a:ea typeface="黑体" pitchFamily="2" charset="-122"/>
              </a:rPr>
              <a:t>100</a:t>
            </a:r>
            <a:r>
              <a:rPr kumimoji="1" lang="zh-CN" altLang="en-US" sz="2400" dirty="0">
                <a:solidFill>
                  <a:srgbClr val="080808"/>
                </a:solidFill>
                <a:latin typeface="Times New Roman" pitchFamily="18" charset="0"/>
                <a:ea typeface="黑体" pitchFamily="2" charset="-122"/>
              </a:rPr>
              <a:t>～ </a:t>
            </a:r>
            <a:r>
              <a:rPr kumimoji="1" lang="en-US" altLang="zh-CN" sz="2400" dirty="0">
                <a:solidFill>
                  <a:srgbClr val="080808"/>
                </a:solidFill>
                <a:latin typeface="Verdana" pitchFamily="34" charset="0"/>
              </a:rPr>
              <a:t>±</a:t>
            </a:r>
            <a:r>
              <a:rPr kumimoji="1" lang="en-US" altLang="zh-CN" sz="2400" dirty="0">
                <a:latin typeface="Verdana" pitchFamily="34" charset="0"/>
              </a:rPr>
              <a:t> </a:t>
            </a:r>
            <a:r>
              <a:rPr kumimoji="1" lang="en-US" altLang="zh-CN" sz="2400" dirty="0">
                <a:solidFill>
                  <a:srgbClr val="080808"/>
                </a:solidFill>
                <a:latin typeface="Times New Roman" pitchFamily="18" charset="0"/>
                <a:ea typeface="黑体" pitchFamily="2" charset="-122"/>
              </a:rPr>
              <a:t>500m</a:t>
            </a:r>
            <a:r>
              <a:rPr kumimoji="1" lang="en-US" altLang="zh-CN" sz="2400" dirty="0">
                <a:latin typeface="Verdana" pitchFamily="34" charset="0"/>
              </a:rPr>
              <a:t> </a:t>
            </a:r>
            <a:r>
              <a:rPr kumimoji="1" lang="zh-CN" altLang="en-US" sz="2400" dirty="0">
                <a:solidFill>
                  <a:srgbClr val="080808"/>
                </a:solidFill>
                <a:latin typeface="Times New Roman" pitchFamily="18" charset="0"/>
                <a:ea typeface="黑体" pitchFamily="2" charset="-122"/>
              </a:rPr>
              <a:t>。</a:t>
            </a:r>
          </a:p>
        </p:txBody>
      </p:sp>
      <p:graphicFrame>
        <p:nvGraphicFramePr>
          <p:cNvPr id="261132" name="Object 12"/>
          <p:cNvGraphicFramePr>
            <a:graphicFrameLocks noChangeAspect="1"/>
          </p:cNvGraphicFramePr>
          <p:nvPr/>
        </p:nvGraphicFramePr>
        <p:xfrm>
          <a:off x="6418263" y="3117403"/>
          <a:ext cx="314325" cy="400050"/>
        </p:xfrm>
        <a:graphic>
          <a:graphicData uri="http://schemas.openxmlformats.org/presentationml/2006/ole">
            <mc:AlternateContent xmlns:mc="http://schemas.openxmlformats.org/markup-compatibility/2006">
              <mc:Choice xmlns:v="urn:schemas-microsoft-com:vml" Requires="v">
                <p:oleObj spid="_x0000_s2171" name="Equation" r:id="rId5" imgW="139700" imgH="177800" progId="Equation.DSMT4">
                  <p:embed/>
                </p:oleObj>
              </mc:Choice>
              <mc:Fallback>
                <p:oleObj name="Equation" r:id="rId5" imgW="139700" imgH="177800" progId="Equation.DSMT4">
                  <p:embed/>
                  <p:pic>
                    <p:nvPicPr>
                      <p:cNvPr id="0" name="图片 21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8263" y="3117403"/>
                        <a:ext cx="314325" cy="400050"/>
                      </a:xfrm>
                      <a:prstGeom prst="rect">
                        <a:avLst/>
                      </a:prstGeom>
                      <a:solidFill>
                        <a:schemeClr val="tx1"/>
                      </a:solidFill>
                      <a:ln>
                        <a:noFill/>
                      </a:ln>
                      <a:effectLst/>
                    </p:spPr>
                  </p:pic>
                </p:oleObj>
              </mc:Fallback>
            </mc:AlternateContent>
          </a:graphicData>
        </a:graphic>
      </p:graphicFrame>
      <p:graphicFrame>
        <p:nvGraphicFramePr>
          <p:cNvPr id="261133" name="Object 13"/>
          <p:cNvGraphicFramePr>
            <a:graphicFrameLocks noChangeAspect="1"/>
          </p:cNvGraphicFramePr>
          <p:nvPr/>
        </p:nvGraphicFramePr>
        <p:xfrm>
          <a:off x="7164388" y="3160266"/>
          <a:ext cx="342900" cy="314325"/>
        </p:xfrm>
        <a:graphic>
          <a:graphicData uri="http://schemas.openxmlformats.org/presentationml/2006/ole">
            <mc:AlternateContent xmlns:mc="http://schemas.openxmlformats.org/markup-compatibility/2006">
              <mc:Choice xmlns:v="urn:schemas-microsoft-com:vml" Requires="v">
                <p:oleObj spid="_x0000_s2172" name="Equation" r:id="rId7" imgW="152400" imgH="139700" progId="Equation.DSMT4">
                  <p:embed/>
                </p:oleObj>
              </mc:Choice>
              <mc:Fallback>
                <p:oleObj name="Equation" r:id="rId7" imgW="152400" imgH="139700" progId="Equation.DSMT4">
                  <p:embed/>
                  <p:pic>
                    <p:nvPicPr>
                      <p:cNvPr id="0" name="图片 21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4388" y="3160266"/>
                        <a:ext cx="342900" cy="314325"/>
                      </a:xfrm>
                      <a:prstGeom prst="rect">
                        <a:avLst/>
                      </a:prstGeom>
                      <a:solidFill>
                        <a:schemeClr val="tx1"/>
                      </a:solidFill>
                      <a:ln>
                        <a:noFill/>
                      </a:ln>
                      <a:effectLst/>
                    </p:spPr>
                  </p:pic>
                </p:oleObj>
              </mc:Fallback>
            </mc:AlternateContent>
          </a:graphicData>
        </a:graphic>
      </p:graphicFrame>
      <p:pic>
        <p:nvPicPr>
          <p:cNvPr id="2139" name="Picture 9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71400"/>
            <a:ext cx="5157787" cy="227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61125" name="Object 5"/>
          <p:cNvGraphicFramePr>
            <a:graphicFrameLocks noChangeAspect="1"/>
          </p:cNvGraphicFramePr>
          <p:nvPr/>
        </p:nvGraphicFramePr>
        <p:xfrm>
          <a:off x="3007196" y="2060848"/>
          <a:ext cx="4229100" cy="885825"/>
        </p:xfrm>
        <a:graphic>
          <a:graphicData uri="http://schemas.openxmlformats.org/presentationml/2006/ole">
            <mc:AlternateContent xmlns:mc="http://schemas.openxmlformats.org/markup-compatibility/2006">
              <mc:Choice xmlns:v="urn:schemas-microsoft-com:vml" Requires="v">
                <p:oleObj spid="_x0000_s2173" name="Equation" r:id="rId10" imgW="1879600" imgH="393700" progId="Equation.DSMT4">
                  <p:embed/>
                </p:oleObj>
              </mc:Choice>
              <mc:Fallback>
                <p:oleObj name="Equation" r:id="rId10" imgW="1879600" imgH="393700" progId="Equation.DSMT4">
                  <p:embed/>
                  <p:pic>
                    <p:nvPicPr>
                      <p:cNvPr id="0" name="图片 215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07196" y="2060848"/>
                        <a:ext cx="4229100" cy="885825"/>
                      </a:xfrm>
                      <a:prstGeom prst="rect">
                        <a:avLst/>
                      </a:prstGeom>
                      <a:solidFill>
                        <a:schemeClr val="tx1"/>
                      </a:solid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1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31"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2124</Words>
  <Application>Microsoft Office PowerPoint</Application>
  <PresentationFormat>全屏显示(4:3)</PresentationFormat>
  <Paragraphs>138</Paragraphs>
  <Slides>40</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51" baseType="lpstr">
      <vt:lpstr>黑体</vt:lpstr>
      <vt:lpstr>华文新魏</vt:lpstr>
      <vt:lpstr>宋体</vt:lpstr>
      <vt:lpstr>微软雅黑</vt:lpstr>
      <vt:lpstr>Arial</vt:lpstr>
      <vt:lpstr>Calibri</vt:lpstr>
      <vt:lpstr>Times New Roman</vt:lpstr>
      <vt:lpstr>Verdana</vt:lpstr>
      <vt:lpstr>Wingdings</vt:lpstr>
      <vt:lpstr>Office 主题​​</vt:lpstr>
      <vt:lpstr>Equation</vt:lpstr>
      <vt:lpstr>第二篇 无线电定位导航原理 第四节 无线电测距差导航系统 </vt:lpstr>
      <vt:lpstr>提纲</vt:lpstr>
      <vt:lpstr>一、无线电测距差导航原理</vt:lpstr>
      <vt:lpstr>测距差定位导航原理</vt:lpstr>
      <vt:lpstr>PowerPoint 演示文稿</vt:lpstr>
      <vt:lpstr>PowerPoint 演示文稿</vt:lpstr>
      <vt:lpstr>二、无线电测距差的主要方法</vt:lpstr>
      <vt:lpstr>PowerPoint 演示文稿</vt:lpstr>
      <vt:lpstr>PowerPoint 演示文稿</vt:lpstr>
      <vt:lpstr>PowerPoint 演示文稿</vt:lpstr>
      <vt:lpstr>实例：罗兰C、长河二号 （脉冲/相位混合测距差导航系统）</vt:lpstr>
      <vt:lpstr>PowerPoint 演示文稿</vt:lpstr>
      <vt:lpstr>PowerPoint 演示文稿</vt:lpstr>
      <vt:lpstr>（1）基本组成</vt:lpstr>
      <vt:lpstr>（2）定位原理</vt:lpstr>
      <vt:lpstr>（3）技术体制</vt:lpstr>
      <vt:lpstr>（3）技术体制</vt:lpstr>
      <vt:lpstr>PowerPoint 演示文稿</vt:lpstr>
      <vt:lpstr>PowerPoint 演示文稿</vt:lpstr>
      <vt:lpstr>PowerPoint 演示文稿</vt:lpstr>
      <vt:lpstr>PowerPoint 演示文稿</vt:lpstr>
      <vt:lpstr>PowerPoint 演示文稿</vt:lpstr>
      <vt:lpstr>PowerPoint 演示文稿</vt:lpstr>
      <vt:lpstr>台链及其配置</vt:lpstr>
      <vt:lpstr>PowerPoint 演示文稿</vt:lpstr>
      <vt:lpstr>PowerPoint 演示文稿</vt:lpstr>
      <vt:lpstr>PowerPoint 演示文稿</vt:lpstr>
      <vt:lpstr>PowerPoint 演示文稿</vt:lpstr>
      <vt:lpstr>PowerPoint 演示文稿</vt:lpstr>
      <vt:lpstr>（5） 定位精度及工作区 </vt:lpstr>
      <vt:lpstr>（6） 系统应用 </vt:lpstr>
      <vt:lpstr>差分罗兰-C</vt:lpstr>
      <vt:lpstr>差分罗兰-C</vt:lpstr>
      <vt:lpstr>下一代罗兰系统--eLORAN</vt:lpstr>
      <vt:lpstr>（7） 现有台链情况</vt:lpstr>
      <vt:lpstr>PowerPoint 演示文稿</vt:lpstr>
      <vt:lpstr>PowerPoint 演示文稿</vt:lpstr>
      <vt:lpstr>PowerPoint 演示文稿</vt:lpstr>
      <vt:lpstr>PowerPoint 演示文稿</vt:lpstr>
      <vt:lpstr>本节结束</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gy</dc:creator>
  <cp:lastModifiedBy>濮国梁</cp:lastModifiedBy>
  <cp:revision>179</cp:revision>
  <dcterms:created xsi:type="dcterms:W3CDTF">2014-02-15T02:28:00Z</dcterms:created>
  <dcterms:modified xsi:type="dcterms:W3CDTF">2017-05-10T05:51:10Z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