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675" r:id="rId3"/>
    <p:sldId id="618" r:id="rId4"/>
    <p:sldId id="619" r:id="rId5"/>
    <p:sldId id="620" r:id="rId6"/>
    <p:sldId id="674" r:id="rId7"/>
    <p:sldId id="622" r:id="rId8"/>
    <p:sldId id="623" r:id="rId9"/>
    <p:sldId id="624" r:id="rId10"/>
    <p:sldId id="625" r:id="rId11"/>
    <p:sldId id="626" r:id="rId12"/>
    <p:sldId id="627" r:id="rId13"/>
    <p:sldId id="628" r:id="rId14"/>
    <p:sldId id="629" r:id="rId15"/>
    <p:sldId id="630" r:id="rId16"/>
    <p:sldId id="645" r:id="rId17"/>
    <p:sldId id="646" r:id="rId18"/>
    <p:sldId id="676" r:id="rId19"/>
    <p:sldId id="647" r:id="rId20"/>
    <p:sldId id="677" r:id="rId21"/>
    <p:sldId id="648" r:id="rId22"/>
    <p:sldId id="649" r:id="rId23"/>
    <p:sldId id="650" r:id="rId24"/>
    <p:sldId id="651" r:id="rId25"/>
    <p:sldId id="652" r:id="rId26"/>
    <p:sldId id="653" r:id="rId27"/>
    <p:sldId id="654" r:id="rId28"/>
    <p:sldId id="655" r:id="rId29"/>
    <p:sldId id="656" r:id="rId30"/>
    <p:sldId id="657" r:id="rId31"/>
    <p:sldId id="658" r:id="rId32"/>
    <p:sldId id="660" r:id="rId33"/>
    <p:sldId id="661" r:id="rId34"/>
    <p:sldId id="662" r:id="rId35"/>
    <p:sldId id="663" r:id="rId36"/>
    <p:sldId id="664" r:id="rId37"/>
    <p:sldId id="665" r:id="rId38"/>
    <p:sldId id="666" r:id="rId39"/>
    <p:sldId id="667" r:id="rId40"/>
    <p:sldId id="668" r:id="rId41"/>
    <p:sldId id="669" r:id="rId42"/>
    <p:sldId id="670" r:id="rId43"/>
    <p:sldId id="672" r:id="rId44"/>
    <p:sldId id="673" r:id="rId45"/>
    <p:sldId id="61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1858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被动式测量、自主式导航</a:t>
            </a:r>
          </a:p>
          <a:p>
            <a:r>
              <a:rPr lang="zh-CN" altLang="en-US" dirty="0" smtClean="0"/>
              <a:t>  天文导航以天体为导航信标，不依赖于其他外部信息，也不向外部辐射能量，被动接收天体辐射或反射的光，进而获取导航信息，是一种完全自主的导航方式，工作安全、隐蔽。</a:t>
            </a:r>
          </a:p>
          <a:p>
            <a:r>
              <a:rPr lang="zh-CN" altLang="en-US" dirty="0" smtClean="0"/>
              <a:t>导航精度较高</a:t>
            </a:r>
          </a:p>
          <a:p>
            <a:r>
              <a:rPr lang="zh-CN" altLang="en-US" dirty="0" smtClean="0"/>
              <a:t>  天文导航与其他导航方法相比精度并不是最高的，短时间内的导航精度低于惯性导航的精度；但其误差不随时间积累，这一特点对长期运行的载体来说非常重要。天文导航的定位精度主要取决于天体敏感器的精度。</a:t>
            </a:r>
          </a:p>
          <a:p>
            <a:r>
              <a:rPr lang="zh-CN" altLang="en-US" dirty="0" smtClean="0"/>
              <a:t>抗干扰能力强、可靠性高</a:t>
            </a:r>
          </a:p>
          <a:p>
            <a:r>
              <a:rPr lang="zh-CN" altLang="en-US" dirty="0" smtClean="0"/>
              <a:t>    天体辐射覆盖了</a:t>
            </a:r>
            <a:r>
              <a:rPr lang="en-US" altLang="zh-CN" dirty="0" smtClean="0"/>
              <a:t>x</a:t>
            </a:r>
            <a:r>
              <a:rPr lang="zh-CN" altLang="en-US" dirty="0" smtClean="0"/>
              <a:t>射线、紫外、可见光和红外整个电磁波段，具有极强的抗干扰能力。此</a:t>
            </a:r>
          </a:p>
          <a:p>
            <a:r>
              <a:rPr lang="zh-CN" altLang="en-US" dirty="0" smtClean="0"/>
              <a:t>外，天体的空间运动不受人为干扰，保证了以天体为导航信标的天文导航信息的完备和可霸。</a:t>
            </a:r>
          </a:p>
          <a:p>
            <a:r>
              <a:rPr lang="zh-CN" altLang="en-US" dirty="0" smtClean="0"/>
              <a:t>可同时提供位置和姿态信息</a:t>
            </a:r>
          </a:p>
          <a:p>
            <a:r>
              <a:rPr lang="zh-CN" altLang="en-US" dirty="0" smtClean="0"/>
              <a:t>    天文导航不仅可以提供载体的位置、速度信息，还可以提供姿态信息，且通常不需要增加</a:t>
            </a:r>
          </a:p>
          <a:p>
            <a:r>
              <a:rPr lang="zh-CN" altLang="en-US" dirty="0" smtClean="0"/>
              <a:t>硬件成本。</a:t>
            </a:r>
          </a:p>
          <a:p>
            <a:endParaRPr lang="zh-CN" altLang="en-US" dirty="0"/>
          </a:p>
        </p:txBody>
      </p:sp>
      <p:sp>
        <p:nvSpPr>
          <p:cNvPr id="4" name="灯片编号占位符 3"/>
          <p:cNvSpPr>
            <a:spLocks noGrp="1"/>
          </p:cNvSpPr>
          <p:nvPr>
            <p:ph type="sldNum" sz="quarter" idx="10"/>
          </p:nvPr>
        </p:nvSpPr>
        <p:spPr/>
        <p:txBody>
          <a:bodyPr/>
          <a:lstStyle/>
          <a:p>
            <a:fld id="{35C14E9B-F347-464F-B28D-EB23302EA62F}" type="slidenum">
              <a:rPr lang="zh-CN" altLang="en-US" smtClean="0"/>
              <a:t>7</a:t>
            </a:fld>
            <a:endParaRPr lang="zh-CN" altLang="en-US"/>
          </a:p>
        </p:txBody>
      </p:sp>
    </p:spTree>
    <p:extLst>
      <p:ext uri="{BB962C8B-B14F-4D97-AF65-F5344CB8AC3E}">
        <p14:creationId xmlns:p14="http://schemas.microsoft.com/office/powerpoint/2010/main" val="422574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古代的天文学家认为恒星在星空的位置是固定的，所以称之为“恒星”，意忠是“永恒不变</a:t>
            </a:r>
          </a:p>
          <a:p>
            <a:r>
              <a:rPr lang="zh-CN" altLang="en-US" dirty="0" smtClean="0"/>
              <a:t>的星”。可．</a:t>
            </a:r>
            <a:r>
              <a:rPr lang="en-US" altLang="zh-CN" dirty="0" smtClean="0"/>
              <a:t>5</a:t>
            </a:r>
            <a:r>
              <a:rPr lang="zh-CN" altLang="en-US" dirty="0" smtClean="0"/>
              <a:t>人们今天知道它们在不停地高速运动着，比如太阳就带着整个太阳系在绕银河系</a:t>
            </a:r>
          </a:p>
          <a:p>
            <a:r>
              <a:rPr lang="zh-CN" altLang="en-US" dirty="0" smtClean="0"/>
              <a:t>的中心运动。但别的恒星离我们实在太远了，以致难以觉察到它们位置的变动。</a:t>
            </a:r>
          </a:p>
          <a:p>
            <a:r>
              <a:rPr lang="zh-CN" altLang="en-US" dirty="0" smtClean="0"/>
              <a:t>    恒星发光的能力有强有弱。天文学上用“光度”来去示它。所谓“光度”，就是指从恒星表</a:t>
            </a:r>
          </a:p>
          <a:p>
            <a:r>
              <a:rPr lang="zh-CN" altLang="en-US" dirty="0" smtClean="0"/>
              <a:t>面以光的形式辐射出的功率。恒星表面的温度也有高有低。一般说来，恒星表面的温度越低，</a:t>
            </a:r>
          </a:p>
          <a:p>
            <a:r>
              <a:rPr lang="zh-CN" altLang="en-US" dirty="0" smtClean="0"/>
              <a:t>食的界扔伯灯．佩窜扔怠。兴则赖偏蓝。而表面温度越高，表面积越大，光度就越大。</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5C14E9B-F347-464F-B28D-EB23302EA62F}" type="slidenum">
              <a:rPr lang="zh-CN" altLang="en-US" smtClean="0"/>
              <a:t>15</a:t>
            </a:fld>
            <a:endParaRPr lang="zh-CN" altLang="en-US"/>
          </a:p>
        </p:txBody>
      </p:sp>
    </p:spTree>
    <p:extLst>
      <p:ext uri="{BB962C8B-B14F-4D97-AF65-F5344CB8AC3E}">
        <p14:creationId xmlns:p14="http://schemas.microsoft.com/office/powerpoint/2010/main" val="425798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6.xml"/><Relationship Id="rId5" Type="http://schemas.microsoft.com/office/2007/relationships/hdphoto" Target="../media/hdphoto5.wdp"/><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1.wdp"/><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4.wdp"/><Relationship Id="rId7" Type="http://schemas.microsoft.com/office/2007/relationships/hdphoto" Target="../media/hdphoto16.wdp"/><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15.wdp"/><Relationship Id="rId10" Type="http://schemas.microsoft.com/office/2007/relationships/hdphoto" Target="../media/hdphoto17.wdp"/><Relationship Id="rId4" Type="http://schemas.openxmlformats.org/officeDocument/2006/relationships/image" Target="../media/image20.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19.wdp"/><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6.png"/><Relationship Id="rId1" Type="http://schemas.openxmlformats.org/officeDocument/2006/relationships/slideLayout" Target="../slideLayouts/slideLayout6.xml"/><Relationship Id="rId5" Type="http://schemas.microsoft.com/office/2007/relationships/hdphoto" Target="../media/hdphoto21.wdp"/><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smtClean="0"/>
              <a:t>第</a:t>
            </a:r>
            <a:r>
              <a:rPr lang="zh-CN" altLang="en-US" dirty="0"/>
              <a:t>三</a:t>
            </a:r>
            <a:r>
              <a:rPr lang="zh-CN" altLang="en-US" dirty="0" smtClean="0"/>
              <a:t>篇 自主定位导航技术</a:t>
            </a:r>
            <a:r>
              <a:rPr lang="en-US" altLang="zh-CN" dirty="0" smtClean="0"/>
              <a:t/>
            </a:r>
            <a:br>
              <a:rPr lang="en-US" altLang="zh-CN" dirty="0" smtClean="0"/>
            </a:br>
            <a:r>
              <a:rPr lang="zh-CN" altLang="en-US" sz="3200" dirty="0" smtClean="0">
                <a:solidFill>
                  <a:srgbClr val="0000CC"/>
                </a:solidFill>
              </a:rPr>
              <a:t>第</a:t>
            </a:r>
            <a:r>
              <a:rPr lang="zh-CN" altLang="en-US" sz="3200" dirty="0">
                <a:solidFill>
                  <a:srgbClr val="0000CC"/>
                </a:solidFill>
              </a:rPr>
              <a:t>三</a:t>
            </a:r>
            <a:r>
              <a:rPr lang="zh-CN" altLang="en-US" sz="3200" dirty="0" smtClean="0">
                <a:solidFill>
                  <a:srgbClr val="0000CC"/>
                </a:solidFill>
              </a:rPr>
              <a:t>节 天文导航原理</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4" name="TextBox 3"/>
          <p:cNvSpPr txBox="1"/>
          <p:nvPr/>
        </p:nvSpPr>
        <p:spPr>
          <a:xfrm>
            <a:off x="1547664" y="1412776"/>
            <a:ext cx="6413935" cy="707886"/>
          </a:xfrm>
          <a:prstGeom prst="rect">
            <a:avLst/>
          </a:prstGeom>
          <a:noFill/>
        </p:spPr>
        <p:txBody>
          <a:bodyPr wrap="none" rtlCol="0">
            <a:spAutoFit/>
          </a:body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1.4 </a:t>
            </a:r>
            <a:r>
              <a:rPr lang="zh-CN" altLang="en-US" dirty="0" smtClean="0"/>
              <a:t>天文导航的发展历史</a:t>
            </a:r>
            <a:r>
              <a:rPr lang="en-US" altLang="zh-CN" sz="3600" dirty="0" smtClean="0">
                <a:solidFill>
                  <a:srgbClr val="000099"/>
                </a:solidFill>
              </a:rPr>
              <a:t>—</a:t>
            </a:r>
            <a:r>
              <a:rPr lang="zh-CN" altLang="en-US" sz="3600" dirty="0">
                <a:solidFill>
                  <a:srgbClr val="000099"/>
                </a:solidFill>
              </a:rPr>
              <a:t>航海</a:t>
            </a:r>
            <a:endParaRPr lang="zh-CN" altLang="en-US" dirty="0">
              <a:solidFill>
                <a:srgbClr val="000099"/>
              </a:solidFill>
            </a:endParaRPr>
          </a:p>
        </p:txBody>
      </p:sp>
      <p:sp>
        <p:nvSpPr>
          <p:cNvPr id="3" name="内容占位符 2"/>
          <p:cNvSpPr>
            <a:spLocks noGrp="1"/>
          </p:cNvSpPr>
          <p:nvPr>
            <p:ph idx="1"/>
          </p:nvPr>
        </p:nvSpPr>
        <p:spPr/>
        <p:txBody>
          <a:bodyPr>
            <a:noAutofit/>
          </a:bodyPr>
          <a:lstStyle/>
          <a:p>
            <a:pPr>
              <a:lnSpc>
                <a:spcPct val="170000"/>
              </a:lnSpc>
            </a:pPr>
            <a:r>
              <a:rPr lang="zh-CN" altLang="en-US" sz="2000" dirty="0" smtClean="0"/>
              <a:t>天文导航的</a:t>
            </a:r>
            <a:r>
              <a:rPr lang="zh-CN" altLang="en-US" sz="2000" dirty="0"/>
              <a:t>自主性决定了它的不可替代性，即便是在</a:t>
            </a:r>
            <a:r>
              <a:rPr lang="zh-CN" altLang="en-US" sz="2000" dirty="0" smtClean="0"/>
              <a:t>无线电导航</a:t>
            </a:r>
            <a:r>
              <a:rPr lang="zh-CN" altLang="en-US" sz="2000" dirty="0"/>
              <a:t>系统高度</a:t>
            </a:r>
            <a:r>
              <a:rPr lang="zh-CN" altLang="en-US" sz="2000" dirty="0" smtClean="0"/>
              <a:t>发展今天</a:t>
            </a:r>
            <a:r>
              <a:rPr lang="zh-CN" altLang="en-US" sz="2000" dirty="0"/>
              <a:t>，其导航地位依然</a:t>
            </a:r>
            <a:r>
              <a:rPr lang="zh-CN" altLang="en-US" sz="2000" dirty="0" smtClean="0"/>
              <a:t>不容动摇</a:t>
            </a:r>
            <a:endParaRPr lang="en-US" altLang="zh-CN" sz="2000" dirty="0" smtClean="0"/>
          </a:p>
          <a:p>
            <a:pPr>
              <a:lnSpc>
                <a:spcPct val="170000"/>
              </a:lnSpc>
            </a:pPr>
            <a:r>
              <a:rPr lang="zh-CN" altLang="en-US" sz="2000" dirty="0" smtClean="0"/>
              <a:t>主要应用：</a:t>
            </a:r>
            <a:endParaRPr lang="en-US" altLang="zh-CN" sz="2000" dirty="0" smtClean="0"/>
          </a:p>
          <a:p>
            <a:pPr lvl="1">
              <a:lnSpc>
                <a:spcPct val="170000"/>
              </a:lnSpc>
            </a:pPr>
            <a:r>
              <a:rPr lang="zh-CN" altLang="en-US" sz="2000" dirty="0" smtClean="0"/>
              <a:t>航海人员：必须</a:t>
            </a:r>
            <a:r>
              <a:rPr lang="zh-CN" altLang="en-US" sz="2000" dirty="0"/>
              <a:t>具有利用天体</a:t>
            </a:r>
            <a:r>
              <a:rPr lang="zh-CN" altLang="en-US" sz="2000" dirty="0" smtClean="0"/>
              <a:t>确定船位的能力</a:t>
            </a:r>
            <a:endParaRPr lang="en-US" altLang="zh-CN" sz="2000" dirty="0" smtClean="0"/>
          </a:p>
          <a:p>
            <a:pPr lvl="1">
              <a:lnSpc>
                <a:spcPct val="170000"/>
              </a:lnSpc>
            </a:pPr>
            <a:r>
              <a:rPr lang="zh-CN" altLang="en-US" sz="2000" dirty="0" smtClean="0"/>
              <a:t>舰船：以罗兰</a:t>
            </a:r>
            <a:r>
              <a:rPr lang="en-US" altLang="zh-CN" sz="2000" dirty="0" smtClean="0"/>
              <a:t>C</a:t>
            </a:r>
            <a:r>
              <a:rPr lang="zh-CN" altLang="en-US" sz="2000" dirty="0" smtClean="0"/>
              <a:t>、</a:t>
            </a:r>
            <a:r>
              <a:rPr lang="en-US" altLang="zh-CN" sz="2000" dirty="0" smtClean="0"/>
              <a:t>GPS</a:t>
            </a:r>
            <a:r>
              <a:rPr lang="zh-CN" altLang="en-US" sz="2000" dirty="0"/>
              <a:t>定位为值班系统，用天文定位为常备</a:t>
            </a:r>
            <a:r>
              <a:rPr lang="zh-CN" altLang="en-US" sz="2000" dirty="0" smtClean="0"/>
              <a:t>系统</a:t>
            </a:r>
            <a:endParaRPr lang="en-US" altLang="zh-CN" sz="2000" dirty="0" smtClean="0"/>
          </a:p>
          <a:p>
            <a:pPr lvl="1">
              <a:lnSpc>
                <a:spcPct val="170000"/>
              </a:lnSpc>
            </a:pPr>
            <a:r>
              <a:rPr lang="zh-CN" altLang="en-US" sz="2000" dirty="0" smtClean="0"/>
              <a:t>潜艇：采用</a:t>
            </a:r>
            <a:r>
              <a:rPr lang="zh-CN" altLang="en-US" sz="2000" dirty="0"/>
              <a:t>天文／惯导</a:t>
            </a:r>
            <a:r>
              <a:rPr lang="zh-CN" altLang="en-US" sz="2000" dirty="0" smtClean="0"/>
              <a:t>组合导航系统，为惯导提供修正</a:t>
            </a:r>
            <a:endParaRPr lang="zh-CN" altLang="en-US" sz="2000" dirty="0"/>
          </a:p>
        </p:txBody>
      </p:sp>
    </p:spTree>
    <p:extLst>
      <p:ext uri="{BB962C8B-B14F-4D97-AF65-F5344CB8AC3E}">
        <p14:creationId xmlns:p14="http://schemas.microsoft.com/office/powerpoint/2010/main" val="58779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1.4 </a:t>
            </a:r>
            <a:r>
              <a:rPr lang="zh-CN" altLang="en-US" sz="3600" dirty="0" smtClean="0"/>
              <a:t>天文导航的发展历史</a:t>
            </a:r>
            <a:r>
              <a:rPr lang="en-US" altLang="zh-CN" sz="2400" dirty="0" smtClean="0">
                <a:solidFill>
                  <a:srgbClr val="000099"/>
                </a:solidFill>
              </a:rPr>
              <a:t>—</a:t>
            </a:r>
            <a:r>
              <a:rPr lang="zh-CN" altLang="en-US" sz="2400" dirty="0" smtClean="0">
                <a:solidFill>
                  <a:srgbClr val="000099"/>
                </a:solidFill>
              </a:rPr>
              <a:t>航空器</a:t>
            </a:r>
            <a:endParaRPr lang="zh-CN" altLang="en-US" sz="3600" dirty="0">
              <a:solidFill>
                <a:srgbClr val="000099"/>
              </a:solidFill>
            </a:endParaRPr>
          </a:p>
        </p:txBody>
      </p:sp>
      <p:sp>
        <p:nvSpPr>
          <p:cNvPr id="3" name="内容占位符 2"/>
          <p:cNvSpPr>
            <a:spLocks noGrp="1"/>
          </p:cNvSpPr>
          <p:nvPr>
            <p:ph idx="1"/>
          </p:nvPr>
        </p:nvSpPr>
        <p:spPr/>
        <p:txBody>
          <a:bodyPr>
            <a:noAutofit/>
          </a:bodyPr>
          <a:lstStyle/>
          <a:p>
            <a:r>
              <a:rPr lang="zh-CN" altLang="en-US" sz="2800" dirty="0" smtClean="0"/>
              <a:t>主要应用</a:t>
            </a:r>
            <a:endParaRPr lang="en-US" altLang="zh-CN" sz="2800" dirty="0" smtClean="0"/>
          </a:p>
          <a:p>
            <a:pPr lvl="1"/>
            <a:r>
              <a:rPr lang="zh-CN" altLang="en-US" sz="2400" dirty="0"/>
              <a:t> 远程轰炸机</a:t>
            </a:r>
            <a:r>
              <a:rPr lang="zh-CN" altLang="en-US" sz="2400" dirty="0" smtClean="0"/>
              <a:t>、运输机</a:t>
            </a:r>
            <a:endParaRPr lang="en-US" altLang="zh-CN" sz="2400" dirty="0"/>
          </a:p>
          <a:p>
            <a:pPr lvl="2"/>
            <a:r>
              <a:rPr lang="zh-CN" altLang="en-US" dirty="0"/>
              <a:t>如：美国的</a:t>
            </a:r>
            <a:r>
              <a:rPr lang="en-US" altLang="zh-CN" dirty="0"/>
              <a:t>B252</a:t>
            </a:r>
            <a:r>
              <a:rPr lang="zh-CN" altLang="en-US" dirty="0"/>
              <a:t>、</a:t>
            </a:r>
            <a:r>
              <a:rPr lang="en-US" altLang="zh-CN" dirty="0"/>
              <a:t>B22A</a:t>
            </a:r>
            <a:r>
              <a:rPr lang="zh-CN" altLang="en-US" dirty="0"/>
              <a:t>，俄罗斯的</a:t>
            </a:r>
            <a:r>
              <a:rPr lang="en-US" altLang="zh-CN" dirty="0"/>
              <a:t>TU216</a:t>
            </a:r>
            <a:r>
              <a:rPr lang="zh-CN" altLang="en-US" dirty="0"/>
              <a:t>等</a:t>
            </a:r>
            <a:endParaRPr lang="en-US" altLang="zh-CN" dirty="0"/>
          </a:p>
          <a:p>
            <a:pPr lvl="1"/>
            <a:r>
              <a:rPr lang="zh-CN" altLang="en-US" sz="2400" dirty="0" smtClean="0"/>
              <a:t>机动</a:t>
            </a:r>
            <a:r>
              <a:rPr lang="zh-CN" altLang="en-US" sz="2400" dirty="0"/>
              <a:t>发射的</a:t>
            </a:r>
            <a:r>
              <a:rPr lang="zh-CN" altLang="en-US" sz="2400" dirty="0" smtClean="0"/>
              <a:t>远程导弹</a:t>
            </a:r>
            <a:endParaRPr lang="en-US" altLang="zh-CN" sz="2400" dirty="0" smtClean="0"/>
          </a:p>
          <a:p>
            <a:pPr lvl="2"/>
            <a:r>
              <a:rPr lang="zh-CN" altLang="en-US" dirty="0"/>
              <a:t>如：美国“三叉戟”</a:t>
            </a:r>
            <a:r>
              <a:rPr lang="en-US" altLang="zh-CN" dirty="0"/>
              <a:t> </a:t>
            </a:r>
            <a:r>
              <a:rPr lang="zh-CN" altLang="en-US" dirty="0"/>
              <a:t>远程弹道导弹，前苏联的</a:t>
            </a:r>
            <a:r>
              <a:rPr lang="en-US" altLang="zh-CN" dirty="0"/>
              <a:t>SS2N218</a:t>
            </a:r>
            <a:r>
              <a:rPr lang="zh-CN" altLang="en-US" dirty="0" smtClean="0"/>
              <a:t>等</a:t>
            </a:r>
            <a:endParaRPr lang="en-US" altLang="zh-CN" dirty="0" smtClean="0"/>
          </a:p>
          <a:p>
            <a:pPr lvl="1"/>
            <a:r>
              <a:rPr lang="zh-CN" altLang="en-US" sz="2400" dirty="0"/>
              <a:t>高空长航时无人机</a:t>
            </a:r>
          </a:p>
        </p:txBody>
      </p:sp>
    </p:spTree>
    <p:extLst>
      <p:ext uri="{BB962C8B-B14F-4D97-AF65-F5344CB8AC3E}">
        <p14:creationId xmlns:p14="http://schemas.microsoft.com/office/powerpoint/2010/main" val="1415821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1.4 </a:t>
            </a:r>
            <a:r>
              <a:rPr lang="zh-CN" altLang="en-US" sz="3600" dirty="0" smtClean="0"/>
              <a:t>天文导航的发展历史</a:t>
            </a:r>
            <a:r>
              <a:rPr lang="en-US" altLang="zh-CN" sz="2800" dirty="0" smtClean="0">
                <a:solidFill>
                  <a:srgbClr val="000099"/>
                </a:solidFill>
              </a:rPr>
              <a:t>—</a:t>
            </a:r>
            <a:r>
              <a:rPr lang="zh-CN" altLang="en-US" sz="2800" dirty="0" smtClean="0">
                <a:solidFill>
                  <a:srgbClr val="000099"/>
                </a:solidFill>
              </a:rPr>
              <a:t>近地航天器</a:t>
            </a:r>
            <a:endParaRPr lang="zh-CN" altLang="en-US" sz="3600" dirty="0">
              <a:solidFill>
                <a:srgbClr val="000099"/>
              </a:solidFill>
            </a:endParaRPr>
          </a:p>
        </p:txBody>
      </p:sp>
      <p:sp>
        <p:nvSpPr>
          <p:cNvPr id="3" name="内容占位符 2"/>
          <p:cNvSpPr>
            <a:spLocks noGrp="1"/>
          </p:cNvSpPr>
          <p:nvPr>
            <p:ph idx="1"/>
          </p:nvPr>
        </p:nvSpPr>
        <p:spPr/>
        <p:txBody>
          <a:bodyPr>
            <a:noAutofit/>
          </a:bodyPr>
          <a:lstStyle/>
          <a:p>
            <a:pPr>
              <a:lnSpc>
                <a:spcPct val="170000"/>
              </a:lnSpc>
            </a:pPr>
            <a:r>
              <a:rPr lang="en-US" altLang="zh-CN" sz="2400" dirty="0" smtClean="0"/>
              <a:t>70</a:t>
            </a:r>
            <a:r>
              <a:rPr lang="zh-CN" altLang="en-US" sz="2400" dirty="0" smtClean="0"/>
              <a:t>年代前：空间六分仪</a:t>
            </a:r>
            <a:endParaRPr lang="en-US" altLang="zh-CN" sz="2400" dirty="0" smtClean="0"/>
          </a:p>
          <a:p>
            <a:pPr lvl="1">
              <a:lnSpc>
                <a:spcPct val="170000"/>
              </a:lnSpc>
            </a:pPr>
            <a:r>
              <a:rPr lang="zh-CN" altLang="en-US" sz="2000" dirty="0" smtClean="0"/>
              <a:t>直接敏感地平的导航方法</a:t>
            </a:r>
            <a:endParaRPr lang="en-US" altLang="zh-CN" sz="2000" dirty="0" smtClean="0"/>
          </a:p>
          <a:p>
            <a:pPr>
              <a:lnSpc>
                <a:spcPct val="170000"/>
              </a:lnSpc>
            </a:pPr>
            <a:r>
              <a:rPr lang="en-US" altLang="zh-CN" sz="2400" dirty="0" smtClean="0"/>
              <a:t>80</a:t>
            </a:r>
            <a:r>
              <a:rPr lang="zh-CN" altLang="en-US" sz="2400" dirty="0" smtClean="0"/>
              <a:t>年代：星光折射及地平仪</a:t>
            </a:r>
            <a:endParaRPr lang="en-US" altLang="zh-CN" sz="2400" dirty="0" smtClean="0"/>
          </a:p>
          <a:p>
            <a:pPr lvl="1">
              <a:lnSpc>
                <a:spcPct val="170000"/>
              </a:lnSpc>
            </a:pPr>
            <a:r>
              <a:rPr lang="zh-CN" altLang="en-US" sz="2000" dirty="0" smtClean="0"/>
              <a:t>间接敏感地平的导航方法</a:t>
            </a:r>
            <a:endParaRPr lang="en-US" altLang="zh-CN" sz="2000" dirty="0" smtClean="0"/>
          </a:p>
          <a:p>
            <a:pPr>
              <a:lnSpc>
                <a:spcPct val="170000"/>
              </a:lnSpc>
            </a:pPr>
            <a:r>
              <a:rPr lang="en-US" altLang="zh-CN" sz="2400" dirty="0" smtClean="0"/>
              <a:t>90</a:t>
            </a:r>
            <a:r>
              <a:rPr lang="zh-CN" altLang="en-US" sz="2400" dirty="0" smtClean="0"/>
              <a:t>年代：麦氏天体敏感器</a:t>
            </a:r>
            <a:endParaRPr lang="en-US" altLang="zh-CN" sz="2400" dirty="0" smtClean="0"/>
          </a:p>
          <a:p>
            <a:pPr lvl="1">
              <a:lnSpc>
                <a:spcPct val="170000"/>
              </a:lnSpc>
            </a:pPr>
            <a:r>
              <a:rPr lang="zh-CN" altLang="en-US" sz="2000" dirty="0" smtClean="0"/>
              <a:t>敏感太阳、地球、月球，以及对地距离</a:t>
            </a:r>
            <a:endParaRPr lang="zh-CN" altLang="en-US" sz="2000" dirty="0"/>
          </a:p>
        </p:txBody>
      </p:sp>
    </p:spTree>
    <p:extLst>
      <p:ext uri="{BB962C8B-B14F-4D97-AF65-F5344CB8AC3E}">
        <p14:creationId xmlns:p14="http://schemas.microsoft.com/office/powerpoint/2010/main" val="2003432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9144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51720" y="3147844"/>
            <a:ext cx="4813176" cy="3710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122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5536" y="2130425"/>
            <a:ext cx="8424936" cy="1470025"/>
          </a:xfrm>
        </p:spPr>
        <p:txBody>
          <a:bodyPr>
            <a:normAutofit/>
          </a:bodyPr>
          <a:lstStyle/>
          <a:p>
            <a:pPr marL="0" indent="0"/>
            <a:r>
              <a:rPr lang="zh-CN" altLang="en-US" sz="4000" dirty="0"/>
              <a:t>二</a:t>
            </a:r>
            <a:r>
              <a:rPr lang="zh-CN" altLang="en-US" sz="4000" dirty="0" smtClean="0"/>
              <a:t>、主要的导航天体及天体敏感器</a:t>
            </a:r>
            <a:endParaRPr lang="zh-CN" altLang="en-US" sz="40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08576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主要的导航天体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天体：</a:t>
            </a:r>
            <a:endParaRPr lang="en-US" altLang="zh-CN" dirty="0" smtClean="0"/>
          </a:p>
          <a:p>
            <a:pPr lvl="1"/>
            <a:r>
              <a:rPr lang="zh-CN" altLang="en-US" dirty="0" smtClean="0"/>
              <a:t>广义</a:t>
            </a:r>
            <a:r>
              <a:rPr lang="zh-CN" altLang="en-US" dirty="0"/>
              <a:t>上是指宇宙中各种物质的总和，狭义上是指</a:t>
            </a:r>
            <a:r>
              <a:rPr lang="zh-CN" altLang="en-US" dirty="0" smtClean="0"/>
              <a:t>星体</a:t>
            </a:r>
            <a:endParaRPr lang="en-US" altLang="zh-CN" dirty="0" smtClean="0"/>
          </a:p>
          <a:p>
            <a:r>
              <a:rPr lang="zh-CN" altLang="en-US" dirty="0" smtClean="0"/>
              <a:t>可用于天文导航的主要天体：</a:t>
            </a:r>
            <a:endParaRPr lang="en-US" altLang="zh-CN" dirty="0" smtClean="0"/>
          </a:p>
          <a:p>
            <a:pPr lvl="1"/>
            <a:r>
              <a:rPr lang="zh-CN" altLang="en-US" dirty="0" smtClean="0"/>
              <a:t>系外恒星</a:t>
            </a:r>
            <a:endParaRPr lang="en-US" altLang="zh-CN" dirty="0" smtClean="0"/>
          </a:p>
          <a:p>
            <a:pPr lvl="1"/>
            <a:r>
              <a:rPr lang="zh-CN" altLang="en-US" dirty="0" smtClean="0"/>
              <a:t>太阳</a:t>
            </a:r>
            <a:endParaRPr lang="en-US" altLang="zh-CN" dirty="0" smtClean="0"/>
          </a:p>
          <a:p>
            <a:pPr lvl="1"/>
            <a:r>
              <a:rPr lang="zh-CN" altLang="en-US" dirty="0" smtClean="0"/>
              <a:t>四大行星</a:t>
            </a:r>
            <a:endParaRPr lang="en-US" altLang="zh-CN" dirty="0" smtClean="0"/>
          </a:p>
          <a:p>
            <a:pPr lvl="1"/>
            <a:r>
              <a:rPr lang="zh-CN" altLang="en-US" dirty="0"/>
              <a:t>月亮</a:t>
            </a:r>
          </a:p>
        </p:txBody>
      </p:sp>
    </p:spTree>
    <p:extLst>
      <p:ext uri="{BB962C8B-B14F-4D97-AF65-F5344CB8AC3E}">
        <p14:creationId xmlns:p14="http://schemas.microsoft.com/office/powerpoint/2010/main" val="1623180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主要的天体敏感器</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70000"/>
              </a:lnSpc>
            </a:pPr>
            <a:r>
              <a:rPr lang="zh-CN" altLang="en-US" dirty="0"/>
              <a:t>按敏感天体的不同</a:t>
            </a:r>
            <a:endParaRPr lang="en-US" altLang="zh-CN" dirty="0"/>
          </a:p>
          <a:p>
            <a:pPr lvl="1">
              <a:lnSpc>
                <a:spcPct val="170000"/>
              </a:lnSpc>
            </a:pPr>
            <a:r>
              <a:rPr lang="zh-CN" altLang="en-US" dirty="0"/>
              <a:t>地球敏感器、太阳敏感器、恒星敏感器、月球敏感器和行星敏感器等</a:t>
            </a:r>
          </a:p>
          <a:p>
            <a:pPr>
              <a:lnSpc>
                <a:spcPct val="170000"/>
              </a:lnSpc>
            </a:pPr>
            <a:r>
              <a:rPr lang="zh-CN" altLang="en-US" dirty="0"/>
              <a:t>按所敏感光谱的不同：</a:t>
            </a:r>
            <a:endParaRPr lang="en-US" altLang="zh-CN" dirty="0"/>
          </a:p>
          <a:p>
            <a:pPr lvl="1">
              <a:lnSpc>
                <a:spcPct val="170000"/>
              </a:lnSpc>
            </a:pPr>
            <a:r>
              <a:rPr lang="zh-CN" altLang="en-US" dirty="0"/>
              <a:t>可见光敏感器、红外敏感器和紫外</a:t>
            </a:r>
            <a:r>
              <a:rPr lang="zh-CN" altLang="en-US" dirty="0" smtClean="0"/>
              <a:t>敏感器等。</a:t>
            </a:r>
            <a:endParaRPr lang="en-US" altLang="zh-CN" dirty="0"/>
          </a:p>
          <a:p>
            <a:pPr>
              <a:lnSpc>
                <a:spcPct val="170000"/>
              </a:lnSpc>
            </a:pPr>
            <a:r>
              <a:rPr lang="zh-CN" altLang="en-US" dirty="0"/>
              <a:t>按光电敏感器件的不同：</a:t>
            </a:r>
            <a:endParaRPr lang="en-US" altLang="zh-CN" dirty="0"/>
          </a:p>
          <a:p>
            <a:pPr lvl="1">
              <a:lnSpc>
                <a:spcPct val="170000"/>
              </a:lnSpc>
            </a:pPr>
            <a:r>
              <a:rPr lang="en-US" altLang="zh-CN" dirty="0" smtClean="0"/>
              <a:t>CCD</a:t>
            </a:r>
            <a:r>
              <a:rPr lang="zh-CN" altLang="en-US" dirty="0" smtClean="0"/>
              <a:t>天体</a:t>
            </a:r>
            <a:r>
              <a:rPr lang="zh-CN" altLang="en-US" dirty="0"/>
              <a:t>敏感器和</a:t>
            </a:r>
            <a:r>
              <a:rPr lang="en-US" altLang="zh-CN" dirty="0"/>
              <a:t>CMOS</a:t>
            </a:r>
            <a:r>
              <a:rPr lang="zh-CN" altLang="en-US" dirty="0"/>
              <a:t>天体</a:t>
            </a:r>
            <a:r>
              <a:rPr lang="zh-CN" altLang="en-US" dirty="0" smtClean="0"/>
              <a:t>敏感器</a:t>
            </a:r>
            <a:endParaRPr lang="zh-CN" altLang="en-US" dirty="0"/>
          </a:p>
        </p:txBody>
      </p:sp>
    </p:spTree>
    <p:extLst>
      <p:ext uri="{BB962C8B-B14F-4D97-AF65-F5344CB8AC3E}">
        <p14:creationId xmlns:p14="http://schemas.microsoft.com/office/powerpoint/2010/main" val="172395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）太阳敏感器与月球敏感器</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70000"/>
              </a:lnSpc>
            </a:pPr>
            <a:r>
              <a:rPr lang="zh-CN" altLang="en-US" sz="2800" dirty="0" smtClean="0"/>
              <a:t>太阳敏感器：</a:t>
            </a:r>
            <a:endParaRPr lang="en-US" altLang="zh-CN" sz="2800" dirty="0" smtClean="0"/>
          </a:p>
          <a:p>
            <a:pPr lvl="1">
              <a:lnSpc>
                <a:spcPct val="170000"/>
              </a:lnSpc>
            </a:pPr>
            <a:r>
              <a:rPr lang="zh-CN" altLang="en-US" sz="2400" dirty="0" smtClean="0"/>
              <a:t>通过敏感太阳辐射的</a:t>
            </a:r>
            <a:r>
              <a:rPr lang="zh-CN" altLang="en-US" sz="2400" dirty="0" smtClean="0">
                <a:solidFill>
                  <a:srgbClr val="000099"/>
                </a:solidFill>
                <a:effectLst>
                  <a:outerShdw blurRad="38100" dist="38100" dir="2700000" algn="tl">
                    <a:srgbClr val="000000">
                      <a:alpha val="43137"/>
                    </a:srgbClr>
                  </a:outerShdw>
                </a:effectLst>
              </a:rPr>
              <a:t>电磁波谱</a:t>
            </a:r>
            <a:r>
              <a:rPr lang="zh-CN" altLang="en-US" sz="2400" dirty="0" smtClean="0"/>
              <a:t>获取</a:t>
            </a:r>
            <a:r>
              <a:rPr lang="zh-CN" altLang="en-US" sz="2400" dirty="0"/>
              <a:t>航天器相对于</a:t>
            </a:r>
            <a:r>
              <a:rPr lang="zh-CN" altLang="en-US" sz="2400" dirty="0" smtClean="0"/>
              <a:t>太阳的方位信息，由于太阳辐射源较为稳定可靠，且观测容易，因此几乎</a:t>
            </a:r>
            <a:r>
              <a:rPr lang="zh-CN" altLang="en-US" sz="2400" smtClean="0"/>
              <a:t>所有的地球卫星</a:t>
            </a:r>
            <a:r>
              <a:rPr lang="zh-CN" altLang="en-US" sz="2400" dirty="0"/>
              <a:t>上都配备有</a:t>
            </a:r>
            <a:r>
              <a:rPr lang="zh-CN" altLang="en-US" sz="2400" dirty="0" smtClean="0"/>
              <a:t>太阳敏感器。</a:t>
            </a:r>
            <a:endParaRPr lang="en-US" altLang="zh-CN" sz="2400" dirty="0" smtClean="0"/>
          </a:p>
          <a:p>
            <a:pPr>
              <a:lnSpc>
                <a:spcPct val="170000"/>
              </a:lnSpc>
            </a:pPr>
            <a:r>
              <a:rPr lang="zh-CN" altLang="en-US" dirty="0" smtClean="0"/>
              <a:t>月球敏感器：</a:t>
            </a:r>
            <a:endParaRPr lang="en-US" altLang="zh-CN" dirty="0" smtClean="0"/>
          </a:p>
          <a:p>
            <a:pPr lvl="1">
              <a:lnSpc>
                <a:spcPct val="170000"/>
              </a:lnSpc>
            </a:pPr>
            <a:r>
              <a:rPr lang="zh-CN" altLang="en-US" sz="2400" dirty="0"/>
              <a:t>通过敏感月球反射的太阳光，来获取航天器相对于月球地平的方位信息</a:t>
            </a:r>
            <a:endParaRPr lang="en-US" altLang="zh-CN" sz="2400" dirty="0"/>
          </a:p>
        </p:txBody>
      </p:sp>
    </p:spTree>
    <p:extLst>
      <p:ext uri="{BB962C8B-B14F-4D97-AF65-F5344CB8AC3E}">
        <p14:creationId xmlns:p14="http://schemas.microsoft.com/office/powerpoint/2010/main" val="1435906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太阳发射电磁波谱</a:t>
            </a:r>
          </a:p>
        </p:txBody>
      </p:sp>
      <p:sp>
        <p:nvSpPr>
          <p:cNvPr id="62467" name="Rectangle 3"/>
          <p:cNvSpPr>
            <a:spLocks noGrp="1" noChangeArrowheads="1"/>
          </p:cNvSpPr>
          <p:nvPr>
            <p:ph type="body" idx="1"/>
          </p:nvPr>
        </p:nvSpPr>
        <p:spPr/>
        <p:txBody>
          <a:bodyPr/>
          <a:lstStyle/>
          <a:p>
            <a:endParaRPr lang="zh-CN" altLang="zh-CN"/>
          </a:p>
        </p:txBody>
      </p:sp>
      <p:grpSp>
        <p:nvGrpSpPr>
          <p:cNvPr id="62468" name="Group 4"/>
          <p:cNvGrpSpPr>
            <a:grpSpLocks/>
          </p:cNvGrpSpPr>
          <p:nvPr/>
        </p:nvGrpSpPr>
        <p:grpSpPr bwMode="auto">
          <a:xfrm>
            <a:off x="1371601" y="1869283"/>
            <a:ext cx="6479382" cy="4098131"/>
            <a:chOff x="192" y="672"/>
            <a:chExt cx="5442" cy="3442"/>
          </a:xfrm>
        </p:grpSpPr>
        <p:pic>
          <p:nvPicPr>
            <p:cNvPr id="62469" name="Picture 5" descr="solar-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672"/>
              <a:ext cx="5407" cy="3442"/>
            </a:xfrm>
            <a:prstGeom prst="rect">
              <a:avLst/>
            </a:prstGeom>
            <a:noFill/>
            <a:extLst>
              <a:ext uri="{909E8E84-426E-40DD-AFC4-6F175D3DCCD1}">
                <a14:hiddenFill xmlns:a14="http://schemas.microsoft.com/office/drawing/2010/main">
                  <a:solidFill>
                    <a:srgbClr val="FFFFFF"/>
                  </a:solidFill>
                </a14:hiddenFill>
              </a:ext>
            </a:extLst>
          </p:spPr>
        </p:pic>
        <p:sp>
          <p:nvSpPr>
            <p:cNvPr id="62470" name="Line 6"/>
            <p:cNvSpPr>
              <a:spLocks noChangeShapeType="1"/>
            </p:cNvSpPr>
            <p:nvPr/>
          </p:nvSpPr>
          <p:spPr bwMode="auto">
            <a:xfrm flipH="1" flipV="1">
              <a:off x="1728" y="1104"/>
              <a:ext cx="0" cy="259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2471" name="Text Box 7"/>
            <p:cNvSpPr txBox="1">
              <a:spLocks noChangeArrowheads="1"/>
            </p:cNvSpPr>
            <p:nvPr/>
          </p:nvSpPr>
          <p:spPr bwMode="auto">
            <a:xfrm>
              <a:off x="1920" y="1056"/>
              <a:ext cx="3714" cy="31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1">
                  <a:solidFill>
                    <a:srgbClr val="009999"/>
                  </a:solidFill>
                  <a:latin typeface="Arial" panose="020B0604020202020204" pitchFamily="34" charset="0"/>
                  <a:ea typeface="宋体" panose="02010600030101010101" pitchFamily="2" charset="-122"/>
                </a:rPr>
                <a:t>Sun at 6000K; peak emission at 0.5 </a:t>
              </a:r>
              <a:r>
                <a:rPr lang="en-US" altLang="zh-CN" b="1">
                  <a:solidFill>
                    <a:srgbClr val="009999"/>
                  </a:solidFill>
                  <a:latin typeface="Symbol" panose="05050102010706020507" pitchFamily="18" charset="2"/>
                  <a:ea typeface="宋体" panose="02010600030101010101" pitchFamily="2" charset="-122"/>
                </a:rPr>
                <a:t>m</a:t>
              </a:r>
              <a:r>
                <a:rPr lang="en-US" altLang="zh-CN" b="1">
                  <a:solidFill>
                    <a:srgbClr val="009999"/>
                  </a:solidFill>
                  <a:latin typeface="Arial" panose="020B0604020202020204" pitchFamily="34" charset="0"/>
                  <a:ea typeface="宋体" panose="02010600030101010101" pitchFamily="2" charset="-122"/>
                </a:rPr>
                <a:t>m</a:t>
              </a:r>
            </a:p>
          </p:txBody>
        </p:sp>
        <p:sp>
          <p:nvSpPr>
            <p:cNvPr id="62472" name="Line 8"/>
            <p:cNvSpPr>
              <a:spLocks noChangeShapeType="1"/>
            </p:cNvSpPr>
            <p:nvPr/>
          </p:nvSpPr>
          <p:spPr bwMode="auto">
            <a:xfrm flipH="1">
              <a:off x="1776" y="1488"/>
              <a:ext cx="1248" cy="129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spTree>
    <p:extLst>
      <p:ext uri="{BB962C8B-B14F-4D97-AF65-F5344CB8AC3E}">
        <p14:creationId xmlns:p14="http://schemas.microsoft.com/office/powerpoint/2010/main" val="3937597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）地球敏感器</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70000"/>
              </a:lnSpc>
            </a:pPr>
            <a:r>
              <a:rPr lang="zh-CN" altLang="en-US" dirty="0"/>
              <a:t>基本原理</a:t>
            </a:r>
            <a:endParaRPr lang="en-US" altLang="zh-CN" dirty="0"/>
          </a:p>
          <a:p>
            <a:pPr lvl="1">
              <a:lnSpc>
                <a:spcPct val="170000"/>
              </a:lnSpc>
            </a:pPr>
            <a:r>
              <a:rPr lang="zh-CN" altLang="en-US" sz="2900" dirty="0"/>
              <a:t>通过敏感器探测</a:t>
            </a:r>
            <a:r>
              <a:rPr lang="zh-CN" altLang="en-US" sz="2900" dirty="0">
                <a:solidFill>
                  <a:srgbClr val="000099"/>
                </a:solidFill>
                <a:effectLst>
                  <a:outerShdw blurRad="38100" dist="38100" dir="2700000" algn="tl">
                    <a:srgbClr val="000000">
                      <a:alpha val="43137"/>
                    </a:srgbClr>
                  </a:outerShdw>
                </a:effectLst>
              </a:rPr>
              <a:t>可见光或</a:t>
            </a:r>
            <a:r>
              <a:rPr lang="zh-CN" altLang="en-US" sz="2900" dirty="0" smtClean="0">
                <a:solidFill>
                  <a:srgbClr val="000099"/>
                </a:solidFill>
                <a:effectLst>
                  <a:outerShdw blurRad="38100" dist="38100" dir="2700000" algn="tl">
                    <a:srgbClr val="000000">
                      <a:alpha val="43137"/>
                    </a:srgbClr>
                  </a:outerShdw>
                </a:effectLst>
              </a:rPr>
              <a:t>红外谱段</a:t>
            </a:r>
            <a:r>
              <a:rPr lang="zh-CN" altLang="en-US" sz="2900" dirty="0" smtClean="0"/>
              <a:t>，</a:t>
            </a:r>
            <a:r>
              <a:rPr lang="zh-CN" altLang="en-US" sz="2900" dirty="0"/>
              <a:t>来获取航天器</a:t>
            </a:r>
            <a:r>
              <a:rPr lang="zh-CN" altLang="en-US" sz="2900" dirty="0" smtClean="0"/>
              <a:t>相对地球的</a:t>
            </a:r>
            <a:r>
              <a:rPr lang="zh-CN" altLang="en-US" sz="2900" dirty="0"/>
              <a:t>方位信息</a:t>
            </a:r>
          </a:p>
          <a:p>
            <a:pPr>
              <a:lnSpc>
                <a:spcPct val="170000"/>
              </a:lnSpc>
            </a:pPr>
            <a:r>
              <a:rPr lang="zh-CN" altLang="en-US" dirty="0" smtClean="0"/>
              <a:t>主要分类</a:t>
            </a:r>
            <a:endParaRPr lang="en-US" altLang="zh-CN" dirty="0" smtClean="0"/>
          </a:p>
          <a:p>
            <a:pPr lvl="1">
              <a:lnSpc>
                <a:spcPct val="170000"/>
              </a:lnSpc>
            </a:pPr>
            <a:r>
              <a:rPr lang="zh-CN" altLang="en-US" dirty="0" smtClean="0"/>
              <a:t>地球</a:t>
            </a:r>
            <a:r>
              <a:rPr lang="zh-CN" altLang="en-US" dirty="0"/>
              <a:t>反照</a:t>
            </a:r>
            <a:r>
              <a:rPr lang="zh-CN" altLang="en-US" dirty="0" smtClean="0"/>
              <a:t>敏感器</a:t>
            </a:r>
            <a:endParaRPr lang="en-US" altLang="zh-CN" dirty="0" smtClean="0"/>
          </a:p>
          <a:p>
            <a:pPr lvl="2">
              <a:lnSpc>
                <a:spcPct val="170000"/>
              </a:lnSpc>
            </a:pPr>
            <a:r>
              <a:rPr lang="zh-CN" altLang="en-US" dirty="0"/>
              <a:t>对地球反射的太阳光敏感，并借此获得航天器相对于地球的姿态</a:t>
            </a:r>
            <a:r>
              <a:rPr lang="zh-CN" altLang="en-US" dirty="0" smtClean="0"/>
              <a:t>信息，工作</a:t>
            </a:r>
            <a:r>
              <a:rPr lang="zh-CN" altLang="en-US" dirty="0"/>
              <a:t>波段为可见光或近红外波段</a:t>
            </a:r>
            <a:r>
              <a:rPr lang="zh-CN" altLang="en-US" dirty="0" smtClean="0"/>
              <a:t>。</a:t>
            </a:r>
            <a:endParaRPr lang="en-US" altLang="zh-CN" dirty="0" smtClean="0"/>
          </a:p>
          <a:p>
            <a:pPr lvl="1">
              <a:lnSpc>
                <a:spcPct val="170000"/>
              </a:lnSpc>
            </a:pPr>
            <a:r>
              <a:rPr lang="zh-CN" altLang="en-US" dirty="0" smtClean="0"/>
              <a:t>红外地球敏感器</a:t>
            </a:r>
            <a:endParaRPr lang="en-US" altLang="zh-CN" dirty="0" smtClean="0"/>
          </a:p>
          <a:p>
            <a:pPr lvl="2">
              <a:lnSpc>
                <a:spcPct val="170000"/>
              </a:lnSpc>
            </a:pPr>
            <a:r>
              <a:rPr lang="zh-CN" altLang="en-US" dirty="0"/>
              <a:t> 对地球的红外辐射敏感，并借此获取航天器相对于地球的姿态</a:t>
            </a:r>
            <a:r>
              <a:rPr lang="zh-CN" altLang="en-US" dirty="0" smtClean="0"/>
              <a:t>信息，采用</a:t>
            </a:r>
            <a:r>
              <a:rPr lang="en-US" altLang="zh-CN" dirty="0" smtClean="0"/>
              <a:t>(</a:t>
            </a:r>
            <a:r>
              <a:rPr lang="en-US" altLang="zh-CN" dirty="0"/>
              <a:t>14</a:t>
            </a:r>
            <a:r>
              <a:rPr lang="zh-CN" altLang="en-US" dirty="0"/>
              <a:t>～</a:t>
            </a:r>
            <a:r>
              <a:rPr lang="en-US" altLang="zh-CN" dirty="0"/>
              <a:t>16</a:t>
            </a:r>
            <a:r>
              <a:rPr lang="zh-CN" altLang="en-US" dirty="0" smtClean="0"/>
              <a:t>微米作为</a:t>
            </a:r>
            <a:r>
              <a:rPr lang="zh-CN" altLang="en-US" dirty="0"/>
              <a:t>工作</a:t>
            </a:r>
            <a:r>
              <a:rPr lang="zh-CN" altLang="en-US" dirty="0" smtClean="0"/>
              <a:t>波段。</a:t>
            </a:r>
            <a:endParaRPr lang="en-US" altLang="zh-CN" dirty="0" smtClean="0"/>
          </a:p>
        </p:txBody>
      </p:sp>
    </p:spTree>
    <p:extLst>
      <p:ext uri="{BB962C8B-B14F-4D97-AF65-F5344CB8AC3E}">
        <p14:creationId xmlns:p14="http://schemas.microsoft.com/office/powerpoint/2010/main" val="802310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图像匹配导航的最优化方法</a:t>
            </a:r>
            <a:endParaRPr lang="en-US" altLang="zh-CN" sz="2400" dirty="0" smtClean="0"/>
          </a:p>
          <a:p>
            <a:pPr lvl="1"/>
            <a:r>
              <a:rPr lang="zh-CN" altLang="en-US" sz="2000" dirty="0" smtClean="0"/>
              <a:t>最小二乘法</a:t>
            </a:r>
            <a:endParaRPr lang="en-US" altLang="zh-CN" sz="2000" dirty="0" smtClean="0"/>
          </a:p>
          <a:p>
            <a:pPr lvl="1"/>
            <a:r>
              <a:rPr lang="en-US" altLang="zh-CN" sz="2000" dirty="0" smtClean="0"/>
              <a:t>RANSAC</a:t>
            </a:r>
            <a:r>
              <a:rPr lang="zh-CN" altLang="en-US" sz="2000" dirty="0" smtClean="0"/>
              <a:t>方法</a:t>
            </a:r>
            <a:endParaRPr lang="en-US" altLang="zh-CN" sz="2000" dirty="0" smtClean="0"/>
          </a:p>
          <a:p>
            <a:pPr lvl="1"/>
            <a:r>
              <a:rPr lang="zh-CN" altLang="en-US" sz="2000" dirty="0" smtClean="0"/>
              <a:t>直方图贡献打分法</a:t>
            </a:r>
            <a:endParaRPr lang="en-US" altLang="zh-CN" sz="2000" dirty="0" smtClean="0"/>
          </a:p>
          <a:p>
            <a:r>
              <a:rPr lang="zh-CN" altLang="en-US" sz="2400" dirty="0" smtClean="0"/>
              <a:t>地磁及重力场定位导航方法</a:t>
            </a:r>
            <a:endParaRPr lang="en-US" altLang="zh-CN" sz="2400" dirty="0" smtClean="0"/>
          </a:p>
          <a:p>
            <a:pPr lvl="1"/>
            <a:r>
              <a:rPr lang="zh-CN" altLang="en-US" sz="2000" dirty="0" smtClean="0"/>
              <a:t>地磁场的构成： 主地磁场 </a:t>
            </a:r>
            <a:r>
              <a:rPr lang="en-US" altLang="zh-CN" sz="2000" dirty="0" smtClean="0"/>
              <a:t>+ </a:t>
            </a:r>
            <a:r>
              <a:rPr lang="zh-CN" altLang="en-US" sz="2000" dirty="0" smtClean="0"/>
              <a:t>地壳地磁场 </a:t>
            </a:r>
            <a:r>
              <a:rPr lang="en-US" altLang="zh-CN" sz="2000" dirty="0" smtClean="0"/>
              <a:t>+ </a:t>
            </a:r>
            <a:r>
              <a:rPr lang="zh-CN" altLang="en-US" sz="2000" dirty="0" smtClean="0"/>
              <a:t>干扰地磁场</a:t>
            </a:r>
            <a:endParaRPr lang="en-US" altLang="zh-CN" sz="2000" dirty="0" smtClean="0"/>
          </a:p>
          <a:p>
            <a:pPr lvl="1"/>
            <a:r>
              <a:rPr lang="zh-CN" altLang="en-US" sz="2000" dirty="0" smtClean="0"/>
              <a:t>地磁匹配导航所用的地磁场分量：  地壳地磁场（异常磁场）</a:t>
            </a:r>
            <a:endParaRPr lang="en-US" altLang="zh-CN" sz="2000" dirty="0" smtClean="0"/>
          </a:p>
          <a:p>
            <a:pPr lvl="1"/>
            <a:r>
              <a:rPr lang="zh-CN" altLang="en-US" sz="2000" dirty="0" smtClean="0"/>
              <a:t>关键技术点： 地磁场探测技术</a:t>
            </a:r>
            <a:r>
              <a:rPr lang="en-US" altLang="zh-CN" sz="2000" dirty="0" smtClean="0"/>
              <a:t>+</a:t>
            </a:r>
            <a:r>
              <a:rPr lang="zh-CN" altLang="en-US" sz="2000" dirty="0" smtClean="0"/>
              <a:t>地磁图量化技术 </a:t>
            </a:r>
            <a:r>
              <a:rPr lang="en-US" altLang="zh-CN" sz="2000" dirty="0" smtClean="0"/>
              <a:t>+ </a:t>
            </a:r>
            <a:r>
              <a:rPr lang="zh-CN" altLang="en-US" sz="2000" dirty="0" smtClean="0"/>
              <a:t>匹配导航算法</a:t>
            </a:r>
            <a:endParaRPr lang="en-US" altLang="zh-CN" sz="2000" dirty="0" smtClean="0"/>
          </a:p>
          <a:p>
            <a:pPr lvl="1"/>
            <a:r>
              <a:rPr lang="zh-CN" altLang="en-US" sz="2000" dirty="0" smtClean="0"/>
              <a:t>算法：  类似于</a:t>
            </a:r>
            <a:r>
              <a:rPr lang="en-US" altLang="zh-CN" sz="2000" dirty="0" smtClean="0"/>
              <a:t>TERCOM</a:t>
            </a:r>
            <a:r>
              <a:rPr lang="zh-CN" altLang="en-US" sz="2000" dirty="0" smtClean="0"/>
              <a:t>的轮廓匹配算法、</a:t>
            </a:r>
            <a:r>
              <a:rPr lang="en-US" altLang="zh-CN" sz="2000" dirty="0" smtClean="0"/>
              <a:t>ICCP</a:t>
            </a:r>
            <a:r>
              <a:rPr lang="zh-CN" altLang="en-US" sz="2000" dirty="0" smtClean="0"/>
              <a:t>整体匹配算法</a:t>
            </a:r>
            <a:endParaRPr lang="zh-CN" altLang="en-US" sz="2000" dirty="0"/>
          </a:p>
        </p:txBody>
      </p:sp>
    </p:spTree>
    <p:extLst>
      <p:ext uri="{BB962C8B-B14F-4D97-AF65-F5344CB8AC3E}">
        <p14:creationId xmlns:p14="http://schemas.microsoft.com/office/powerpoint/2010/main" val="214563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地球发射电磁波谱</a:t>
            </a:r>
          </a:p>
        </p:txBody>
      </p:sp>
      <p:sp>
        <p:nvSpPr>
          <p:cNvPr id="63491" name="Rectangle 3"/>
          <p:cNvSpPr>
            <a:spLocks noGrp="1" noChangeArrowheads="1"/>
          </p:cNvSpPr>
          <p:nvPr>
            <p:ph type="body" idx="1"/>
          </p:nvPr>
        </p:nvSpPr>
        <p:spPr/>
        <p:txBody>
          <a:bodyPr/>
          <a:lstStyle/>
          <a:p>
            <a:endParaRPr lang="zh-CN" altLang="zh-CN"/>
          </a:p>
        </p:txBody>
      </p:sp>
      <p:grpSp>
        <p:nvGrpSpPr>
          <p:cNvPr id="63492" name="Group 4"/>
          <p:cNvGrpSpPr>
            <a:grpSpLocks/>
          </p:cNvGrpSpPr>
          <p:nvPr/>
        </p:nvGrpSpPr>
        <p:grpSpPr bwMode="auto">
          <a:xfrm>
            <a:off x="1444228" y="2228851"/>
            <a:ext cx="6499622" cy="3521869"/>
            <a:chOff x="0" y="1152"/>
            <a:chExt cx="5459" cy="2958"/>
          </a:xfrm>
        </p:grpSpPr>
        <p:grpSp>
          <p:nvGrpSpPr>
            <p:cNvPr id="63493" name="Group 5"/>
            <p:cNvGrpSpPr>
              <a:grpSpLocks/>
            </p:cNvGrpSpPr>
            <p:nvPr/>
          </p:nvGrpSpPr>
          <p:grpSpPr bwMode="auto">
            <a:xfrm>
              <a:off x="0" y="1152"/>
              <a:ext cx="5459" cy="2958"/>
              <a:chOff x="0" y="1152"/>
              <a:chExt cx="5459" cy="2958"/>
            </a:xfrm>
          </p:grpSpPr>
          <p:pic>
            <p:nvPicPr>
              <p:cNvPr id="63494" name="Picture 6" descr="thermal-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
                <a:ext cx="5459" cy="2958"/>
              </a:xfrm>
              <a:prstGeom prst="rect">
                <a:avLst/>
              </a:prstGeom>
              <a:noFill/>
              <a:extLst>
                <a:ext uri="{909E8E84-426E-40DD-AFC4-6F175D3DCCD1}">
                  <a14:hiddenFill xmlns:a14="http://schemas.microsoft.com/office/drawing/2010/main">
                    <a:solidFill>
                      <a:srgbClr val="FFFFFF"/>
                    </a:solidFill>
                  </a14:hiddenFill>
                </a:ext>
              </a:extLst>
            </p:spPr>
          </p:pic>
          <p:sp>
            <p:nvSpPr>
              <p:cNvPr id="63495" name="Line 7"/>
              <p:cNvSpPr>
                <a:spLocks noChangeShapeType="1"/>
              </p:cNvSpPr>
              <p:nvPr/>
            </p:nvSpPr>
            <p:spPr bwMode="auto">
              <a:xfrm flipH="1">
                <a:off x="3264" y="2112"/>
                <a:ext cx="144"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grpSp>
          <p:nvGrpSpPr>
            <p:cNvPr id="63496" name="Group 8"/>
            <p:cNvGrpSpPr>
              <a:grpSpLocks/>
            </p:cNvGrpSpPr>
            <p:nvPr/>
          </p:nvGrpSpPr>
          <p:grpSpPr bwMode="auto">
            <a:xfrm>
              <a:off x="1920" y="3096"/>
              <a:ext cx="1957" cy="543"/>
              <a:chOff x="1920" y="3096"/>
              <a:chExt cx="1957" cy="543"/>
            </a:xfrm>
          </p:grpSpPr>
          <p:sp>
            <p:nvSpPr>
              <p:cNvPr id="63497" name="Text Box 9"/>
              <p:cNvSpPr txBox="1">
                <a:spLocks noChangeArrowheads="1"/>
              </p:cNvSpPr>
              <p:nvPr/>
            </p:nvSpPr>
            <p:spPr bwMode="auto">
              <a:xfrm>
                <a:off x="1920" y="3096"/>
                <a:ext cx="475"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zh-CN" b="1">
                    <a:solidFill>
                      <a:srgbClr val="FF0000"/>
                    </a:solidFill>
                    <a:latin typeface="Arial" panose="020B0604020202020204" pitchFamily="34" charset="0"/>
                    <a:ea typeface="宋体" panose="02010600030101010101" pitchFamily="2" charset="-122"/>
                  </a:rPr>
                  <a:t>CO</a:t>
                </a:r>
                <a:r>
                  <a:rPr lang="en-US" altLang="zh-CN" b="1" baseline="-25000">
                    <a:solidFill>
                      <a:srgbClr val="FF0000"/>
                    </a:solidFill>
                    <a:latin typeface="Arial" panose="020B0604020202020204" pitchFamily="34" charset="0"/>
                    <a:ea typeface="宋体" panose="02010600030101010101" pitchFamily="2" charset="-122"/>
                  </a:rPr>
                  <a:t>2</a:t>
                </a:r>
                <a:endParaRPr lang="en-US" altLang="zh-CN" b="1">
                  <a:solidFill>
                    <a:srgbClr val="FF0000"/>
                  </a:solidFill>
                  <a:latin typeface="Arial" panose="020B0604020202020204" pitchFamily="34" charset="0"/>
                  <a:ea typeface="宋体" panose="02010600030101010101" pitchFamily="2" charset="-122"/>
                </a:endParaRPr>
              </a:p>
            </p:txBody>
          </p:sp>
          <p:sp>
            <p:nvSpPr>
              <p:cNvPr id="63498" name="Text Box 10"/>
              <p:cNvSpPr txBox="1">
                <a:spLocks noChangeArrowheads="1"/>
              </p:cNvSpPr>
              <p:nvPr/>
            </p:nvSpPr>
            <p:spPr bwMode="auto">
              <a:xfrm>
                <a:off x="3360" y="3096"/>
                <a:ext cx="51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1">
                    <a:solidFill>
                      <a:srgbClr val="FF0000"/>
                    </a:solidFill>
                    <a:latin typeface="Arial" panose="020B0604020202020204" pitchFamily="34" charset="0"/>
                    <a:ea typeface="宋体" panose="02010600030101010101" pitchFamily="2" charset="-122"/>
                  </a:rPr>
                  <a:t>H</a:t>
                </a:r>
                <a:r>
                  <a:rPr lang="en-US" altLang="zh-CN" b="1" baseline="-25000">
                    <a:solidFill>
                      <a:srgbClr val="FF0000"/>
                    </a:solidFill>
                    <a:latin typeface="Arial" panose="020B0604020202020204" pitchFamily="34" charset="0"/>
                    <a:ea typeface="宋体" panose="02010600030101010101" pitchFamily="2" charset="-122"/>
                  </a:rPr>
                  <a:t>2</a:t>
                </a:r>
                <a:r>
                  <a:rPr lang="en-US" altLang="zh-CN" b="1">
                    <a:solidFill>
                      <a:srgbClr val="FF0000"/>
                    </a:solidFill>
                    <a:latin typeface="Arial" panose="020B0604020202020204" pitchFamily="34" charset="0"/>
                    <a:ea typeface="宋体" panose="02010600030101010101" pitchFamily="2" charset="-122"/>
                  </a:rPr>
                  <a:t>O</a:t>
                </a:r>
              </a:p>
            </p:txBody>
          </p:sp>
          <p:sp>
            <p:nvSpPr>
              <p:cNvPr id="63499" name="Text Box 11"/>
              <p:cNvSpPr txBox="1">
                <a:spLocks noChangeArrowheads="1"/>
              </p:cNvSpPr>
              <p:nvPr/>
            </p:nvSpPr>
            <p:spPr bwMode="auto">
              <a:xfrm>
                <a:off x="2784" y="3096"/>
                <a:ext cx="37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b="1">
                    <a:solidFill>
                      <a:srgbClr val="FF0000"/>
                    </a:solidFill>
                    <a:latin typeface="Arial" panose="020B0604020202020204" pitchFamily="34" charset="0"/>
                    <a:ea typeface="宋体" panose="02010600030101010101" pitchFamily="2" charset="-122"/>
                  </a:rPr>
                  <a:t>O</a:t>
                </a:r>
                <a:r>
                  <a:rPr lang="en-US" altLang="zh-CN" b="1" baseline="-25000">
                    <a:solidFill>
                      <a:srgbClr val="FF0000"/>
                    </a:solidFill>
                    <a:latin typeface="Arial" panose="020B0604020202020204" pitchFamily="34" charset="0"/>
                    <a:ea typeface="宋体" panose="02010600030101010101" pitchFamily="2" charset="-122"/>
                  </a:rPr>
                  <a:t>3</a:t>
                </a:r>
                <a:endParaRPr lang="en-US" altLang="zh-CN" b="1">
                  <a:solidFill>
                    <a:srgbClr val="FF0000"/>
                  </a:solidFill>
                  <a:latin typeface="Arial" panose="020B0604020202020204" pitchFamily="34" charset="0"/>
                  <a:ea typeface="宋体" panose="02010600030101010101" pitchFamily="2" charset="-122"/>
                </a:endParaRPr>
              </a:p>
            </p:txBody>
          </p:sp>
        </p:grpSp>
      </p:grpSp>
    </p:spTree>
    <p:extLst>
      <p:ext uri="{BB962C8B-B14F-4D97-AF65-F5344CB8AC3E}">
        <p14:creationId xmlns:p14="http://schemas.microsoft.com/office/powerpoint/2010/main" val="1046331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）恒星敏感器</a:t>
            </a:r>
            <a:endParaRPr lang="zh-CN" altLang="en-US" dirty="0"/>
          </a:p>
        </p:txBody>
      </p:sp>
      <p:sp>
        <p:nvSpPr>
          <p:cNvPr id="3" name="内容占位符 2"/>
          <p:cNvSpPr>
            <a:spLocks noGrp="1"/>
          </p:cNvSpPr>
          <p:nvPr>
            <p:ph idx="1"/>
          </p:nvPr>
        </p:nvSpPr>
        <p:spPr/>
        <p:txBody>
          <a:bodyPr>
            <a:noAutofit/>
          </a:bodyPr>
          <a:lstStyle/>
          <a:p>
            <a:r>
              <a:rPr lang="zh-CN" altLang="en-US" sz="2400" dirty="0"/>
              <a:t> </a:t>
            </a:r>
            <a:r>
              <a:rPr lang="zh-CN" altLang="en-US" sz="2400" dirty="0" smtClean="0"/>
              <a:t>基本原理</a:t>
            </a:r>
            <a:endParaRPr lang="en-US" altLang="zh-CN" sz="2400" dirty="0" smtClean="0"/>
          </a:p>
          <a:p>
            <a:pPr lvl="1"/>
            <a:r>
              <a:rPr lang="zh-CN" altLang="en-US" sz="2000" dirty="0" smtClean="0"/>
              <a:t>通过敏感器探测恒星辐射的</a:t>
            </a:r>
            <a:r>
              <a:rPr lang="zh-CN" altLang="en-US" sz="2000" dirty="0" smtClean="0">
                <a:solidFill>
                  <a:srgbClr val="000099"/>
                </a:solidFill>
                <a:effectLst>
                  <a:outerShdw blurRad="38100" dist="38100" dir="2700000" algn="tl">
                    <a:srgbClr val="000000">
                      <a:alpha val="43137"/>
                    </a:srgbClr>
                  </a:outerShdw>
                </a:effectLst>
              </a:rPr>
              <a:t>可见光谱段</a:t>
            </a:r>
            <a:r>
              <a:rPr lang="zh-CN" altLang="en-US" sz="2000" dirty="0" smtClean="0"/>
              <a:t>，以获得航天器相对于恒星的方位信息</a:t>
            </a:r>
            <a:endParaRPr lang="en-US" altLang="zh-CN" sz="2000" dirty="0" smtClean="0"/>
          </a:p>
          <a:p>
            <a:r>
              <a:rPr lang="zh-CN" altLang="en-US" sz="2400" dirty="0" smtClean="0"/>
              <a:t>主要分类</a:t>
            </a:r>
            <a:endParaRPr lang="en-US" altLang="zh-CN" sz="2400" dirty="0" smtClean="0"/>
          </a:p>
          <a:p>
            <a:pPr lvl="1"/>
            <a:r>
              <a:rPr lang="zh-CN" altLang="en-US" sz="2000" dirty="0"/>
              <a:t>星</a:t>
            </a:r>
            <a:r>
              <a:rPr lang="zh-CN" altLang="en-US" sz="2000" dirty="0" smtClean="0"/>
              <a:t>扫描器（又</a:t>
            </a:r>
            <a:r>
              <a:rPr lang="zh-CN" altLang="en-US" sz="2000" dirty="0"/>
              <a:t>称星图</a:t>
            </a:r>
            <a:r>
              <a:rPr lang="zh-CN" altLang="en-US" sz="2000" dirty="0" smtClean="0"/>
              <a:t>仪）</a:t>
            </a:r>
            <a:endParaRPr lang="en-US" altLang="zh-CN" sz="2000" dirty="0" smtClean="0"/>
          </a:p>
          <a:p>
            <a:pPr lvl="2"/>
            <a:r>
              <a:rPr lang="zh-CN" altLang="en-US" sz="1600" dirty="0" smtClean="0"/>
              <a:t>狭缝视场，自转卫星，无伺服机构，</a:t>
            </a:r>
            <a:r>
              <a:rPr lang="zh-CN" altLang="en-US" sz="1600" dirty="0"/>
              <a:t>可靠性</a:t>
            </a:r>
            <a:r>
              <a:rPr lang="zh-CN" altLang="en-US" sz="1600" dirty="0" smtClean="0"/>
              <a:t>较高，但信噪比低</a:t>
            </a:r>
            <a:endParaRPr lang="en-US" altLang="zh-CN" sz="1600" dirty="0" smtClean="0"/>
          </a:p>
          <a:p>
            <a:pPr lvl="1"/>
            <a:r>
              <a:rPr lang="zh-CN" altLang="en-US" sz="2000" dirty="0" smtClean="0"/>
              <a:t>框架式</a:t>
            </a:r>
            <a:r>
              <a:rPr lang="zh-CN" altLang="en-US" sz="2000" dirty="0"/>
              <a:t>星跟踪</a:t>
            </a:r>
            <a:r>
              <a:rPr lang="zh-CN" altLang="en-US" sz="2000" dirty="0" smtClean="0"/>
              <a:t>器</a:t>
            </a:r>
            <a:endParaRPr lang="en-US" altLang="zh-CN" sz="2000" dirty="0" smtClean="0"/>
          </a:p>
          <a:p>
            <a:pPr lvl="2"/>
            <a:r>
              <a:rPr lang="zh-CN" altLang="en-US" sz="1600" dirty="0" smtClean="0"/>
              <a:t>面阵视场，敏感</a:t>
            </a:r>
            <a:r>
              <a:rPr lang="zh-CN" altLang="en-US" sz="1600" dirty="0"/>
              <a:t>头装在可转动的框架上</a:t>
            </a:r>
            <a:r>
              <a:rPr lang="zh-CN" altLang="en-US" sz="1600" dirty="0" smtClean="0"/>
              <a:t>，通过</a:t>
            </a:r>
            <a:r>
              <a:rPr lang="zh-CN" altLang="en-US" sz="1600" dirty="0"/>
              <a:t>旋转框架来搜索和</a:t>
            </a:r>
            <a:r>
              <a:rPr lang="zh-CN" altLang="en-US" sz="1600" dirty="0" smtClean="0"/>
              <a:t>捕获目标</a:t>
            </a:r>
            <a:endParaRPr lang="en-US" altLang="zh-CN" sz="1600" dirty="0"/>
          </a:p>
          <a:p>
            <a:pPr lvl="1"/>
            <a:r>
              <a:rPr lang="zh-CN" altLang="en-US" sz="2000" dirty="0" smtClean="0"/>
              <a:t>固定</a:t>
            </a:r>
            <a:r>
              <a:rPr lang="zh-CN" altLang="en-US" sz="2000" dirty="0"/>
              <a:t>敏感头</a:t>
            </a:r>
            <a:r>
              <a:rPr lang="zh-CN" altLang="en-US" sz="2000" dirty="0" smtClean="0"/>
              <a:t>星敏感器</a:t>
            </a:r>
            <a:endParaRPr lang="en-US" altLang="zh-CN" sz="2000" dirty="0" smtClean="0"/>
          </a:p>
          <a:p>
            <a:pPr lvl="2"/>
            <a:r>
              <a:rPr lang="zh-CN" altLang="en-US" sz="1600" dirty="0" smtClean="0"/>
              <a:t>面阵视场，敏感</a:t>
            </a:r>
            <a:r>
              <a:rPr lang="zh-CN" altLang="en-US" sz="1600" dirty="0"/>
              <a:t>头相对航天器固定</a:t>
            </a:r>
            <a:r>
              <a:rPr lang="zh-CN" altLang="en-US" sz="1600" dirty="0" smtClean="0"/>
              <a:t>，视场宽，通过处理电路搜索</a:t>
            </a:r>
            <a:r>
              <a:rPr lang="zh-CN" altLang="en-US" sz="1600" dirty="0"/>
              <a:t>和</a:t>
            </a:r>
            <a:r>
              <a:rPr lang="zh-CN" altLang="en-US" sz="1600" dirty="0" smtClean="0"/>
              <a:t>跟踪目标</a:t>
            </a:r>
            <a:endParaRPr lang="en-US" altLang="zh-CN" sz="1600" dirty="0" smtClean="0"/>
          </a:p>
        </p:txBody>
      </p:sp>
    </p:spTree>
    <p:extLst>
      <p:ext uri="{BB962C8B-B14F-4D97-AF65-F5344CB8AC3E}">
        <p14:creationId xmlns:p14="http://schemas.microsoft.com/office/powerpoint/2010/main" val="1322823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三、</a:t>
            </a:r>
            <a:r>
              <a:rPr lang="zh-CN" altLang="en-US" dirty="0"/>
              <a:t>航天器自主天文导航</a:t>
            </a:r>
            <a:r>
              <a:rPr lang="zh-CN" altLang="en-US" dirty="0" smtClean="0"/>
              <a:t>原理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76161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天文导航的基本过程</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zh-CN" altLang="en-US" dirty="0" smtClean="0"/>
              <a:t>设计航天器运行轨道、建立动力学方程</a:t>
            </a:r>
            <a:r>
              <a:rPr lang="zh-CN" altLang="en-US" dirty="0" smtClean="0">
                <a:effectLst>
                  <a:outerShdw blurRad="38100" dist="38100" dir="2700000" algn="tl">
                    <a:srgbClr val="000000">
                      <a:alpha val="43137"/>
                    </a:srgbClr>
                  </a:outerShdw>
                </a:effectLst>
              </a:rPr>
              <a:t>（状态方程设计）</a:t>
            </a:r>
            <a:endParaRPr lang="en-US" altLang="zh-CN" dirty="0" smtClean="0">
              <a:effectLst>
                <a:outerShdw blurRad="38100" dist="38100" dir="2700000" algn="tl">
                  <a:srgbClr val="000000">
                    <a:alpha val="43137"/>
                  </a:srgbClr>
                </a:outerShdw>
              </a:effectLst>
            </a:endParaRPr>
          </a:p>
          <a:p>
            <a:pPr lvl="1">
              <a:lnSpc>
                <a:spcPct val="170000"/>
              </a:lnSpc>
            </a:pPr>
            <a:r>
              <a:rPr lang="zh-CN" altLang="en-US" dirty="0" smtClean="0"/>
              <a:t>根据探测任务要求设计</a:t>
            </a:r>
            <a:r>
              <a:rPr lang="zh-CN" altLang="en-US" dirty="0"/>
              <a:t>一条满足</a:t>
            </a:r>
            <a:r>
              <a:rPr lang="zh-CN" altLang="en-US" dirty="0" smtClean="0"/>
              <a:t>一定约束条件</a:t>
            </a:r>
            <a:r>
              <a:rPr lang="zh-CN" altLang="en-US" dirty="0"/>
              <a:t>下的最优</a:t>
            </a:r>
            <a:r>
              <a:rPr lang="zh-CN" altLang="en-US" dirty="0" smtClean="0"/>
              <a:t>轨道（标称轨道），并建立相应的轨道动力学方程</a:t>
            </a:r>
            <a:endParaRPr lang="en-US" altLang="zh-CN" dirty="0" smtClean="0"/>
          </a:p>
          <a:p>
            <a:pPr>
              <a:lnSpc>
                <a:spcPct val="170000"/>
              </a:lnSpc>
            </a:pPr>
            <a:r>
              <a:rPr lang="zh-CN" altLang="en-US" dirty="0" smtClean="0"/>
              <a:t>选择导航用的天体和天文导航几何解析方法</a:t>
            </a:r>
            <a:r>
              <a:rPr lang="zh-CN" altLang="en-US" dirty="0" smtClean="0">
                <a:effectLst>
                  <a:outerShdw blurRad="38100" dist="38100" dir="2700000" algn="tl">
                    <a:srgbClr val="000000">
                      <a:alpha val="43137"/>
                    </a:srgbClr>
                  </a:outerShdw>
                </a:effectLst>
              </a:rPr>
              <a:t>（观测方程设计）</a:t>
            </a:r>
            <a:endParaRPr lang="en-US" altLang="zh-CN" dirty="0" smtClean="0">
              <a:effectLst>
                <a:outerShdw blurRad="38100" dist="38100" dir="2700000" algn="tl">
                  <a:srgbClr val="000000">
                    <a:alpha val="43137"/>
                  </a:srgbClr>
                </a:outerShdw>
              </a:effectLst>
            </a:endParaRPr>
          </a:p>
          <a:p>
            <a:pPr lvl="1">
              <a:lnSpc>
                <a:spcPct val="170000"/>
              </a:lnSpc>
            </a:pPr>
            <a:r>
              <a:rPr lang="zh-CN" altLang="en-US" dirty="0" smtClean="0"/>
              <a:t>根据</a:t>
            </a:r>
            <a:r>
              <a:rPr lang="zh-CN" altLang="en-US" dirty="0"/>
              <a:t>标称</a:t>
            </a:r>
            <a:r>
              <a:rPr lang="zh-CN" altLang="en-US" dirty="0" smtClean="0"/>
              <a:t>轨道、星载探测器的</a:t>
            </a:r>
            <a:r>
              <a:rPr lang="zh-CN" altLang="en-US" dirty="0"/>
              <a:t>光学</a:t>
            </a:r>
            <a:r>
              <a:rPr lang="zh-CN" altLang="en-US" dirty="0" smtClean="0"/>
              <a:t>性能及星载计算机计算</a:t>
            </a:r>
            <a:r>
              <a:rPr lang="zh-CN" altLang="en-US" dirty="0"/>
              <a:t>能力，筛选出</a:t>
            </a:r>
            <a:r>
              <a:rPr lang="zh-CN" altLang="en-US" dirty="0" smtClean="0"/>
              <a:t>用于轨道巡航</a:t>
            </a:r>
            <a:r>
              <a:rPr lang="zh-CN" altLang="en-US" dirty="0"/>
              <a:t>过程</a:t>
            </a:r>
            <a:r>
              <a:rPr lang="zh-CN" altLang="en-US" dirty="0" smtClean="0"/>
              <a:t>中的导航天体序列，确定在不同时间段天文导航的几何解析方法</a:t>
            </a:r>
            <a:endParaRPr lang="en-US" altLang="zh-CN" dirty="0" smtClean="0"/>
          </a:p>
          <a:p>
            <a:pPr>
              <a:lnSpc>
                <a:spcPct val="170000"/>
              </a:lnSpc>
            </a:pPr>
            <a:r>
              <a:rPr lang="zh-CN" altLang="en-US" dirty="0" smtClean="0"/>
              <a:t>探测导航天体并</a:t>
            </a:r>
            <a:r>
              <a:rPr lang="zh-CN" altLang="en-US" dirty="0"/>
              <a:t>进行</a:t>
            </a:r>
            <a:r>
              <a:rPr lang="zh-CN" altLang="en-US" dirty="0" smtClean="0"/>
              <a:t>探测器姿态测量（</a:t>
            </a:r>
            <a:r>
              <a:rPr lang="zh-CN" altLang="en-US" dirty="0" smtClean="0">
                <a:effectLst>
                  <a:outerShdw blurRad="38100" dist="38100" dir="2700000" algn="tl">
                    <a:srgbClr val="000000">
                      <a:alpha val="43137"/>
                    </a:srgbClr>
                  </a:outerShdw>
                </a:effectLst>
              </a:rPr>
              <a:t>观测量获取</a:t>
            </a:r>
            <a:r>
              <a:rPr lang="zh-CN" altLang="en-US" dirty="0" smtClean="0"/>
              <a:t>）</a:t>
            </a:r>
            <a:endParaRPr lang="en-US" altLang="zh-CN" dirty="0" smtClean="0"/>
          </a:p>
          <a:p>
            <a:pPr lvl="1">
              <a:lnSpc>
                <a:spcPct val="170000"/>
              </a:lnSpc>
            </a:pPr>
            <a:r>
              <a:rPr lang="zh-CN" altLang="en-US" dirty="0" smtClean="0"/>
              <a:t>探测器拍摄天体，并通过图像处理等技术换算得到航天器相对于导航天体的几何关系</a:t>
            </a:r>
            <a:endParaRPr lang="en-US" altLang="zh-CN" dirty="0" smtClean="0"/>
          </a:p>
          <a:p>
            <a:pPr>
              <a:lnSpc>
                <a:spcPct val="170000"/>
              </a:lnSpc>
            </a:pPr>
            <a:r>
              <a:rPr lang="zh-CN" altLang="en-US" dirty="0" smtClean="0"/>
              <a:t>建立卡尔曼滤波模型，并</a:t>
            </a:r>
            <a:r>
              <a:rPr lang="zh-CN" altLang="en-US" dirty="0"/>
              <a:t>解算</a:t>
            </a:r>
            <a:r>
              <a:rPr lang="zh-CN" altLang="en-US" dirty="0" smtClean="0"/>
              <a:t>航天器位置和速度（</a:t>
            </a:r>
            <a:r>
              <a:rPr lang="zh-CN" altLang="en-US" dirty="0" smtClean="0">
                <a:effectLst>
                  <a:outerShdw blurRad="38100" dist="38100" dir="2700000" algn="tl">
                    <a:srgbClr val="000000">
                      <a:alpha val="43137"/>
                    </a:srgbClr>
                  </a:outerShdw>
                </a:effectLst>
              </a:rPr>
              <a:t>动态滤波输出</a:t>
            </a:r>
            <a:r>
              <a:rPr lang="zh-CN" altLang="en-US" dirty="0" smtClean="0"/>
              <a:t>）</a:t>
            </a:r>
            <a:endParaRPr lang="en-US" altLang="zh-CN" dirty="0" smtClean="0"/>
          </a:p>
          <a:p>
            <a:pPr lvl="1">
              <a:lnSpc>
                <a:spcPct val="170000"/>
              </a:lnSpc>
            </a:pPr>
            <a:r>
              <a:rPr lang="zh-CN" altLang="en-US" dirty="0" smtClean="0"/>
              <a:t>在轨道动力学方程基础上，建立卡尔曼滤波模型的状态方程；以航天器与导航天体之间的空间几何关系建立观测方程；通过动态滤波计算导航天体的状态分量</a:t>
            </a:r>
            <a:endParaRPr lang="zh-CN" altLang="en-US" dirty="0"/>
          </a:p>
        </p:txBody>
      </p:sp>
    </p:spTree>
    <p:extLst>
      <p:ext uri="{BB962C8B-B14F-4D97-AF65-F5344CB8AC3E}">
        <p14:creationId xmlns:p14="http://schemas.microsoft.com/office/powerpoint/2010/main" val="3827390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天文导航的卡尔曼滤波算法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a:lnSpc>
                    <a:spcPct val="200000"/>
                  </a:lnSpc>
                </a:pPr>
                <a:r>
                  <a:rPr lang="zh-CN" altLang="en-US" sz="2400" dirty="0" smtClean="0"/>
                  <a:t>利用轨道动力学模型建立系统状态方程</a:t>
                </a:r>
                <a:endParaRPr lang="en-US" altLang="zh-CN" sz="2400" dirty="0" smtClean="0"/>
              </a:p>
              <a:p>
                <a:pPr lvl="1">
                  <a:lnSpc>
                    <a:spcPct val="200000"/>
                  </a:lnSpc>
                </a:pPr>
                <a:r>
                  <a:rPr lang="zh-CN" altLang="en-US" sz="2000" dirty="0" smtClean="0"/>
                  <a:t>通过</a:t>
                </a:r>
                <a:r>
                  <a:rPr lang="en-US" altLang="zh-CN" sz="2000" dirty="0" smtClean="0"/>
                  <a:t>k-1</a:t>
                </a:r>
                <a:r>
                  <a:rPr lang="zh-CN" altLang="en-US" sz="2000" dirty="0" smtClean="0"/>
                  <a:t>时刻的位置，获得</a:t>
                </a:r>
                <a:r>
                  <a:rPr lang="en-US" altLang="zh-CN" sz="2000" dirty="0" smtClean="0"/>
                  <a:t>k</a:t>
                </a:r>
                <a:r>
                  <a:rPr lang="zh-CN" altLang="en-US" sz="2000" dirty="0" smtClean="0"/>
                  <a:t>时刻状态量的预测值和先验方差阵</a:t>
                </a:r>
                <a:endParaRPr lang="en-US" altLang="zh-CN" sz="2000" dirty="0" smtClean="0"/>
              </a:p>
              <a:p>
                <a:pPr>
                  <a:lnSpc>
                    <a:spcPct val="200000"/>
                  </a:lnSpc>
                </a:pPr>
                <a:r>
                  <a:rPr lang="zh-CN" altLang="en-US" sz="2400" dirty="0" smtClean="0"/>
                  <a:t>利用天体观测数据建立系统观测方程</a:t>
                </a:r>
                <a:endParaRPr lang="en-US" altLang="zh-CN" sz="2400" dirty="0" smtClean="0"/>
              </a:p>
              <a:p>
                <a:pPr lvl="1">
                  <a:lnSpc>
                    <a:spcPct val="200000"/>
                  </a:lnSpc>
                </a:pPr>
                <a:r>
                  <a:rPr lang="zh-CN" altLang="en-US" sz="2000" dirty="0" smtClean="0"/>
                  <a:t>通过</a:t>
                </a:r>
                <a:r>
                  <a:rPr lang="en-US" altLang="zh-CN" sz="2000" dirty="0" smtClean="0"/>
                  <a:t>k</a:t>
                </a:r>
                <a:r>
                  <a:rPr lang="zh-CN" altLang="en-US" sz="2000" dirty="0" smtClean="0"/>
                  <a:t>时刻的状态量预测</a:t>
                </a:r>
                <a:r>
                  <a:rPr lang="zh-CN" altLang="en-US" sz="2000" dirty="0"/>
                  <a:t>值</a:t>
                </a:r>
                <a:r>
                  <a:rPr lang="zh-CN" altLang="en-US" sz="2000" dirty="0" smtClean="0"/>
                  <a:t>，计算</a:t>
                </a:r>
                <a:r>
                  <a:rPr lang="en-US" altLang="zh-CN" sz="2000" dirty="0" smtClean="0"/>
                  <a:t>k</a:t>
                </a:r>
                <a:r>
                  <a:rPr lang="zh-CN" altLang="en-US" sz="2000" dirty="0" smtClean="0"/>
                  <a:t>时刻观测量预测值，并得到观测量残差</a:t>
                </a:r>
                <a:endParaRPr lang="en-US" altLang="zh-CN" sz="2000" dirty="0" smtClean="0"/>
              </a:p>
              <a:p>
                <a:pPr lvl="2">
                  <a:lnSpc>
                    <a:spcPct val="200000"/>
                  </a:lnSpc>
                </a:pP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a:rPr>
                          <m:t>𝒓</m:t>
                        </m:r>
                      </m:e>
                      <m:sub>
                        <m:r>
                          <a:rPr lang="en-US" altLang="zh-CN" sz="1600" i="1" dirty="0">
                            <a:latin typeface="Cambria Math"/>
                          </a:rPr>
                          <m:t>𝒌</m:t>
                        </m:r>
                      </m:sub>
                    </m:sSub>
                    <m:r>
                      <a:rPr lang="en-US" altLang="zh-CN" sz="1600" i="1" dirty="0">
                        <a:latin typeface="Cambria Math"/>
                      </a:rPr>
                      <m:t>=</m:t>
                    </m:r>
                    <m:sSub>
                      <m:sSubPr>
                        <m:ctrlPr>
                          <a:rPr lang="en-US" altLang="zh-CN" sz="1600" i="1" dirty="0">
                            <a:latin typeface="Cambria Math" panose="02040503050406030204" pitchFamily="18" charset="0"/>
                          </a:rPr>
                        </m:ctrlPr>
                      </m:sSubPr>
                      <m:e>
                        <m:r>
                          <a:rPr lang="en-US" altLang="zh-CN" sz="1600" i="1" dirty="0">
                            <a:latin typeface="Cambria Math"/>
                          </a:rPr>
                          <m:t>𝒚</m:t>
                        </m:r>
                      </m:e>
                      <m:sub>
                        <m:r>
                          <a:rPr lang="en-US" altLang="zh-CN" sz="1600" i="1" dirty="0">
                            <a:latin typeface="Cambria Math"/>
                          </a:rPr>
                          <m:t>𝒌</m:t>
                        </m:r>
                      </m:sub>
                    </m:sSub>
                    <m:r>
                      <a:rPr lang="en-US" altLang="zh-CN" sz="1600" i="1" dirty="0">
                        <a:latin typeface="Cambria Math"/>
                      </a:rPr>
                      <m:t>−</m:t>
                    </m:r>
                    <m:r>
                      <a:rPr lang="en-US" altLang="zh-CN" sz="1600" i="1" dirty="0">
                        <a:latin typeface="Cambria Math"/>
                      </a:rPr>
                      <m:t>𝑪</m:t>
                    </m:r>
                    <m:sSup>
                      <m:sSupPr>
                        <m:ctrlPr>
                          <a:rPr lang="en-US" altLang="zh-CN" sz="1600" i="1">
                            <a:latin typeface="Cambria Math" panose="02040503050406030204" pitchFamily="18" charset="0"/>
                          </a:rPr>
                        </m:ctrlPr>
                      </m:sSupPr>
                      <m:e>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e>
                      <m:sup>
                        <m:r>
                          <a:rPr lang="en-US" altLang="zh-CN" sz="1600" i="1">
                            <a:latin typeface="Cambria Math"/>
                          </a:rPr>
                          <m:t>−</m:t>
                        </m:r>
                      </m:sup>
                    </m:sSup>
                  </m:oMath>
                </a14:m>
                <a:endParaRPr lang="en-US" altLang="zh-CN" sz="1600" dirty="0" smtClean="0"/>
              </a:p>
              <a:p>
                <a:pPr lvl="1">
                  <a:lnSpc>
                    <a:spcPct val="200000"/>
                  </a:lnSpc>
                </a:pPr>
                <a:r>
                  <a:rPr lang="zh-CN" altLang="en-US" sz="2000" dirty="0" smtClean="0"/>
                  <a:t>利用</a:t>
                </a:r>
                <a:r>
                  <a:rPr lang="en-US" altLang="zh-CN" sz="2000" dirty="0" smtClean="0"/>
                  <a:t>k</a:t>
                </a:r>
                <a:r>
                  <a:rPr lang="zh-CN" altLang="en-US" sz="2000" dirty="0" smtClean="0"/>
                  <a:t>时刻的先验方差阵，计算</a:t>
                </a:r>
                <a:r>
                  <a:rPr lang="en-US" altLang="zh-CN" sz="2000" dirty="0" smtClean="0"/>
                  <a:t>k</a:t>
                </a:r>
                <a:r>
                  <a:rPr lang="zh-CN" altLang="en-US" sz="2000" dirty="0" smtClean="0"/>
                  <a:t>时刻的卡尔曼滤波增益阵</a:t>
                </a:r>
                <a:endParaRPr lang="en-US" altLang="zh-CN" sz="2000" dirty="0" smtClean="0"/>
              </a:p>
              <a:p>
                <a:pPr lvl="2">
                  <a:lnSpc>
                    <a:spcPct val="200000"/>
                  </a:lnSpc>
                </a:pP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a:rPr>
                          <m:t>𝑲</m:t>
                        </m:r>
                      </m:e>
                      <m:sub>
                        <m:r>
                          <a:rPr lang="en-US" altLang="zh-CN" sz="1600" i="1" dirty="0">
                            <a:latin typeface="Cambria Math"/>
                          </a:rPr>
                          <m:t>𝒌</m:t>
                        </m:r>
                      </m:sub>
                    </m:sSub>
                    <m:r>
                      <a:rPr lang="en-US" altLang="zh-CN" sz="1600" i="1" dirty="0">
                        <a:latin typeface="Cambria Math"/>
                      </a:rPr>
                      <m:t>=</m:t>
                    </m:r>
                    <m:sSup>
                      <m:sSupPr>
                        <m:ctrlPr>
                          <a:rPr lang="en-US" altLang="zh-CN" sz="1600" i="1" dirty="0">
                            <a:latin typeface="Cambria Math" panose="02040503050406030204" pitchFamily="18" charset="0"/>
                          </a:rPr>
                        </m:ctrlPr>
                      </m:sSupPr>
                      <m:e>
                        <m:sSub>
                          <m:sSubPr>
                            <m:ctrlPr>
                              <a:rPr lang="en-US" altLang="zh-CN" sz="1600" i="1" dirty="0">
                                <a:latin typeface="Cambria Math" panose="02040503050406030204" pitchFamily="18" charset="0"/>
                              </a:rPr>
                            </m:ctrlPr>
                          </m:sSubPr>
                          <m:e>
                            <m:r>
                              <a:rPr lang="en-US" altLang="zh-CN" sz="1600" i="1" dirty="0">
                                <a:latin typeface="Cambria Math"/>
                              </a:rPr>
                              <m:t>𝑷</m:t>
                            </m:r>
                          </m:e>
                          <m:sub>
                            <m:r>
                              <a:rPr lang="en-US" altLang="zh-CN" sz="1600" i="1" dirty="0">
                                <a:latin typeface="Cambria Math"/>
                              </a:rPr>
                              <m:t>𝒌</m:t>
                            </m:r>
                          </m:sub>
                        </m:sSub>
                      </m:e>
                      <m:sup>
                        <m:r>
                          <a:rPr lang="en-US" altLang="zh-CN" sz="1600" i="1" dirty="0">
                            <a:latin typeface="Cambria Math"/>
                          </a:rPr>
                          <m:t>−</m:t>
                        </m:r>
                      </m:sup>
                    </m:sSup>
                    <m:sSup>
                      <m:sSupPr>
                        <m:ctrlPr>
                          <a:rPr lang="en-US" altLang="zh-CN" sz="1600" i="1" dirty="0">
                            <a:latin typeface="Cambria Math" panose="02040503050406030204" pitchFamily="18" charset="0"/>
                          </a:rPr>
                        </m:ctrlPr>
                      </m:sSupPr>
                      <m:e>
                        <m:r>
                          <a:rPr lang="en-US" altLang="zh-CN" sz="1600" i="1" dirty="0">
                            <a:latin typeface="Cambria Math"/>
                          </a:rPr>
                          <m:t>𝑪</m:t>
                        </m:r>
                      </m:e>
                      <m:sup>
                        <m:r>
                          <a:rPr lang="en-US" altLang="zh-CN" sz="1600" i="1" dirty="0">
                            <a:latin typeface="Cambria Math"/>
                          </a:rPr>
                          <m:t>𝑻</m:t>
                        </m:r>
                      </m:sup>
                    </m:sSup>
                    <m:sSup>
                      <m:sSupPr>
                        <m:ctrlPr>
                          <a:rPr lang="en-US" altLang="zh-CN" sz="1600" i="1" dirty="0">
                            <a:latin typeface="Cambria Math" panose="02040503050406030204" pitchFamily="18" charset="0"/>
                          </a:rPr>
                        </m:ctrlPr>
                      </m:sSupPr>
                      <m:e>
                        <m:r>
                          <a:rPr lang="zh-CN" altLang="en-US" sz="1600" i="1" dirty="0">
                            <a:latin typeface="Cambria Math"/>
                          </a:rPr>
                          <m:t>（</m:t>
                        </m:r>
                        <m:r>
                          <a:rPr lang="en-US" altLang="zh-CN" sz="1600" i="1">
                            <a:latin typeface="Cambria Math"/>
                          </a:rPr>
                          <m:t>𝑪</m:t>
                        </m:r>
                        <m:sSup>
                          <m:sSupPr>
                            <m:ctrlPr>
                              <a:rPr lang="en-US" altLang="zh-CN" sz="1600" i="1" dirty="0">
                                <a:latin typeface="Cambria Math" panose="02040503050406030204" pitchFamily="18" charset="0"/>
                              </a:rPr>
                            </m:ctrlPr>
                          </m:sSupPr>
                          <m:e>
                            <m:sSub>
                              <m:sSubPr>
                                <m:ctrlPr>
                                  <a:rPr lang="en-US" altLang="zh-CN" sz="1600" i="1" dirty="0">
                                    <a:latin typeface="Cambria Math" panose="02040503050406030204" pitchFamily="18" charset="0"/>
                                  </a:rPr>
                                </m:ctrlPr>
                              </m:sSubPr>
                              <m:e>
                                <m:r>
                                  <a:rPr lang="en-US" altLang="zh-CN" sz="1600" i="1" dirty="0">
                                    <a:latin typeface="Cambria Math"/>
                                  </a:rPr>
                                  <m:t>𝑷</m:t>
                                </m:r>
                              </m:e>
                              <m:sub>
                                <m:r>
                                  <a:rPr lang="en-US" altLang="zh-CN" sz="1600" i="1" dirty="0">
                                    <a:latin typeface="Cambria Math"/>
                                  </a:rPr>
                                  <m:t>𝒌</m:t>
                                </m:r>
                              </m:sub>
                            </m:sSub>
                          </m:e>
                          <m:sup>
                            <m:r>
                              <a:rPr lang="en-US" altLang="zh-CN" sz="1600" i="1" dirty="0">
                                <a:latin typeface="Cambria Math"/>
                              </a:rPr>
                              <m:t>−</m:t>
                            </m:r>
                          </m:sup>
                        </m:sSup>
                        <m:sSup>
                          <m:sSupPr>
                            <m:ctrlPr>
                              <a:rPr lang="en-US" altLang="zh-CN" sz="1600" i="1" dirty="0">
                                <a:latin typeface="Cambria Math" panose="02040503050406030204" pitchFamily="18" charset="0"/>
                              </a:rPr>
                            </m:ctrlPr>
                          </m:sSupPr>
                          <m:e>
                            <m:r>
                              <a:rPr lang="en-US" altLang="zh-CN" sz="1600" i="1" dirty="0">
                                <a:latin typeface="Cambria Math"/>
                              </a:rPr>
                              <m:t>𝑪</m:t>
                            </m:r>
                          </m:e>
                          <m:sup>
                            <m:r>
                              <a:rPr lang="en-US" altLang="zh-CN" sz="1600" i="1" dirty="0">
                                <a:latin typeface="Cambria Math"/>
                              </a:rPr>
                              <m:t>𝑻</m:t>
                            </m:r>
                          </m:sup>
                        </m:sSup>
                        <m:r>
                          <a:rPr lang="en-US" altLang="zh-CN" sz="1600" i="1" dirty="0">
                            <a:latin typeface="Cambria Math"/>
                          </a:rPr>
                          <m:t>+</m:t>
                        </m:r>
                        <m:r>
                          <a:rPr lang="en-US" altLang="zh-CN" sz="1600" i="1" dirty="0">
                            <a:latin typeface="Cambria Math"/>
                          </a:rPr>
                          <m:t>𝑹</m:t>
                        </m:r>
                        <m:r>
                          <a:rPr lang="zh-CN" altLang="en-US" sz="1600" i="1" dirty="0">
                            <a:latin typeface="Cambria Math"/>
                          </a:rPr>
                          <m:t>）</m:t>
                        </m:r>
                      </m:e>
                      <m:sup>
                        <m:r>
                          <a:rPr lang="en-US" altLang="zh-CN" sz="1600" i="1" dirty="0">
                            <a:latin typeface="Cambria Math"/>
                          </a:rPr>
                          <m:t>−</m:t>
                        </m:r>
                        <m:r>
                          <a:rPr lang="en-US" altLang="zh-CN" sz="1600" i="1" dirty="0">
                            <a:latin typeface="Cambria Math"/>
                          </a:rPr>
                          <m:t>𝟏</m:t>
                        </m:r>
                      </m:sup>
                    </m:sSup>
                  </m:oMath>
                </a14:m>
                <a:endParaRPr lang="en-US" altLang="zh-CN" sz="1600" dirty="0" smtClean="0"/>
              </a:p>
              <a:p>
                <a:pPr lvl="1">
                  <a:lnSpc>
                    <a:spcPct val="200000"/>
                  </a:lnSpc>
                </a:pPr>
                <a:r>
                  <a:rPr lang="zh-CN" altLang="en-US" sz="2000" dirty="0" smtClean="0"/>
                  <a:t>计算</a:t>
                </a:r>
                <a:r>
                  <a:rPr lang="en-US" altLang="zh-CN" sz="2000" dirty="0" smtClean="0"/>
                  <a:t>k</a:t>
                </a:r>
                <a:r>
                  <a:rPr lang="zh-CN" altLang="en-US" sz="2000" dirty="0" smtClean="0"/>
                  <a:t>时刻状态量的最优估计值和后验方差阵</a:t>
                </a:r>
                <a:endParaRPr lang="en-US" altLang="zh-CN" sz="2000" dirty="0" smtClean="0"/>
              </a:p>
              <a:p>
                <a:pPr lvl="2">
                  <a:lnSpc>
                    <a:spcPct val="200000"/>
                  </a:lnSpc>
                </a:pPr>
                <a14:m>
                  <m:oMath xmlns:m="http://schemas.openxmlformats.org/officeDocument/2006/math">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r>
                      <a:rPr lang="en-US" altLang="zh-CN" sz="1600" i="1">
                        <a:latin typeface="Cambria Math"/>
                      </a:rPr>
                      <m:t>= </m:t>
                    </m:r>
                    <m:sSup>
                      <m:sSupPr>
                        <m:ctrlPr>
                          <a:rPr lang="en-US" altLang="zh-CN" sz="1600" i="1">
                            <a:latin typeface="Cambria Math" panose="02040503050406030204" pitchFamily="18" charset="0"/>
                          </a:rPr>
                        </m:ctrlPr>
                      </m:sSupPr>
                      <m:e>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e>
                      <m:sup>
                        <m:r>
                          <a:rPr lang="en-US" altLang="zh-CN" sz="1600" i="1">
                            <a:latin typeface="Cambria Math"/>
                          </a:rPr>
                          <m:t>−</m:t>
                        </m:r>
                      </m:sup>
                    </m:sSup>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𝑲</m:t>
                        </m:r>
                      </m:e>
                      <m:sub>
                        <m:r>
                          <a:rPr lang="en-US" altLang="zh-CN" sz="1600" i="1">
                            <a:latin typeface="Cambria Math"/>
                          </a:rPr>
                          <m:t>𝒌</m:t>
                        </m:r>
                      </m:sub>
                    </m:sSub>
                    <m:sSub>
                      <m:sSubPr>
                        <m:ctrlPr>
                          <a:rPr lang="en-US" altLang="zh-CN" sz="1600" i="1">
                            <a:latin typeface="Cambria Math" panose="02040503050406030204" pitchFamily="18" charset="0"/>
                          </a:rPr>
                        </m:ctrlPr>
                      </m:sSubPr>
                      <m:e>
                        <m:r>
                          <a:rPr lang="en-US" altLang="zh-CN" sz="1600" i="1">
                            <a:latin typeface="Cambria Math"/>
                          </a:rPr>
                          <m:t>𝒓</m:t>
                        </m:r>
                      </m:e>
                      <m:sub>
                        <m:r>
                          <a:rPr lang="en-US" altLang="zh-CN" sz="1600" i="1">
                            <a:latin typeface="Cambria Math"/>
                          </a:rPr>
                          <m:t>𝒌</m:t>
                        </m:r>
                      </m:sub>
                    </m:sSub>
                  </m:oMath>
                </a14:m>
                <a:endParaRPr lang="zh-CN" altLang="en-US"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0654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几种典型的航天器轨道</a:t>
            </a:r>
            <a:endParaRPr lang="zh-CN" altLang="en-US" dirty="0"/>
          </a:p>
        </p:txBody>
      </p:sp>
      <p:sp>
        <p:nvSpPr>
          <p:cNvPr id="3" name="内容占位符 2"/>
          <p:cNvSpPr>
            <a:spLocks noGrp="1"/>
          </p:cNvSpPr>
          <p:nvPr>
            <p:ph idx="1"/>
          </p:nvPr>
        </p:nvSpPr>
        <p:spPr/>
        <p:txBody>
          <a:bodyPr/>
          <a:lstStyle/>
          <a:p>
            <a:r>
              <a:rPr lang="zh-CN" altLang="en-US" dirty="0" smtClean="0"/>
              <a:t>人造卫星的椭圆轨道</a:t>
            </a:r>
            <a:endParaRPr lang="en-US" altLang="zh-CN" dirty="0" smtClean="0"/>
          </a:p>
          <a:p>
            <a:r>
              <a:rPr lang="zh-CN" altLang="en-US" dirty="0" smtClean="0"/>
              <a:t>月球探测器的转移轨道</a:t>
            </a:r>
            <a:endParaRPr lang="en-US" altLang="zh-CN" dirty="0" smtClean="0"/>
          </a:p>
          <a:p>
            <a:r>
              <a:rPr lang="zh-CN" altLang="en-US" dirty="0" smtClean="0"/>
              <a:t>月球卫星的椭圆轨道</a:t>
            </a:r>
            <a:endParaRPr lang="en-US" altLang="zh-CN" dirty="0" smtClean="0"/>
          </a:p>
          <a:p>
            <a:r>
              <a:rPr lang="zh-CN" altLang="en-US" dirty="0"/>
              <a:t>深空</a:t>
            </a:r>
            <a:r>
              <a:rPr lang="zh-CN" altLang="en-US" dirty="0" smtClean="0"/>
              <a:t>探测器的运行轨道</a:t>
            </a:r>
            <a:endParaRPr lang="zh-CN" altLang="en-US" dirty="0"/>
          </a:p>
        </p:txBody>
      </p:sp>
    </p:spTree>
    <p:extLst>
      <p:ext uri="{BB962C8B-B14F-4D97-AF65-F5344CB8AC3E}">
        <p14:creationId xmlns:p14="http://schemas.microsoft.com/office/powerpoint/2010/main" val="3887781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人造卫星的天文导航方法</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sz="2800" dirty="0" smtClean="0"/>
              <a:t>要素一：轨道动力学方程（状态方程）</a:t>
            </a:r>
            <a:endParaRPr lang="en-US" altLang="zh-CN" sz="2800" dirty="0" smtClean="0"/>
          </a:p>
          <a:p>
            <a:pPr lvl="1"/>
            <a:r>
              <a:rPr lang="zh-CN" altLang="en-US" sz="2400" dirty="0" smtClean="0"/>
              <a:t>椭圆轨道的动力学方程</a:t>
            </a:r>
            <a:endParaRPr lang="en-US" altLang="zh-CN" sz="2400" dirty="0" smtClean="0"/>
          </a:p>
          <a:p>
            <a:pPr lvl="1"/>
            <a:r>
              <a:rPr lang="zh-CN" altLang="en-US" sz="2400" dirty="0" smtClean="0"/>
              <a:t>拉格朗日摄动方程、高斯摄动方程（参见轨道动力学教材）</a:t>
            </a:r>
            <a:endParaRPr lang="en-US" altLang="zh-CN" sz="2400" dirty="0" smtClean="0"/>
          </a:p>
          <a:p>
            <a:pPr marL="0" indent="0">
              <a:buNone/>
            </a:pPr>
            <a:r>
              <a:rPr lang="zh-CN" altLang="en-US" sz="2800" dirty="0" smtClean="0"/>
              <a:t>要素二：导航天体与观测方法的选择（测量方法）</a:t>
            </a:r>
            <a:endParaRPr lang="en-US" altLang="zh-CN" sz="2800" dirty="0" smtClean="0"/>
          </a:p>
          <a:p>
            <a:pPr lvl="1"/>
            <a:r>
              <a:rPr lang="zh-CN" altLang="en-US" sz="2400" dirty="0" smtClean="0"/>
              <a:t>主要导航天体：太阳、地球、恒星、月亮</a:t>
            </a:r>
            <a:endParaRPr lang="en-US" altLang="zh-CN" sz="2400" dirty="0" smtClean="0"/>
          </a:p>
          <a:p>
            <a:pPr marL="0" indent="0">
              <a:buNone/>
            </a:pPr>
            <a:r>
              <a:rPr lang="zh-CN" altLang="en-US" sz="2800" dirty="0" smtClean="0"/>
              <a:t>要素三：几何解析方法的选择（观测方程）</a:t>
            </a:r>
            <a:endParaRPr lang="en-US" altLang="zh-CN" sz="2800" dirty="0" smtClean="0"/>
          </a:p>
          <a:p>
            <a:pPr lvl="1"/>
            <a:r>
              <a:rPr lang="zh-CN" altLang="en-US" sz="2400" dirty="0" smtClean="0"/>
              <a:t>直接敏感地平的方法：星光角距、星光仰角、日地月信息等</a:t>
            </a:r>
            <a:endParaRPr lang="en-US" altLang="zh-CN" sz="2400" dirty="0" smtClean="0"/>
          </a:p>
          <a:p>
            <a:pPr lvl="1"/>
            <a:r>
              <a:rPr lang="zh-CN" altLang="en-US" sz="2400" dirty="0" smtClean="0"/>
              <a:t>间接敏感地平的方法：星光折射视高度、星光折射角等</a:t>
            </a:r>
            <a:endParaRPr lang="en-US" altLang="zh-CN" sz="2400" dirty="0" smtClean="0"/>
          </a:p>
        </p:txBody>
      </p:sp>
    </p:spTree>
    <p:extLst>
      <p:ext uri="{BB962C8B-B14F-4D97-AF65-F5344CB8AC3E}">
        <p14:creationId xmlns:p14="http://schemas.microsoft.com/office/powerpoint/2010/main" val="2485010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卫星</a:t>
            </a:r>
            <a:r>
              <a:rPr lang="zh-CN" altLang="en-US" dirty="0" smtClean="0"/>
              <a:t>敏感地平的方式</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根据</a:t>
            </a:r>
            <a:r>
              <a:rPr lang="zh-CN" altLang="en-US" dirty="0"/>
              <a:t>敏感地平方式的</a:t>
            </a:r>
            <a:r>
              <a:rPr lang="zh-CN" altLang="en-US" dirty="0" smtClean="0"/>
              <a:t>不同分为：</a:t>
            </a:r>
            <a:endParaRPr lang="en-US" altLang="zh-CN" dirty="0" smtClean="0"/>
          </a:p>
          <a:p>
            <a:pPr lvl="1"/>
            <a:r>
              <a:rPr lang="zh-CN" altLang="en-US" dirty="0" smtClean="0"/>
              <a:t>直接</a:t>
            </a:r>
            <a:r>
              <a:rPr lang="zh-CN" altLang="en-US" dirty="0"/>
              <a:t>敏感</a:t>
            </a:r>
            <a:r>
              <a:rPr lang="zh-CN" altLang="en-US" dirty="0" smtClean="0"/>
              <a:t>地平的天文导航方法</a:t>
            </a:r>
            <a:endParaRPr lang="en-US" altLang="zh-CN" dirty="0" smtClean="0"/>
          </a:p>
          <a:p>
            <a:pPr lvl="2"/>
            <a:r>
              <a:rPr lang="zh-CN" altLang="en-US" dirty="0" smtClean="0"/>
              <a:t>量测某些电磁频谱（如：红外）的地平辐射</a:t>
            </a:r>
            <a:endParaRPr lang="en-US" altLang="zh-CN" dirty="0" smtClean="0"/>
          </a:p>
          <a:p>
            <a:pPr lvl="2"/>
            <a:r>
              <a:rPr lang="zh-CN" altLang="en-US" dirty="0" smtClean="0"/>
              <a:t>精度较低</a:t>
            </a:r>
            <a:r>
              <a:rPr lang="zh-CN" altLang="en-US" dirty="0"/>
              <a:t>，但系统稳定，技术成熟。</a:t>
            </a:r>
            <a:endParaRPr lang="en-US" altLang="zh-CN" dirty="0" smtClean="0"/>
          </a:p>
          <a:p>
            <a:pPr lvl="1"/>
            <a:r>
              <a:rPr lang="zh-CN" altLang="en-US" dirty="0" smtClean="0"/>
              <a:t>间接</a:t>
            </a:r>
            <a:r>
              <a:rPr lang="zh-CN" altLang="en-US" dirty="0"/>
              <a:t>敏感</a:t>
            </a:r>
            <a:r>
              <a:rPr lang="zh-CN" altLang="en-US" dirty="0" smtClean="0"/>
              <a:t>地平的天文导航方法</a:t>
            </a:r>
            <a:endParaRPr lang="en-US" altLang="zh-CN" dirty="0" smtClean="0"/>
          </a:p>
          <a:p>
            <a:pPr lvl="2"/>
            <a:r>
              <a:rPr lang="zh-CN" altLang="en-US" dirty="0" smtClean="0"/>
              <a:t>量测星光通过大气圈层的各种散射和折射效应</a:t>
            </a:r>
            <a:endParaRPr lang="en-US" altLang="zh-CN" dirty="0" smtClean="0"/>
          </a:p>
          <a:p>
            <a:pPr lvl="2"/>
            <a:r>
              <a:rPr lang="zh-CN" altLang="en-US" dirty="0" smtClean="0"/>
              <a:t>精度较高，但满足条件的星光不连续</a:t>
            </a:r>
            <a:endParaRPr lang="zh-CN" altLang="en-US" dirty="0"/>
          </a:p>
        </p:txBody>
      </p:sp>
    </p:spTree>
    <p:extLst>
      <p:ext uri="{BB962C8B-B14F-4D97-AF65-F5344CB8AC3E}">
        <p14:creationId xmlns:p14="http://schemas.microsoft.com/office/powerpoint/2010/main" val="3455558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635896" y="323364"/>
            <a:ext cx="4968552" cy="3537684"/>
            <a:chOff x="3635896" y="323364"/>
            <a:chExt cx="4968552" cy="3537684"/>
          </a:xfrm>
        </p:grpSpPr>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8537" b="14853"/>
            <a:stretch/>
          </p:blipFill>
          <p:spPr bwMode="auto">
            <a:xfrm>
              <a:off x="3635896" y="401567"/>
              <a:ext cx="4968552" cy="345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40352" y="323364"/>
              <a:ext cx="646331" cy="369332"/>
            </a:xfrm>
            <a:prstGeom prst="rect">
              <a:avLst/>
            </a:prstGeom>
            <a:noFill/>
          </p:spPr>
          <p:txBody>
            <a:bodyPr wrap="none" rtlCol="0">
              <a:spAutoFit/>
            </a:bodyPr>
            <a:lstStyle/>
            <a:p>
              <a:r>
                <a:rPr lang="zh-CN" altLang="en-US" dirty="0" smtClean="0"/>
                <a:t>恒星</a:t>
              </a:r>
              <a:endParaRPr lang="zh-CN" altLang="en-US" dirty="0"/>
            </a:p>
          </p:txBody>
        </p:sp>
      </p:grpSp>
      <p:sp>
        <p:nvSpPr>
          <p:cNvPr id="3" name="内容占位符 2"/>
          <p:cNvSpPr>
            <a:spLocks noGrp="1"/>
          </p:cNvSpPr>
          <p:nvPr>
            <p:ph idx="1"/>
          </p:nvPr>
        </p:nvSpPr>
        <p:spPr>
          <a:xfrm>
            <a:off x="323528" y="3501008"/>
            <a:ext cx="8363272" cy="2664296"/>
          </a:xfrm>
        </p:spPr>
        <p:txBody>
          <a:bodyPr>
            <a:noAutofit/>
          </a:bodyPr>
          <a:lstStyle/>
          <a:p>
            <a:r>
              <a:rPr lang="zh-CN" altLang="en-US" sz="1800" dirty="0" smtClean="0">
                <a:solidFill>
                  <a:schemeClr val="tx1"/>
                </a:solidFill>
              </a:rPr>
              <a:t>恒星测量：</a:t>
            </a:r>
            <a:endParaRPr lang="en-US" altLang="zh-CN" sz="1800" dirty="0" smtClean="0">
              <a:solidFill>
                <a:schemeClr val="tx1"/>
              </a:solidFill>
            </a:endParaRPr>
          </a:p>
          <a:p>
            <a:pPr lvl="1"/>
            <a:r>
              <a:rPr lang="zh-CN" altLang="en-US" sz="1400" dirty="0" smtClean="0">
                <a:solidFill>
                  <a:schemeClr val="tx1"/>
                </a:solidFill>
              </a:rPr>
              <a:t>利用星敏感器观测导航恒星得到该星光在星敏感器测量坐标系的方向，通过星敏感器安装矩阵的转换，可算得星光在卫星本体坐标系中的方向。</a:t>
            </a:r>
            <a:endParaRPr lang="en-US" altLang="zh-CN" sz="1400" dirty="0" smtClean="0">
              <a:solidFill>
                <a:schemeClr val="tx1"/>
              </a:solidFill>
            </a:endParaRPr>
          </a:p>
          <a:p>
            <a:r>
              <a:rPr lang="zh-CN" altLang="en-US" sz="1800" dirty="0" smtClean="0">
                <a:solidFill>
                  <a:schemeClr val="tx1"/>
                </a:solidFill>
              </a:rPr>
              <a:t>地平测量：</a:t>
            </a:r>
            <a:endParaRPr lang="en-US" altLang="zh-CN" sz="1800" dirty="0" smtClean="0">
              <a:solidFill>
                <a:schemeClr val="tx1"/>
              </a:solidFill>
            </a:endParaRPr>
          </a:p>
          <a:p>
            <a:pPr lvl="1"/>
            <a:r>
              <a:rPr lang="zh-CN" altLang="en-US" sz="1400" dirty="0" smtClean="0">
                <a:solidFill>
                  <a:schemeClr val="tx1"/>
                </a:solidFill>
              </a:rPr>
              <a:t>利用地球敏感器测量卫星垂线方向或卫星至地球边缘的切线方向，算得地心矢量或地平矢量在卫星本体坐标系中的方向。</a:t>
            </a:r>
            <a:endParaRPr lang="en-US" altLang="zh-CN" sz="1400" dirty="0" smtClean="0">
              <a:solidFill>
                <a:schemeClr val="tx1"/>
              </a:solidFill>
            </a:endParaRPr>
          </a:p>
          <a:p>
            <a:r>
              <a:rPr lang="zh-CN" altLang="en-US" sz="1800" dirty="0" smtClean="0">
                <a:solidFill>
                  <a:schemeClr val="tx1"/>
                </a:solidFill>
              </a:rPr>
              <a:t>观测方程：</a:t>
            </a:r>
            <a:endParaRPr lang="en-US" altLang="zh-CN" sz="1800" dirty="0" smtClean="0">
              <a:solidFill>
                <a:schemeClr val="tx1"/>
              </a:solidFill>
            </a:endParaRPr>
          </a:p>
          <a:p>
            <a:pPr lvl="1"/>
            <a:r>
              <a:rPr lang="zh-CN" altLang="en-US" sz="1400" dirty="0" smtClean="0">
                <a:solidFill>
                  <a:schemeClr val="tx1"/>
                </a:solidFill>
              </a:rPr>
              <a:t>根据卫星、所观测的导航星和地球之间的几何关系</a:t>
            </a:r>
            <a:endParaRPr lang="zh-CN" altLang="en-US" sz="1400" dirty="0">
              <a:solidFill>
                <a:schemeClr val="tx1"/>
              </a:solidFill>
            </a:endParaRPr>
          </a:p>
        </p:txBody>
      </p:sp>
      <p:sp>
        <p:nvSpPr>
          <p:cNvPr id="5" name="矩形 4"/>
          <p:cNvSpPr/>
          <p:nvPr/>
        </p:nvSpPr>
        <p:spPr>
          <a:xfrm>
            <a:off x="683568" y="3212976"/>
            <a:ext cx="1467068" cy="400110"/>
          </a:xfrm>
          <a:prstGeom prst="rect">
            <a:avLst/>
          </a:prstGeom>
        </p:spPr>
        <p:txBody>
          <a:bodyPr wrap="none">
            <a:spAutoFit/>
          </a:bodyPr>
          <a:lstStyle/>
          <a:p>
            <a:r>
              <a:rPr lang="zh-CN" altLang="en-US" sz="2000" b="1" dirty="0">
                <a:solidFill>
                  <a:srgbClr val="0000CC"/>
                </a:solidFill>
                <a:latin typeface="微软雅黑" panose="020B0503020204020204" pitchFamily="34" charset="-122"/>
                <a:ea typeface="微软雅黑" panose="020B0503020204020204" pitchFamily="34" charset="-122"/>
              </a:rPr>
              <a:t>基本原理：</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444168" y="332656"/>
            <a:ext cx="6510115" cy="523220"/>
          </a:xfrm>
          <a:prstGeom prst="rect">
            <a:avLst/>
          </a:prstGeom>
        </p:spPr>
        <p:txBody>
          <a:bodyPr wrap="none">
            <a:spAutoFit/>
          </a:bodyPr>
          <a:lstStyle/>
          <a:p>
            <a:r>
              <a:rPr lang="zh-CN" altLang="en-US" sz="28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en-US" sz="28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a:t>
            </a:r>
            <a:r>
              <a:rPr lang="zh-CN" altLang="en-US" sz="28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敏感地平台的主天文导航原理</a:t>
            </a:r>
          </a:p>
        </p:txBody>
      </p:sp>
    </p:spTree>
    <p:extLst>
      <p:ext uri="{BB962C8B-B14F-4D97-AF65-F5344CB8AC3E}">
        <p14:creationId xmlns:p14="http://schemas.microsoft.com/office/powerpoint/2010/main" val="2053313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常采用的观测方程</a:t>
            </a:r>
            <a:r>
              <a:rPr lang="en-US" altLang="zh-CN" sz="2800" dirty="0" smtClean="0">
                <a:solidFill>
                  <a:srgbClr val="0000CC"/>
                </a:solidFill>
              </a:rPr>
              <a:t>—</a:t>
            </a:r>
            <a:r>
              <a:rPr lang="zh-CN" altLang="en-US" sz="2800" dirty="0" smtClean="0">
                <a:solidFill>
                  <a:srgbClr val="0000CC"/>
                </a:solidFill>
              </a:rPr>
              <a:t>星光角距</a:t>
            </a:r>
            <a:endParaRPr lang="zh-CN" altLang="en-US" dirty="0">
              <a:solidFill>
                <a:srgbClr val="0000CC"/>
              </a:solidFill>
            </a:endParaRPr>
          </a:p>
        </p:txBody>
      </p:sp>
      <p:pic>
        <p:nvPicPr>
          <p:cNvPr id="1843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7504" y="1844824"/>
            <a:ext cx="4233576" cy="359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10000" y="2852936"/>
            <a:ext cx="4682480" cy="124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211960" y="4221088"/>
            <a:ext cx="4572000" cy="1291379"/>
          </a:xfrm>
          <a:prstGeom prst="rect">
            <a:avLst/>
          </a:prstGeom>
        </p:spPr>
        <p:txBody>
          <a:bodyPr>
            <a:spAutoFit/>
          </a:bodyPr>
          <a:lstStyle/>
          <a:p>
            <a:pPr>
              <a:lnSpc>
                <a:spcPct val="150000"/>
              </a:lnSpc>
            </a:pPr>
            <a:r>
              <a:rPr lang="en-US" altLang="zh-CN" b="1" i="1" dirty="0" smtClean="0">
                <a:effectLst>
                  <a:outerShdw blurRad="38100" dist="38100" dir="2700000" algn="tl">
                    <a:srgbClr val="000000">
                      <a:alpha val="43137"/>
                    </a:srgbClr>
                  </a:outerShdw>
                </a:effectLst>
              </a:rPr>
              <a:t>r</a:t>
            </a:r>
            <a:r>
              <a:rPr lang="zh-CN" altLang="en-US" b="1" dirty="0" smtClean="0"/>
              <a:t>是</a:t>
            </a:r>
            <a:r>
              <a:rPr lang="zh-CN" altLang="en-US" b="1" dirty="0"/>
              <a:t>卫星在地心惯性球坐标系中的位置矢量，由地平敏感器</a:t>
            </a:r>
            <a:r>
              <a:rPr lang="zh-CN" altLang="en-US" b="1" dirty="0" smtClean="0"/>
              <a:t>获得，</a:t>
            </a:r>
            <a:r>
              <a:rPr lang="en-US" altLang="zh-CN" b="1" i="1" dirty="0" smtClean="0">
                <a:effectLst>
                  <a:outerShdw blurRad="38100" dist="38100" dir="2700000" algn="tl">
                    <a:srgbClr val="000000">
                      <a:alpha val="43137"/>
                    </a:srgbClr>
                  </a:outerShdw>
                </a:effectLst>
              </a:rPr>
              <a:t>s</a:t>
            </a:r>
            <a:r>
              <a:rPr lang="zh-CN" altLang="en-US" b="1" dirty="0" smtClean="0"/>
              <a:t>是</a:t>
            </a:r>
            <a:r>
              <a:rPr lang="zh-CN" altLang="en-US" b="1" dirty="0"/>
              <a:t>导航星星光方向的</a:t>
            </a:r>
          </a:p>
          <a:p>
            <a:pPr>
              <a:lnSpc>
                <a:spcPct val="150000"/>
              </a:lnSpc>
            </a:pPr>
            <a:r>
              <a:rPr lang="zh-CN" altLang="en-US" b="1" dirty="0"/>
              <a:t>单位矢量，由星敏感器识别。</a:t>
            </a:r>
          </a:p>
        </p:txBody>
      </p:sp>
      <p:sp>
        <p:nvSpPr>
          <p:cNvPr id="5" name="TextBox 4"/>
          <p:cNvSpPr txBox="1"/>
          <p:nvPr/>
        </p:nvSpPr>
        <p:spPr>
          <a:xfrm>
            <a:off x="4499992" y="1772816"/>
            <a:ext cx="219002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观测量：星光角距</a:t>
            </a:r>
            <a:r>
              <a:rPr lang="en-US" altLang="zh-CN" b="1" dirty="0" smtClean="0">
                <a:latin typeface="微软雅黑" panose="020B0503020204020204" pitchFamily="34" charset="-122"/>
                <a:ea typeface="微软雅黑" panose="020B0503020204020204" pitchFamily="34" charset="-122"/>
              </a:rPr>
              <a:t>α</a:t>
            </a:r>
            <a:endParaRPr lang="zh-CN" altLang="en-US"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4457308" y="2492896"/>
            <a:ext cx="1338828"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观测方程：</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11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一、天文导航技术发展简介</a:t>
            </a:r>
            <a:endParaRPr lang="en-US" altLang="zh-CN" dirty="0" smtClean="0"/>
          </a:p>
          <a:p>
            <a:pPr marL="0" indent="0">
              <a:buNone/>
            </a:pPr>
            <a:r>
              <a:rPr lang="zh-CN" altLang="en-US" dirty="0" smtClean="0"/>
              <a:t>二、主要</a:t>
            </a:r>
            <a:r>
              <a:rPr lang="zh-CN" altLang="en-US" dirty="0"/>
              <a:t>的导航天体及天体敏感器</a:t>
            </a:r>
            <a:endParaRPr lang="en-US" altLang="zh-CN" dirty="0" smtClean="0"/>
          </a:p>
          <a:p>
            <a:pPr marL="0" indent="0">
              <a:buNone/>
            </a:pPr>
            <a:r>
              <a:rPr lang="zh-CN" altLang="en-US" dirty="0"/>
              <a:t>三、航天器自主天文导航</a:t>
            </a:r>
            <a:r>
              <a:rPr lang="zh-CN" altLang="en-US" dirty="0" smtClean="0"/>
              <a:t>原理</a:t>
            </a:r>
            <a:endParaRPr lang="en-US" altLang="zh-CN" dirty="0" smtClean="0"/>
          </a:p>
          <a:p>
            <a:pPr marL="0" indent="0">
              <a:buNone/>
            </a:pPr>
            <a:r>
              <a:rPr lang="zh-CN" altLang="en-US" dirty="0"/>
              <a:t>四</a:t>
            </a:r>
            <a:r>
              <a:rPr lang="zh-CN" altLang="en-US" dirty="0" smtClean="0"/>
              <a:t>、航天器自主天文导航发展趋势</a:t>
            </a:r>
            <a:endParaRPr lang="zh-CN" altLang="en-US" dirty="0"/>
          </a:p>
        </p:txBody>
      </p:sp>
    </p:spTree>
    <p:extLst>
      <p:ext uri="{BB962C8B-B14F-4D97-AF65-F5344CB8AC3E}">
        <p14:creationId xmlns:p14="http://schemas.microsoft.com/office/powerpoint/2010/main" val="3329658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常采用的观测方程</a:t>
            </a:r>
            <a:r>
              <a:rPr lang="en-US" altLang="zh-CN" sz="2800" dirty="0" smtClean="0">
                <a:solidFill>
                  <a:srgbClr val="0000CC"/>
                </a:solidFill>
              </a:rPr>
              <a:t>—</a:t>
            </a:r>
            <a:r>
              <a:rPr lang="zh-CN" altLang="en-US" sz="2800" dirty="0" smtClean="0">
                <a:solidFill>
                  <a:srgbClr val="0000CC"/>
                </a:solidFill>
              </a:rPr>
              <a:t>星光仰角</a:t>
            </a:r>
            <a:endParaRPr lang="zh-CN" altLang="en-US" dirty="0">
              <a:solidFill>
                <a:srgbClr val="0000CC"/>
              </a:solidFill>
            </a:endParaRPr>
          </a:p>
        </p:txBody>
      </p:sp>
      <p:pic>
        <p:nvPicPr>
          <p:cNvPr id="1945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9552" y="1700808"/>
            <a:ext cx="3312264" cy="489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51816" y="2852936"/>
            <a:ext cx="5193352" cy="122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211960" y="4221088"/>
            <a:ext cx="4572000" cy="1338828"/>
          </a:xfrm>
          <a:prstGeom prst="rect">
            <a:avLst/>
          </a:prstGeom>
        </p:spPr>
        <p:txBody>
          <a:bodyPr>
            <a:spAutoFit/>
          </a:bodyPr>
          <a:lstStyle/>
          <a:p>
            <a:pPr>
              <a:lnSpc>
                <a:spcPct val="150000"/>
              </a:lnSpc>
            </a:pPr>
            <a:r>
              <a:rPr lang="en-US" altLang="zh-CN" b="1" i="1" dirty="0" smtClean="0">
                <a:effectLst>
                  <a:outerShdw blurRad="38100" dist="38100" dir="2700000" algn="tl">
                    <a:srgbClr val="000000">
                      <a:alpha val="43137"/>
                    </a:srgbClr>
                  </a:outerShdw>
                </a:effectLst>
              </a:rPr>
              <a:t>r</a:t>
            </a:r>
            <a:r>
              <a:rPr lang="zh-CN" altLang="en-US" b="1" dirty="0" smtClean="0"/>
              <a:t>是</a:t>
            </a:r>
            <a:r>
              <a:rPr lang="zh-CN" altLang="en-US" b="1" dirty="0"/>
              <a:t>卫星在地心惯性球坐标系中的位置矢量，由地平敏感器</a:t>
            </a:r>
            <a:r>
              <a:rPr lang="zh-CN" altLang="en-US" b="1" dirty="0" smtClean="0"/>
              <a:t>获得</a:t>
            </a:r>
            <a:r>
              <a:rPr lang="zh-CN" altLang="en-US" b="1" dirty="0"/>
              <a:t>；</a:t>
            </a:r>
            <a:r>
              <a:rPr lang="en-US" altLang="zh-CN" b="1" i="1" dirty="0" smtClean="0">
                <a:effectLst>
                  <a:outerShdw blurRad="38100" dist="38100" dir="2700000" algn="tl">
                    <a:srgbClr val="000000">
                      <a:alpha val="43137"/>
                    </a:srgbClr>
                  </a:outerShdw>
                </a:effectLst>
              </a:rPr>
              <a:t>s</a:t>
            </a:r>
            <a:r>
              <a:rPr lang="zh-CN" altLang="en-US" b="1" dirty="0" smtClean="0"/>
              <a:t>是</a:t>
            </a:r>
            <a:r>
              <a:rPr lang="zh-CN" altLang="en-US" b="1" dirty="0"/>
              <a:t>导航星星光方向的</a:t>
            </a:r>
          </a:p>
          <a:p>
            <a:pPr>
              <a:lnSpc>
                <a:spcPct val="150000"/>
              </a:lnSpc>
            </a:pPr>
            <a:r>
              <a:rPr lang="zh-CN" altLang="en-US" b="1" dirty="0"/>
              <a:t>单位矢量，由星敏感器</a:t>
            </a:r>
            <a:r>
              <a:rPr lang="zh-CN" altLang="en-US" b="1" dirty="0" smtClean="0"/>
              <a:t>识别；</a:t>
            </a:r>
            <a:r>
              <a:rPr lang="en-US" altLang="zh-CN" b="1" dirty="0" smtClean="0"/>
              <a:t>R</a:t>
            </a:r>
            <a:r>
              <a:rPr lang="en-US" altLang="zh-CN" b="1" baseline="-25000" dirty="0" smtClean="0"/>
              <a:t>e</a:t>
            </a:r>
            <a:r>
              <a:rPr lang="zh-CN" altLang="en-US" b="1" dirty="0" smtClean="0"/>
              <a:t>是地球半径。</a:t>
            </a:r>
            <a:endParaRPr lang="zh-CN" altLang="en-US" b="1" dirty="0"/>
          </a:p>
        </p:txBody>
      </p:sp>
      <p:sp>
        <p:nvSpPr>
          <p:cNvPr id="10" name="TextBox 9"/>
          <p:cNvSpPr txBox="1"/>
          <p:nvPr/>
        </p:nvSpPr>
        <p:spPr>
          <a:xfrm>
            <a:off x="4254644" y="1628800"/>
            <a:ext cx="2170787"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观测量：星光仰角</a:t>
            </a:r>
            <a:r>
              <a:rPr lang="en-US" altLang="zh-CN" b="1" dirty="0" smtClean="0">
                <a:latin typeface="微软雅黑" panose="020B0503020204020204" pitchFamily="34" charset="-122"/>
                <a:ea typeface="微软雅黑" panose="020B0503020204020204" pitchFamily="34" charset="-122"/>
              </a:rPr>
              <a:t>γ</a:t>
            </a:r>
            <a:endParaRPr lang="zh-CN" altLang="en-US" b="1" dirty="0">
              <a:latin typeface="微软雅黑" panose="020B0503020204020204" pitchFamily="34" charset="-122"/>
              <a:ea typeface="微软雅黑" panose="020B0503020204020204" pitchFamily="34" charset="-122"/>
            </a:endParaRPr>
          </a:p>
        </p:txBody>
      </p:sp>
      <p:sp>
        <p:nvSpPr>
          <p:cNvPr id="11" name="TextBox 10"/>
          <p:cNvSpPr txBox="1"/>
          <p:nvPr/>
        </p:nvSpPr>
        <p:spPr>
          <a:xfrm>
            <a:off x="4211960" y="2348880"/>
            <a:ext cx="1338828"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观测方程：</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1701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83569" y="1412776"/>
            <a:ext cx="432048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44168" y="332656"/>
            <a:ext cx="6510115" cy="523220"/>
          </a:xfrm>
          <a:prstGeom prst="rect">
            <a:avLst/>
          </a:prstGeom>
        </p:spPr>
        <p:txBody>
          <a:bodyPr wrap="none">
            <a:spAutoFit/>
          </a:bodyPr>
          <a:lstStyle/>
          <a:p>
            <a:r>
              <a:rPr lang="zh-CN" altLang="en-US" sz="28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28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）间接敏感</a:t>
            </a:r>
            <a:r>
              <a:rPr lang="zh-CN" altLang="en-US" sz="28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地平台的主天文导航原理</a:t>
            </a:r>
          </a:p>
        </p:txBody>
      </p:sp>
      <p:sp>
        <p:nvSpPr>
          <p:cNvPr id="2" name="矩形 1"/>
          <p:cNvSpPr/>
          <p:nvPr/>
        </p:nvSpPr>
        <p:spPr>
          <a:xfrm>
            <a:off x="5004049" y="1196752"/>
            <a:ext cx="3888431" cy="5029390"/>
          </a:xfrm>
          <a:prstGeom prst="rect">
            <a:avLst/>
          </a:prstGeom>
        </p:spPr>
        <p:txBody>
          <a:bodyPr wrap="square">
            <a:spAutoFit/>
          </a:bodyPr>
          <a:lstStyle/>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同时观测两颗星</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一</a:t>
            </a:r>
            <a:r>
              <a:rPr lang="zh-CN" altLang="en-US" b="1" dirty="0">
                <a:latin typeface="微软雅黑" panose="020B0503020204020204" pitchFamily="34" charset="-122"/>
                <a:ea typeface="微软雅黑" panose="020B0503020204020204" pitchFamily="34" charset="-122"/>
              </a:rPr>
              <a:t>颗</a:t>
            </a:r>
            <a:r>
              <a:rPr lang="zh-CN" altLang="en-US" b="1" dirty="0" smtClean="0">
                <a:latin typeface="微软雅黑" panose="020B0503020204020204" pitchFamily="34" charset="-122"/>
                <a:ea typeface="微软雅黑" panose="020B0503020204020204" pitchFamily="34" charset="-122"/>
              </a:rPr>
              <a:t>星高于大气层</a:t>
            </a:r>
            <a:endParaRPr lang="en-US" altLang="zh-CN"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一颗被大气折射</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原理：</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两</a:t>
            </a:r>
            <a:r>
              <a:rPr lang="zh-CN" altLang="en-US" b="1" dirty="0">
                <a:latin typeface="微软雅黑" panose="020B0503020204020204" pitchFamily="34" charset="-122"/>
                <a:ea typeface="微软雅黑" panose="020B0503020204020204" pitchFamily="34" charset="-122"/>
              </a:rPr>
              <a:t>颗星光之间的角距将不同于标称值，该角距的变化量即为星光折射角</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星光</a:t>
            </a:r>
            <a:r>
              <a:rPr lang="zh-CN" altLang="en-US" b="1" dirty="0">
                <a:latin typeface="微软雅黑" panose="020B0503020204020204" pitchFamily="34" charset="-122"/>
                <a:ea typeface="微软雅黑" panose="020B0503020204020204" pitchFamily="34" charset="-122"/>
              </a:rPr>
              <a:t>折射角</a:t>
            </a:r>
            <a:r>
              <a:rPr lang="zh-CN" altLang="en-US" b="1" dirty="0" smtClean="0">
                <a:latin typeface="微软雅黑" panose="020B0503020204020204" pitchFamily="34" charset="-122"/>
                <a:ea typeface="微软雅黑" panose="020B0503020204020204" pitchFamily="34" charset="-122"/>
              </a:rPr>
              <a:t>与大气密度存在</a:t>
            </a:r>
            <a:r>
              <a:rPr lang="zh-CN" altLang="en-US" b="1" dirty="0">
                <a:latin typeface="微软雅黑" panose="020B0503020204020204" pitchFamily="34" charset="-122"/>
                <a:ea typeface="微软雅黑" panose="020B0503020204020204" pitchFamily="34" charset="-122"/>
              </a:rPr>
              <a:t>较</a:t>
            </a:r>
            <a:r>
              <a:rPr lang="zh-CN" altLang="en-US" b="1" dirty="0" smtClean="0">
                <a:latin typeface="微软雅黑" panose="020B0503020204020204" pitchFamily="34" charset="-122"/>
                <a:ea typeface="微软雅黑" panose="020B0503020204020204" pitchFamily="34" charset="-122"/>
              </a:rPr>
              <a:t>精确函数</a:t>
            </a:r>
            <a:r>
              <a:rPr lang="zh-CN" altLang="en-US" b="1" dirty="0">
                <a:latin typeface="微软雅黑" panose="020B0503020204020204" pitchFamily="34" charset="-122"/>
                <a:ea typeface="微软雅黑" panose="020B0503020204020204" pitchFamily="34" charset="-122"/>
              </a:rPr>
              <a:t>关系</a:t>
            </a:r>
            <a:r>
              <a:rPr lang="zh-CN" altLang="en-US" b="1" dirty="0" smtClean="0">
                <a:latin typeface="微软雅黑" panose="020B0503020204020204" pitchFamily="34" charset="-122"/>
                <a:ea typeface="微软雅黑" panose="020B0503020204020204" pitchFamily="34" charset="-122"/>
              </a:rPr>
              <a:t>，大气</a:t>
            </a:r>
            <a:r>
              <a:rPr lang="zh-CN" altLang="en-US" b="1" dirty="0">
                <a:latin typeface="微软雅黑" panose="020B0503020204020204" pitchFamily="34" charset="-122"/>
                <a:ea typeface="微软雅黑" panose="020B0503020204020204" pitchFamily="34" charset="-122"/>
              </a:rPr>
              <a:t>密度随</a:t>
            </a:r>
            <a:r>
              <a:rPr lang="zh-CN" altLang="en-US" b="1" dirty="0" smtClean="0">
                <a:latin typeface="微软雅黑" panose="020B0503020204020204" pitchFamily="34" charset="-122"/>
                <a:ea typeface="微软雅黑" panose="020B0503020204020204" pitchFamily="34" charset="-122"/>
              </a:rPr>
              <a:t>高度变化</a:t>
            </a:r>
            <a:r>
              <a:rPr lang="zh-CN" altLang="en-US" b="1" dirty="0">
                <a:latin typeface="微软雅黑" panose="020B0503020204020204" pitchFamily="34" charset="-122"/>
                <a:ea typeface="微软雅黑" panose="020B0503020204020204" pitchFamily="34" charset="-122"/>
              </a:rPr>
              <a:t>也有较</a:t>
            </a:r>
            <a:r>
              <a:rPr lang="zh-CN" altLang="en-US" b="1" dirty="0" smtClean="0">
                <a:latin typeface="微软雅黑" panose="020B0503020204020204" pitchFamily="34" charset="-122"/>
                <a:ea typeface="微软雅黑" panose="020B0503020204020204" pitchFamily="34" charset="-122"/>
              </a:rPr>
              <a:t>准确模型</a:t>
            </a:r>
            <a:r>
              <a:rPr lang="zh-CN" altLang="en-US" b="1" dirty="0">
                <a:latin typeface="微软雅黑" panose="020B0503020204020204" pitchFamily="34" charset="-122"/>
                <a:ea typeface="微软雅黑" panose="020B0503020204020204" pitchFamily="34" charset="-122"/>
              </a:rPr>
              <a:t>，从而</a:t>
            </a:r>
            <a:r>
              <a:rPr lang="zh-CN" altLang="en-US" b="1" dirty="0" smtClean="0">
                <a:latin typeface="微软雅黑" panose="020B0503020204020204" pitchFamily="34" charset="-122"/>
                <a:ea typeface="微软雅黑" panose="020B0503020204020204" pitchFamily="34" charset="-122"/>
              </a:rPr>
              <a:t>可以精确</a:t>
            </a:r>
            <a:r>
              <a:rPr lang="zh-CN" altLang="en-US" b="1" dirty="0">
                <a:latin typeface="微软雅黑" panose="020B0503020204020204" pitchFamily="34" charset="-122"/>
                <a:ea typeface="微软雅黑" panose="020B0503020204020204" pitchFamily="34" charset="-122"/>
              </a:rPr>
              <a:t>地确定出折射星光在大气层中的</a:t>
            </a:r>
            <a:r>
              <a:rPr lang="zh-CN" altLang="en-US" b="1" dirty="0" smtClean="0">
                <a:latin typeface="微软雅黑" panose="020B0503020204020204" pitchFamily="34" charset="-122"/>
                <a:ea typeface="微软雅黑" panose="020B0503020204020204" pitchFamily="34" charset="-122"/>
              </a:rPr>
              <a:t>高度</a:t>
            </a:r>
            <a:r>
              <a:rPr lang="en-US" altLang="zh-CN" b="1" dirty="0" err="1" smtClean="0">
                <a:latin typeface="微软雅黑" panose="020B0503020204020204" pitchFamily="34" charset="-122"/>
                <a:ea typeface="微软雅黑" panose="020B0503020204020204" pitchFamily="34" charset="-122"/>
              </a:rPr>
              <a:t>r</a:t>
            </a:r>
            <a:r>
              <a:rPr lang="en-US" altLang="zh-CN" b="1" baseline="-25000" dirty="0" err="1" smtClean="0">
                <a:latin typeface="微软雅黑" panose="020B0503020204020204" pitchFamily="34" charset="-122"/>
                <a:ea typeface="微软雅黑" panose="020B0503020204020204" pitchFamily="34" charset="-122"/>
              </a:rPr>
              <a:t>k</a:t>
            </a:r>
            <a:endParaRPr lang="zh-CN" altLang="en-US"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827584" y="2348880"/>
            <a:ext cx="3528392" cy="93610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55976" y="2164214"/>
            <a:ext cx="375424"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1325234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3.3 </a:t>
            </a:r>
            <a:r>
              <a:rPr lang="zh-CN" altLang="en-US" dirty="0" smtClean="0"/>
              <a:t>月球探测器在转移轨道上的天文导航方法</a:t>
            </a:r>
            <a:endParaRPr lang="zh-CN" alt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24992" y="1770816"/>
            <a:ext cx="7565216" cy="475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917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转移轨道上的天文导航原理</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sz="2800" dirty="0"/>
              <a:t>要素一：轨道动力学</a:t>
            </a:r>
            <a:r>
              <a:rPr lang="zh-CN" altLang="en-US" sz="2800" dirty="0" smtClean="0"/>
              <a:t>方程（状态方程）</a:t>
            </a:r>
            <a:endParaRPr lang="en-US" altLang="zh-CN" sz="2800" dirty="0"/>
          </a:p>
          <a:p>
            <a:pPr lvl="1"/>
            <a:r>
              <a:rPr lang="zh-CN" altLang="en-US" sz="2400" dirty="0" smtClean="0"/>
              <a:t>综合考虑地球引力、月球引力、太阳引力、太阳光压、地球形状、月球形状等摄动力，建立动力学方程</a:t>
            </a:r>
            <a:endParaRPr lang="en-US" altLang="zh-CN" sz="2400" dirty="0"/>
          </a:p>
          <a:p>
            <a:pPr marL="0" indent="0">
              <a:buNone/>
            </a:pPr>
            <a:r>
              <a:rPr lang="zh-CN" altLang="en-US" sz="2800" dirty="0"/>
              <a:t>要素二：导航天体与观测方法的</a:t>
            </a:r>
            <a:r>
              <a:rPr lang="zh-CN" altLang="en-US" sz="2800" dirty="0" smtClean="0"/>
              <a:t>选择（观测方法）</a:t>
            </a:r>
            <a:endParaRPr lang="en-US" altLang="zh-CN" sz="2800" dirty="0"/>
          </a:p>
          <a:p>
            <a:pPr lvl="1"/>
            <a:r>
              <a:rPr lang="zh-CN" altLang="en-US" sz="2400" dirty="0"/>
              <a:t>主要导航天体</a:t>
            </a:r>
            <a:r>
              <a:rPr lang="zh-CN" altLang="en-US" sz="2400" dirty="0" smtClean="0"/>
              <a:t>：地球、月球、恒星</a:t>
            </a:r>
            <a:endParaRPr lang="en-US" altLang="zh-CN" sz="2400" dirty="0"/>
          </a:p>
          <a:p>
            <a:pPr marL="0" indent="0">
              <a:buNone/>
            </a:pPr>
            <a:r>
              <a:rPr lang="zh-CN" altLang="en-US" sz="2800" dirty="0"/>
              <a:t>要素三：几何解析方法的</a:t>
            </a:r>
            <a:r>
              <a:rPr lang="zh-CN" altLang="en-US" sz="2800" dirty="0" smtClean="0"/>
              <a:t>选择（观测方程）</a:t>
            </a:r>
            <a:endParaRPr lang="en-US" altLang="zh-CN" sz="2800" dirty="0" smtClean="0"/>
          </a:p>
          <a:p>
            <a:pPr lvl="1"/>
            <a:r>
              <a:rPr lang="zh-CN" altLang="en-US" sz="2400" dirty="0" smtClean="0"/>
              <a:t>利用导航星与地球、月球之间的星光角距建立观测方程</a:t>
            </a:r>
            <a:endParaRPr lang="en-US" altLang="zh-CN" sz="2400" dirty="0" smtClean="0"/>
          </a:p>
          <a:p>
            <a:pPr lvl="1"/>
            <a:r>
              <a:rPr lang="zh-CN" altLang="en-US" sz="2400" dirty="0" smtClean="0"/>
              <a:t>可选用地（月）平或地（月）心矢量</a:t>
            </a:r>
            <a:endParaRPr lang="en-US" altLang="zh-CN" sz="2400" dirty="0"/>
          </a:p>
        </p:txBody>
      </p:sp>
    </p:spTree>
    <p:extLst>
      <p:ext uri="{BB962C8B-B14F-4D97-AF65-F5344CB8AC3E}">
        <p14:creationId xmlns:p14="http://schemas.microsoft.com/office/powerpoint/2010/main" val="1326981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常用观测方程</a:t>
            </a:r>
            <a:r>
              <a:rPr lang="en-US" altLang="zh-CN" sz="3200" dirty="0" smtClean="0">
                <a:solidFill>
                  <a:srgbClr val="0000CC"/>
                </a:solidFill>
              </a:rPr>
              <a:t>—</a:t>
            </a:r>
            <a:r>
              <a:rPr lang="zh-CN" altLang="en-US" sz="3200" dirty="0" smtClean="0">
                <a:solidFill>
                  <a:srgbClr val="0000CC"/>
                </a:solidFill>
              </a:rPr>
              <a:t>星光角距</a:t>
            </a:r>
            <a:endParaRPr lang="zh-CN" altLang="en-US" dirty="0">
              <a:solidFill>
                <a:srgbClr val="0000CC"/>
              </a:solidFill>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79512" y="1484784"/>
            <a:ext cx="3641128" cy="5047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16016" y="2204864"/>
            <a:ext cx="3885456" cy="105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99992" y="1844824"/>
            <a:ext cx="432522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观测量：地球和月球的星光角距</a:t>
            </a:r>
            <a:r>
              <a:rPr lang="en-US" altLang="zh-CN" b="1" dirty="0" smtClean="0">
                <a:latin typeface="微软雅黑" panose="020B0503020204020204" pitchFamily="34" charset="-122"/>
                <a:ea typeface="微软雅黑" panose="020B0503020204020204" pitchFamily="34" charset="-122"/>
              </a:rPr>
              <a:t>α</a:t>
            </a:r>
            <a:r>
              <a:rPr lang="en-US" altLang="zh-CN" b="1" baseline="-25000" dirty="0" smtClean="0">
                <a:latin typeface="微软雅黑" panose="020B0503020204020204" pitchFamily="34" charset="-122"/>
                <a:ea typeface="微软雅黑" panose="020B0503020204020204" pitchFamily="34" charset="-122"/>
              </a:rPr>
              <a:t>e</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α</a:t>
            </a:r>
            <a:r>
              <a:rPr lang="en-US" altLang="zh-CN" b="1" baseline="-25000" dirty="0" smtClean="0">
                <a:latin typeface="微软雅黑" panose="020B0503020204020204" pitchFamily="34" charset="-122"/>
                <a:ea typeface="微软雅黑" panose="020B0503020204020204" pitchFamily="34" charset="-122"/>
              </a:rPr>
              <a:t>m</a:t>
            </a:r>
            <a:endParaRPr lang="zh-CN" altLang="en-US" b="1" baseline="-25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4423241" y="3639416"/>
            <a:ext cx="1338828"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观测方程：</a:t>
            </a:r>
            <a:endParaRPr lang="zh-CN" altLang="en-US" b="1" baseline="-25000" dirty="0">
              <a:latin typeface="微软雅黑" panose="020B0503020204020204" pitchFamily="34" charset="-122"/>
              <a:ea typeface="微软雅黑" panose="020B0503020204020204" pitchFamily="34" charset="-122"/>
            </a:endParaRPr>
          </a:p>
        </p:txBody>
      </p:sp>
      <p:pic>
        <p:nvPicPr>
          <p:cNvPr id="26627" name="Picture 3"/>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16015" y="4500226"/>
            <a:ext cx="4089375" cy="49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438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月球卫星的天文导航方法</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lnSpc>
                <a:spcPct val="170000"/>
              </a:lnSpc>
              <a:buNone/>
            </a:pPr>
            <a:r>
              <a:rPr lang="zh-CN" altLang="en-US" sz="2800" dirty="0"/>
              <a:t>要素一：轨道动力学方程</a:t>
            </a:r>
            <a:endParaRPr lang="en-US" altLang="zh-CN" sz="2800" dirty="0"/>
          </a:p>
          <a:p>
            <a:pPr lvl="1">
              <a:lnSpc>
                <a:spcPct val="170000"/>
              </a:lnSpc>
            </a:pPr>
            <a:r>
              <a:rPr lang="zh-CN" altLang="en-US" sz="2400" dirty="0"/>
              <a:t>综合</a:t>
            </a:r>
            <a:r>
              <a:rPr lang="zh-CN" altLang="en-US" sz="2400" dirty="0" smtClean="0"/>
              <a:t>考虑月球</a:t>
            </a:r>
            <a:r>
              <a:rPr lang="zh-CN" altLang="en-US" sz="2400" dirty="0"/>
              <a:t>引力</a:t>
            </a:r>
            <a:r>
              <a:rPr lang="zh-CN" altLang="en-US" sz="2400" dirty="0" smtClean="0"/>
              <a:t>、</a:t>
            </a:r>
            <a:r>
              <a:rPr lang="zh-CN" altLang="en-US" sz="2400" dirty="0"/>
              <a:t>地球引力、</a:t>
            </a:r>
            <a:r>
              <a:rPr lang="zh-CN" altLang="en-US" sz="2400" dirty="0" smtClean="0"/>
              <a:t>太阳</a:t>
            </a:r>
            <a:r>
              <a:rPr lang="zh-CN" altLang="en-US" sz="2400" dirty="0"/>
              <a:t>引力、太阳光压、地球形状、月球形状等摄动力，建立动力学方程</a:t>
            </a:r>
            <a:endParaRPr lang="en-US" altLang="zh-CN" sz="2400" dirty="0"/>
          </a:p>
          <a:p>
            <a:pPr marL="0" indent="0">
              <a:lnSpc>
                <a:spcPct val="170000"/>
              </a:lnSpc>
              <a:buNone/>
            </a:pPr>
            <a:r>
              <a:rPr lang="zh-CN" altLang="en-US" sz="2800" dirty="0"/>
              <a:t>要素二：导航天体与观测方法的选择</a:t>
            </a:r>
            <a:endParaRPr lang="en-US" altLang="zh-CN" sz="2800" dirty="0"/>
          </a:p>
          <a:p>
            <a:pPr lvl="1">
              <a:lnSpc>
                <a:spcPct val="170000"/>
              </a:lnSpc>
            </a:pPr>
            <a:r>
              <a:rPr lang="zh-CN" altLang="en-US" sz="2400" dirty="0"/>
              <a:t>主要导航天体</a:t>
            </a:r>
            <a:r>
              <a:rPr lang="zh-CN" altLang="en-US" sz="2400" dirty="0" smtClean="0"/>
              <a:t>：月球</a:t>
            </a:r>
            <a:r>
              <a:rPr lang="zh-CN" altLang="en-US" sz="2400" dirty="0"/>
              <a:t>、</a:t>
            </a:r>
            <a:r>
              <a:rPr lang="zh-CN" altLang="en-US" sz="2400" dirty="0" smtClean="0"/>
              <a:t>恒星、地球、太阳</a:t>
            </a:r>
            <a:endParaRPr lang="en-US" altLang="zh-CN" sz="2400" dirty="0"/>
          </a:p>
          <a:p>
            <a:pPr marL="0" indent="0">
              <a:lnSpc>
                <a:spcPct val="170000"/>
              </a:lnSpc>
              <a:buNone/>
            </a:pPr>
            <a:r>
              <a:rPr lang="zh-CN" altLang="en-US" sz="2800" dirty="0"/>
              <a:t>要素三：几何解析方法的选择</a:t>
            </a:r>
            <a:endParaRPr lang="en-US" altLang="zh-CN" sz="2800" dirty="0"/>
          </a:p>
          <a:p>
            <a:pPr lvl="1">
              <a:lnSpc>
                <a:spcPct val="170000"/>
              </a:lnSpc>
            </a:pPr>
            <a:r>
              <a:rPr lang="zh-CN" altLang="en-US" sz="2400" dirty="0" smtClean="0"/>
              <a:t>星光角距</a:t>
            </a:r>
            <a:endParaRPr lang="en-US" altLang="zh-CN" sz="2400" dirty="0" smtClean="0"/>
          </a:p>
          <a:p>
            <a:pPr lvl="1">
              <a:lnSpc>
                <a:spcPct val="170000"/>
              </a:lnSpc>
            </a:pPr>
            <a:r>
              <a:rPr lang="zh-CN" altLang="en-US" sz="2400" dirty="0" smtClean="0"/>
              <a:t>日、地、月信息</a:t>
            </a:r>
            <a:endParaRPr lang="en-US" altLang="zh-CN" sz="2400" dirty="0"/>
          </a:p>
        </p:txBody>
      </p:sp>
    </p:spTree>
    <p:extLst>
      <p:ext uri="{BB962C8B-B14F-4D97-AF65-F5344CB8AC3E}">
        <p14:creationId xmlns:p14="http://schemas.microsoft.com/office/powerpoint/2010/main" val="2597285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常用观测方程</a:t>
            </a:r>
            <a:r>
              <a:rPr lang="en-US" altLang="zh-CN" sz="2800" dirty="0" smtClean="0">
                <a:solidFill>
                  <a:srgbClr val="0000CC"/>
                </a:solidFill>
              </a:rPr>
              <a:t>—</a:t>
            </a:r>
            <a:r>
              <a:rPr lang="zh-CN" altLang="en-US" sz="2800" dirty="0" smtClean="0">
                <a:solidFill>
                  <a:srgbClr val="0000CC"/>
                </a:solidFill>
              </a:rPr>
              <a:t>星光角距</a:t>
            </a:r>
            <a:endParaRPr lang="zh-CN" altLang="en-US" dirty="0">
              <a:solidFill>
                <a:srgbClr val="0000CC"/>
              </a:solidFill>
            </a:endParaRP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7884" y="1957482"/>
            <a:ext cx="4179318" cy="342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328" y="2204864"/>
            <a:ext cx="2790056" cy="790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99992" y="1772816"/>
            <a:ext cx="219002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观测量：星光角距</a:t>
            </a:r>
            <a:r>
              <a:rPr lang="en-US" altLang="zh-CN" b="1" dirty="0" smtClean="0">
                <a:latin typeface="微软雅黑" panose="020B0503020204020204" pitchFamily="34" charset="-122"/>
                <a:ea typeface="微软雅黑" panose="020B0503020204020204" pitchFamily="34" charset="-122"/>
              </a:rPr>
              <a:t>α</a:t>
            </a:r>
            <a:endParaRPr lang="zh-CN" altLang="en-US"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457308" y="3284984"/>
            <a:ext cx="1338828"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观测方程：</a:t>
            </a:r>
            <a:endParaRPr lang="zh-CN" altLang="en-US" b="1" dirty="0">
              <a:latin typeface="微软雅黑" panose="020B0503020204020204" pitchFamily="34" charset="-122"/>
              <a:ea typeface="微软雅黑" panose="020B0503020204020204" pitchFamily="34" charset="-122"/>
            </a:endParaRPr>
          </a:p>
        </p:txBody>
      </p:sp>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4408" y="3924300"/>
            <a:ext cx="4242048" cy="55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927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常用观测方程</a:t>
            </a:r>
            <a:r>
              <a:rPr lang="en-US" altLang="zh-CN" sz="2800" dirty="0" smtClean="0">
                <a:solidFill>
                  <a:srgbClr val="0000CC"/>
                </a:solidFill>
              </a:rPr>
              <a:t>—</a:t>
            </a:r>
            <a:r>
              <a:rPr lang="zh-CN" altLang="en-US" sz="2800" dirty="0" smtClean="0">
                <a:solidFill>
                  <a:srgbClr val="0000CC"/>
                </a:solidFill>
              </a:rPr>
              <a:t>日地月信息</a:t>
            </a:r>
            <a:endParaRPr lang="zh-CN" altLang="en-US" dirty="0">
              <a:solidFill>
                <a:srgbClr val="0000CC"/>
              </a:solidFill>
            </a:endParaRPr>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15616" y="1484783"/>
            <a:ext cx="6772672" cy="309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9552" y="4869160"/>
            <a:ext cx="2806824" cy="8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923928" y="4437112"/>
            <a:ext cx="4667200" cy="142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9552" y="6300028"/>
            <a:ext cx="3818674"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为星</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日、星</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月、星</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地相应单位</a:t>
            </a:r>
            <a:r>
              <a:rPr lang="zh-CN" altLang="en-US" sz="1400" b="1" dirty="0" smtClean="0">
                <a:latin typeface="微软雅黑" panose="020B0503020204020204" pitchFamily="34" charset="-122"/>
                <a:ea typeface="微软雅黑" panose="020B0503020204020204" pitchFamily="34" charset="-122"/>
              </a:rPr>
              <a:t>方向矢量</a:t>
            </a:r>
            <a:endParaRPr lang="zh-CN" altLang="en-US" sz="1400" b="1" dirty="0">
              <a:latin typeface="微软雅黑" panose="020B0503020204020204" pitchFamily="34" charset="-122"/>
              <a:ea typeface="微软雅黑" panose="020B0503020204020204" pitchFamily="34" charset="-122"/>
            </a:endParaRPr>
          </a:p>
        </p:txBody>
      </p:sp>
      <p:pic>
        <p:nvPicPr>
          <p:cNvPr id="28676"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t="2" r="6624" b="17785"/>
          <a:stretch/>
        </p:blipFill>
        <p:spPr bwMode="auto">
          <a:xfrm>
            <a:off x="467544" y="5976469"/>
            <a:ext cx="1512168" cy="332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937078" y="6237312"/>
            <a:ext cx="3451346"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为</a:t>
            </a:r>
            <a:r>
              <a:rPr lang="zh-CN" altLang="en-US" sz="1400" b="1" dirty="0">
                <a:latin typeface="微软雅黑" panose="020B0503020204020204" pitchFamily="34" charset="-122"/>
                <a:ea typeface="微软雅黑" panose="020B0503020204020204" pitchFamily="34" charset="-122"/>
              </a:rPr>
              <a:t>月心赤道惯性坐标系下的卫星位置矢量、太阳位置矢量和地球位置矢量</a:t>
            </a:r>
          </a:p>
        </p:txBody>
      </p:sp>
      <p:pic>
        <p:nvPicPr>
          <p:cNvPr id="28677" name="Picture 5"/>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081094" y="5877272"/>
            <a:ext cx="931066" cy="30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52446" y="5517232"/>
            <a:ext cx="415498" cy="369332"/>
          </a:xfrm>
          <a:prstGeom prst="rect">
            <a:avLst/>
          </a:prstGeom>
          <a:noFill/>
        </p:spPr>
        <p:txBody>
          <a:bodyPr wrap="none" rtlCol="0">
            <a:spAutoFit/>
          </a:bodyPr>
          <a:lstStyle/>
          <a:p>
            <a:r>
              <a:rPr lang="zh-CN" altLang="en-US" dirty="0" smtClean="0"/>
              <a:t>或</a:t>
            </a:r>
            <a:endParaRPr lang="zh-CN" altLang="en-US" dirty="0"/>
          </a:p>
        </p:txBody>
      </p:sp>
    </p:spTree>
    <p:extLst>
      <p:ext uri="{BB962C8B-B14F-4D97-AF65-F5344CB8AC3E}">
        <p14:creationId xmlns:p14="http://schemas.microsoft.com/office/powerpoint/2010/main" val="3980722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深空探测的天文导航方法</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lnSpc>
                <a:spcPct val="170000"/>
              </a:lnSpc>
              <a:buNone/>
            </a:pPr>
            <a:r>
              <a:rPr lang="zh-CN" altLang="en-US" sz="4100" dirty="0" smtClean="0"/>
              <a:t>导航原理：</a:t>
            </a:r>
            <a:endParaRPr lang="en-US" altLang="zh-CN" sz="4100" dirty="0" smtClean="0"/>
          </a:p>
          <a:p>
            <a:pPr>
              <a:lnSpc>
                <a:spcPct val="170000"/>
              </a:lnSpc>
            </a:pPr>
            <a:r>
              <a:rPr lang="zh-CN" altLang="en-US" dirty="0" smtClean="0"/>
              <a:t>天体位置可确定（通过星历推算）</a:t>
            </a:r>
            <a:endParaRPr lang="en-US" altLang="zh-CN" dirty="0" smtClean="0"/>
          </a:p>
          <a:p>
            <a:pPr lvl="1">
              <a:lnSpc>
                <a:spcPct val="170000"/>
              </a:lnSpc>
            </a:pPr>
            <a:r>
              <a:rPr lang="zh-CN" altLang="en-US" dirty="0" smtClean="0"/>
              <a:t>天体在惯性空间中任意时刻的位置是可确定的</a:t>
            </a:r>
            <a:endParaRPr lang="en-US" altLang="zh-CN" dirty="0" smtClean="0"/>
          </a:p>
          <a:p>
            <a:pPr>
              <a:lnSpc>
                <a:spcPct val="170000"/>
              </a:lnSpc>
            </a:pPr>
            <a:r>
              <a:rPr lang="zh-CN" altLang="en-US" dirty="0" smtClean="0"/>
              <a:t>航天器姿态可确定（通过恒星观测）</a:t>
            </a:r>
            <a:endParaRPr lang="en-US" altLang="zh-CN" dirty="0" smtClean="0"/>
          </a:p>
          <a:p>
            <a:pPr lvl="1">
              <a:lnSpc>
                <a:spcPct val="170000"/>
              </a:lnSpc>
            </a:pPr>
            <a:r>
              <a:rPr lang="zh-CN" altLang="en-US" dirty="0" smtClean="0"/>
              <a:t>通过航天器对恒星的观测得到航天器相对于恒星的方位</a:t>
            </a:r>
            <a:endParaRPr lang="en-US" altLang="zh-CN" dirty="0" smtClean="0"/>
          </a:p>
          <a:p>
            <a:pPr>
              <a:lnSpc>
                <a:spcPct val="170000"/>
              </a:lnSpc>
            </a:pPr>
            <a:r>
              <a:rPr lang="zh-CN" altLang="en-US" dirty="0" smtClean="0"/>
              <a:t>航天器位置可确定（近天体观测）</a:t>
            </a:r>
            <a:endParaRPr lang="en-US" altLang="zh-CN" dirty="0" smtClean="0"/>
          </a:p>
          <a:p>
            <a:pPr lvl="1">
              <a:lnSpc>
                <a:spcPct val="170000"/>
              </a:lnSpc>
            </a:pPr>
            <a:r>
              <a:rPr lang="zh-CN" altLang="en-US" dirty="0" smtClean="0"/>
              <a:t>通过位置已知的近天体观测数据，可建立几何解析关系，并建立观测方程</a:t>
            </a:r>
            <a:endParaRPr lang="zh-CN" altLang="en-US" dirty="0"/>
          </a:p>
        </p:txBody>
      </p:sp>
    </p:spTree>
    <p:extLst>
      <p:ext uri="{BB962C8B-B14F-4D97-AF65-F5344CB8AC3E}">
        <p14:creationId xmlns:p14="http://schemas.microsoft.com/office/powerpoint/2010/main" val="1299489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深空探测的主要要素</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sz="2800" dirty="0"/>
              <a:t>要素一：轨道动力学方程</a:t>
            </a:r>
            <a:endParaRPr lang="en-US" altLang="zh-CN" sz="2800" dirty="0"/>
          </a:p>
          <a:p>
            <a:pPr lvl="1"/>
            <a:r>
              <a:rPr lang="zh-CN" altLang="en-US" sz="2400" dirty="0"/>
              <a:t>综合</a:t>
            </a:r>
            <a:r>
              <a:rPr lang="zh-CN" altLang="en-US" sz="2400" dirty="0" smtClean="0"/>
              <a:t>考虑航天器周围天体影响建立</a:t>
            </a:r>
            <a:r>
              <a:rPr lang="zh-CN" altLang="en-US" sz="2400" dirty="0"/>
              <a:t>动力学方程</a:t>
            </a:r>
            <a:endParaRPr lang="en-US" altLang="zh-CN" sz="2400" dirty="0"/>
          </a:p>
          <a:p>
            <a:pPr marL="0" indent="0">
              <a:buNone/>
            </a:pPr>
            <a:r>
              <a:rPr lang="zh-CN" altLang="en-US" sz="2800" dirty="0"/>
              <a:t>要素二：导航天体与观测方法的选择</a:t>
            </a:r>
            <a:endParaRPr lang="en-US" altLang="zh-CN" sz="2800" dirty="0"/>
          </a:p>
          <a:p>
            <a:pPr lvl="1"/>
            <a:r>
              <a:rPr lang="zh-CN" altLang="en-US" sz="2400" dirty="0"/>
              <a:t>主要导航天体</a:t>
            </a:r>
            <a:r>
              <a:rPr lang="zh-CN" altLang="en-US" sz="2400" dirty="0" smtClean="0"/>
              <a:t>：恒星、近天体</a:t>
            </a:r>
            <a:endParaRPr lang="en-US" altLang="zh-CN" sz="2400" dirty="0"/>
          </a:p>
          <a:p>
            <a:pPr marL="0" indent="0">
              <a:buNone/>
            </a:pPr>
            <a:r>
              <a:rPr lang="zh-CN" altLang="en-US" sz="2800" dirty="0"/>
              <a:t>要素三：几何解析方法的选择</a:t>
            </a:r>
            <a:endParaRPr lang="en-US" altLang="zh-CN" sz="2800" dirty="0"/>
          </a:p>
          <a:p>
            <a:pPr lvl="1"/>
            <a:r>
              <a:rPr lang="zh-CN" altLang="en-US" sz="2400" dirty="0" smtClean="0"/>
              <a:t>恒星仰角、两个近天体之间的夹角、一个近天体和一个远天体的夹角、掩星观测</a:t>
            </a:r>
            <a:endParaRPr lang="zh-CN" altLang="en-US" dirty="0"/>
          </a:p>
        </p:txBody>
      </p:sp>
    </p:spTree>
    <p:extLst>
      <p:ext uri="{BB962C8B-B14F-4D97-AF65-F5344CB8AC3E}">
        <p14:creationId xmlns:p14="http://schemas.microsoft.com/office/powerpoint/2010/main" val="2471296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a:t>
            </a:r>
            <a:r>
              <a:rPr lang="zh-CN" altLang="en-US" dirty="0"/>
              <a:t>、天文导航技术发展简介</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48023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a:t>
            </a:r>
            <a:r>
              <a:rPr lang="zh-CN" altLang="en-US" dirty="0" smtClean="0"/>
              <a:t>观测方程</a:t>
            </a:r>
            <a:r>
              <a:rPr lang="en-US" altLang="zh-CN" sz="3200" dirty="0" smtClean="0">
                <a:solidFill>
                  <a:srgbClr val="0000CC"/>
                </a:solidFill>
              </a:rPr>
              <a:t>—</a:t>
            </a:r>
            <a:r>
              <a:rPr lang="zh-CN" altLang="en-US" sz="3200" dirty="0" smtClean="0">
                <a:solidFill>
                  <a:srgbClr val="0000CC"/>
                </a:solidFill>
              </a:rPr>
              <a:t>恒星仰角</a:t>
            </a:r>
            <a:endParaRPr lang="zh-CN" altLang="en-US" dirty="0">
              <a:solidFill>
                <a:srgbClr val="0000CC"/>
              </a:solidFill>
            </a:endParaRPr>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868144" y="1628800"/>
            <a:ext cx="2621554" cy="402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7584" y="2868351"/>
            <a:ext cx="4320480" cy="87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27584" y="1649016"/>
            <a:ext cx="2170787"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观测量：恒星仰角</a:t>
            </a:r>
            <a:r>
              <a:rPr lang="en-US" altLang="zh-CN" b="1" dirty="0" smtClean="0">
                <a:latin typeface="微软雅黑" panose="020B0503020204020204" pitchFamily="34" charset="-122"/>
                <a:ea typeface="微软雅黑" panose="020B0503020204020204" pitchFamily="34" charset="-122"/>
              </a:rPr>
              <a:t>γ</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827584" y="2276872"/>
            <a:ext cx="1338828"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观测方程：</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0746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常用观测方程</a:t>
            </a:r>
            <a:r>
              <a:rPr lang="en-US" altLang="zh-CN" sz="3200" dirty="0" smtClean="0">
                <a:solidFill>
                  <a:srgbClr val="0000CC"/>
                </a:solidFill>
              </a:rPr>
              <a:t>—</a:t>
            </a:r>
            <a:r>
              <a:rPr lang="zh-CN" altLang="en-US" sz="3200" dirty="0" smtClean="0">
                <a:solidFill>
                  <a:srgbClr val="0000CC"/>
                </a:solidFill>
              </a:rPr>
              <a:t>掩星观测</a:t>
            </a:r>
            <a:endParaRPr lang="zh-CN" altLang="en-US" dirty="0"/>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7544" y="1772816"/>
            <a:ext cx="42672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2"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712296" y="6044902"/>
            <a:ext cx="15240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292080" y="1484784"/>
            <a:ext cx="3131840" cy="4198393"/>
          </a:xfrm>
          <a:prstGeom prst="rect">
            <a:avLst/>
          </a:prstGeom>
        </p:spPr>
        <p:txBody>
          <a:bodyPr wrap="square">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 原理：</a:t>
            </a:r>
            <a:endParaRPr lang="en-US" altLang="zh-CN"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当从探测器上观测到某颗恒星被行星遮挡住时，这个从看得见到看不见的瞬间即可确定一个位置面，该位置面为一圆柱面，圆柱面的轴线与探测器到恒星的视线方向平行，并通过行星的中心，圆柱面的直径等于行星的直径</a:t>
            </a:r>
            <a:endParaRPr lang="zh-CN" altLang="en-US"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4499992" y="5723964"/>
            <a:ext cx="133882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观测方程：</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5622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常用观测方程</a:t>
            </a:r>
            <a:r>
              <a:rPr lang="en-US" altLang="zh-CN" sz="3200" dirty="0" smtClean="0">
                <a:solidFill>
                  <a:srgbClr val="0000CC"/>
                </a:solidFill>
              </a:rPr>
              <a:t>—</a:t>
            </a:r>
            <a:r>
              <a:rPr lang="zh-CN" altLang="en-US" sz="3200" dirty="0" smtClean="0">
                <a:solidFill>
                  <a:srgbClr val="0000CC"/>
                </a:solidFill>
              </a:rPr>
              <a:t>近天体与远天体夹角</a:t>
            </a:r>
            <a:endParaRPr lang="zh-CN" altLang="en-US" dirty="0"/>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9552" y="1916832"/>
            <a:ext cx="4047500" cy="34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392" y="4869160"/>
            <a:ext cx="3352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01324" y="4365104"/>
            <a:ext cx="133882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观测方程：</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5107632" y="1916832"/>
            <a:ext cx="3604320" cy="188461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在纯天文自主定位解算中，应用最为广泛的观测量就是一个近天体</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行星、太阳</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和一个远天体</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恒星</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之间的夹角。</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79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5536" y="2130425"/>
            <a:ext cx="8424936" cy="1470025"/>
          </a:xfrm>
        </p:spPr>
        <p:txBody>
          <a:bodyPr>
            <a:normAutofit/>
          </a:bodyPr>
          <a:lstStyle/>
          <a:p>
            <a:pPr marL="0" indent="0"/>
            <a:r>
              <a:rPr lang="zh-CN" altLang="en-US" sz="4000" dirty="0" smtClean="0"/>
              <a:t>四、</a:t>
            </a:r>
            <a:r>
              <a:rPr lang="zh-CN" altLang="en-US" sz="4000" dirty="0"/>
              <a:t>航天器自主天文导航发展趋势</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932915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发展趋势</a:t>
            </a:r>
            <a:endParaRPr lang="zh-CN" altLang="en-US" dirty="0"/>
          </a:p>
        </p:txBody>
      </p:sp>
      <p:sp>
        <p:nvSpPr>
          <p:cNvPr id="3" name="内容占位符 2"/>
          <p:cNvSpPr>
            <a:spLocks noGrp="1"/>
          </p:cNvSpPr>
          <p:nvPr>
            <p:ph idx="1"/>
          </p:nvPr>
        </p:nvSpPr>
        <p:spPr/>
        <p:txBody>
          <a:bodyPr/>
          <a:lstStyle/>
          <a:p>
            <a:r>
              <a:rPr lang="zh-CN" altLang="en-US" dirty="0" smtClean="0"/>
              <a:t>轨道动力学系统状态</a:t>
            </a:r>
            <a:r>
              <a:rPr lang="zh-CN" altLang="en-US" dirty="0"/>
              <a:t>方程的精确</a:t>
            </a:r>
            <a:r>
              <a:rPr lang="zh-CN" altLang="en-US" dirty="0" smtClean="0"/>
              <a:t>建模</a:t>
            </a:r>
            <a:endParaRPr lang="en-US" altLang="zh-CN" dirty="0" smtClean="0"/>
          </a:p>
          <a:p>
            <a:r>
              <a:rPr lang="zh-CN" altLang="en-US" dirty="0" smtClean="0"/>
              <a:t>射电</a:t>
            </a:r>
            <a:r>
              <a:rPr lang="zh-CN" altLang="en-US" dirty="0"/>
              <a:t>、</a:t>
            </a:r>
            <a:r>
              <a:rPr lang="en-US" altLang="zh-CN" dirty="0"/>
              <a:t>x</a:t>
            </a:r>
            <a:r>
              <a:rPr lang="zh-CN" altLang="en-US" dirty="0"/>
              <a:t>射线</a:t>
            </a:r>
            <a:r>
              <a:rPr lang="zh-CN" altLang="en-US" dirty="0" smtClean="0"/>
              <a:t>和</a:t>
            </a:r>
            <a:r>
              <a:rPr lang="en-US" altLang="zh-CN" dirty="0"/>
              <a:t>γ</a:t>
            </a:r>
            <a:r>
              <a:rPr lang="zh-CN" altLang="en-US" dirty="0" smtClean="0"/>
              <a:t>射线等新探测手段</a:t>
            </a:r>
            <a:endParaRPr lang="zh-CN" altLang="en-US" dirty="0"/>
          </a:p>
          <a:p>
            <a:r>
              <a:rPr lang="zh-CN" altLang="en-US" dirty="0" smtClean="0"/>
              <a:t>器件的高精度、小型化和集成化</a:t>
            </a:r>
            <a:endParaRPr lang="en-US" altLang="zh-CN" dirty="0" smtClean="0"/>
          </a:p>
          <a:p>
            <a:r>
              <a:rPr lang="zh-CN" altLang="en-US" dirty="0" smtClean="0"/>
              <a:t>精度更高的几何解析方法</a:t>
            </a:r>
            <a:endParaRPr lang="en-US" altLang="zh-CN" dirty="0" smtClean="0"/>
          </a:p>
          <a:p>
            <a:r>
              <a:rPr lang="en-US" altLang="zh-CN" dirty="0" smtClean="0"/>
              <a:t>…</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1902682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49802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什么是天文导航</a:t>
            </a:r>
            <a:endParaRPr lang="zh-CN" altLang="en-US" dirty="0"/>
          </a:p>
        </p:txBody>
      </p:sp>
      <p:sp>
        <p:nvSpPr>
          <p:cNvPr id="3" name="内容占位符 2"/>
          <p:cNvSpPr>
            <a:spLocks noGrp="1"/>
          </p:cNvSpPr>
          <p:nvPr>
            <p:ph idx="1"/>
          </p:nvPr>
        </p:nvSpPr>
        <p:spPr>
          <a:xfrm>
            <a:off x="467544" y="1556792"/>
            <a:ext cx="8229600" cy="4525963"/>
          </a:xfrm>
        </p:spPr>
        <p:txBody>
          <a:bodyPr>
            <a:normAutofit/>
          </a:bodyPr>
          <a:lstStyle/>
          <a:p>
            <a:pPr>
              <a:lnSpc>
                <a:spcPct val="160000"/>
              </a:lnSpc>
            </a:pPr>
            <a:r>
              <a:rPr lang="zh-CN" altLang="en-US" sz="2800" dirty="0" smtClean="0"/>
              <a:t>天文导航：</a:t>
            </a:r>
            <a:endParaRPr lang="en-US" altLang="zh-CN" sz="2800" dirty="0" smtClean="0"/>
          </a:p>
          <a:p>
            <a:pPr lvl="1">
              <a:lnSpc>
                <a:spcPct val="160000"/>
              </a:lnSpc>
            </a:pPr>
            <a:r>
              <a:rPr lang="zh-CN" altLang="en-US" sz="2400" dirty="0" smtClean="0"/>
              <a:t>以</a:t>
            </a:r>
            <a:r>
              <a:rPr lang="zh-CN" altLang="en-US" sz="2400" dirty="0"/>
              <a:t>已知准确空间位置的自然天体</a:t>
            </a:r>
            <a:r>
              <a:rPr lang="zh-CN" altLang="en-US" sz="2400" dirty="0" smtClean="0"/>
              <a:t>为</a:t>
            </a:r>
            <a:r>
              <a:rPr lang="zh-CN" altLang="en-US" sz="2400" dirty="0"/>
              <a:t>参考</a:t>
            </a:r>
            <a:r>
              <a:rPr lang="zh-CN" altLang="en-US" sz="2400" dirty="0" smtClean="0"/>
              <a:t>，通过</a:t>
            </a:r>
            <a:r>
              <a:rPr lang="zh-CN" altLang="en-US" sz="2400" dirty="0"/>
              <a:t>天体测量仪器被动探测天体位置，经解算确定测量点所在载体</a:t>
            </a:r>
            <a:r>
              <a:rPr lang="zh-CN" altLang="en-US" sz="2400" dirty="0" smtClean="0"/>
              <a:t>的导航</a:t>
            </a:r>
            <a:r>
              <a:rPr lang="zh-CN" altLang="en-US" sz="2400" dirty="0"/>
              <a:t>信息</a:t>
            </a:r>
            <a:r>
              <a:rPr lang="zh-CN" altLang="en-US" sz="2400" dirty="0" smtClean="0"/>
              <a:t>。</a:t>
            </a:r>
            <a:endParaRPr lang="en-US" altLang="zh-CN" sz="2400" dirty="0" smtClean="0"/>
          </a:p>
          <a:p>
            <a:pPr>
              <a:lnSpc>
                <a:spcPct val="160000"/>
              </a:lnSpc>
            </a:pPr>
            <a:r>
              <a:rPr lang="zh-CN" altLang="en-US" sz="2800" dirty="0"/>
              <a:t>天文导航技术是一门既古老又年轻的</a:t>
            </a:r>
            <a:r>
              <a:rPr lang="zh-CN" altLang="en-US" sz="2800" dirty="0" smtClean="0"/>
              <a:t>技术</a:t>
            </a:r>
            <a:endParaRPr lang="en-US" altLang="zh-CN" sz="2800" dirty="0" smtClean="0"/>
          </a:p>
          <a:p>
            <a:pPr lvl="1">
              <a:lnSpc>
                <a:spcPct val="160000"/>
              </a:lnSpc>
            </a:pPr>
            <a:r>
              <a:rPr lang="zh-CN" altLang="en-US" sz="2400" dirty="0" smtClean="0"/>
              <a:t>起源于</a:t>
            </a:r>
            <a:r>
              <a:rPr lang="zh-CN" altLang="en-US" sz="2400" dirty="0"/>
              <a:t>航海，发展于</a:t>
            </a:r>
            <a:r>
              <a:rPr lang="zh-CN" altLang="en-US" sz="2400" dirty="0" smtClean="0"/>
              <a:t>航空</a:t>
            </a:r>
            <a:r>
              <a:rPr lang="zh-CN" altLang="en-US" sz="2400" dirty="0"/>
              <a:t>，辉煌于航天</a:t>
            </a:r>
            <a:r>
              <a:rPr lang="zh-CN" altLang="en-US" sz="2400" dirty="0" smtClean="0"/>
              <a:t>。</a:t>
            </a:r>
            <a:endParaRPr lang="en-US" altLang="zh-CN" sz="2400" dirty="0" smtClean="0"/>
          </a:p>
        </p:txBody>
      </p:sp>
    </p:spTree>
    <p:extLst>
      <p:ext uri="{BB962C8B-B14F-4D97-AF65-F5344CB8AC3E}">
        <p14:creationId xmlns:p14="http://schemas.microsoft.com/office/powerpoint/2010/main" val="276268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天体导航的</a:t>
            </a:r>
            <a:r>
              <a:rPr lang="zh-CN" altLang="en-US" dirty="0" smtClean="0"/>
              <a:t>基本思路</a:t>
            </a:r>
            <a:endParaRPr lang="zh-CN" altLang="en-US" dirty="0"/>
          </a:p>
        </p:txBody>
      </p:sp>
      <p:sp>
        <p:nvSpPr>
          <p:cNvPr id="3" name="内容占位符 2"/>
          <p:cNvSpPr>
            <a:spLocks noGrp="1"/>
          </p:cNvSpPr>
          <p:nvPr>
            <p:ph idx="1"/>
          </p:nvPr>
        </p:nvSpPr>
        <p:spPr/>
        <p:txBody>
          <a:bodyPr>
            <a:normAutofit fontScale="92500"/>
          </a:bodyPr>
          <a:lstStyle/>
          <a:p>
            <a:r>
              <a:rPr lang="zh-CN" altLang="en-US" sz="2400" dirty="0" smtClean="0"/>
              <a:t>从地球上观察，天体运动存在规律</a:t>
            </a:r>
            <a:endParaRPr lang="en-US" altLang="zh-CN" sz="2400" dirty="0" smtClean="0"/>
          </a:p>
          <a:p>
            <a:pPr lvl="1"/>
            <a:r>
              <a:rPr lang="zh-CN" altLang="en-US" sz="2000" dirty="0" smtClean="0"/>
              <a:t>上述各种天体与地球的视运动特征有规律，意味着对于一颗地球卫星或者深空探测器，其与各天体之间的视运动特征也是可预期的</a:t>
            </a:r>
            <a:endParaRPr lang="en-US" altLang="zh-CN" sz="2000" dirty="0" smtClean="0"/>
          </a:p>
          <a:p>
            <a:r>
              <a:rPr lang="zh-CN" altLang="en-US" sz="2400" dirty="0" smtClean="0"/>
              <a:t>天体随时间的位置变化可预测</a:t>
            </a:r>
            <a:endParaRPr lang="en-US" altLang="zh-CN" sz="2400" dirty="0" smtClean="0"/>
          </a:p>
          <a:p>
            <a:pPr lvl="1"/>
            <a:r>
              <a:rPr lang="zh-CN" altLang="en-US" sz="2000" dirty="0" smtClean="0"/>
              <a:t>利用上述规律，天文学观测可获得在某一坐标系下（如：日心惯性坐标系）上述天体随时间的运行轨迹，并依据时间对天体位置进行预测</a:t>
            </a:r>
            <a:endParaRPr lang="en-US" altLang="zh-CN" sz="2000" dirty="0" smtClean="0"/>
          </a:p>
          <a:p>
            <a:r>
              <a:rPr lang="zh-CN" altLang="en-US" sz="2400" dirty="0"/>
              <a:t>天体</a:t>
            </a:r>
            <a:r>
              <a:rPr lang="zh-CN" altLang="en-US" sz="2400" dirty="0" smtClean="0"/>
              <a:t>间空间方位关系可用于推导航天器位置</a:t>
            </a:r>
            <a:endParaRPr lang="en-US" altLang="zh-CN" sz="2400" dirty="0" smtClean="0"/>
          </a:p>
          <a:p>
            <a:pPr lvl="1"/>
            <a:r>
              <a:rPr lang="zh-CN" altLang="en-US" sz="2000" dirty="0" smtClean="0"/>
              <a:t>如果能够获得地球卫星或深空探测器与上述天体之间的方位（或距离）关系，则可以确定航天器的位置</a:t>
            </a:r>
            <a:endParaRPr lang="zh-CN" altLang="en-US" sz="2000" dirty="0"/>
          </a:p>
        </p:txBody>
      </p:sp>
    </p:spTree>
    <p:extLst>
      <p:ext uri="{BB962C8B-B14F-4D97-AF65-F5344CB8AC3E}">
        <p14:creationId xmlns:p14="http://schemas.microsoft.com/office/powerpoint/2010/main" val="1395882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天文导航的优劣势</a:t>
            </a:r>
            <a:endParaRPr lang="zh-CN" altLang="en-US" dirty="0"/>
          </a:p>
        </p:txBody>
      </p:sp>
      <p:sp>
        <p:nvSpPr>
          <p:cNvPr id="3" name="内容占位符 2"/>
          <p:cNvSpPr>
            <a:spLocks noGrp="1"/>
          </p:cNvSpPr>
          <p:nvPr>
            <p:ph idx="1"/>
          </p:nvPr>
        </p:nvSpPr>
        <p:spPr>
          <a:xfrm>
            <a:off x="323528" y="1383998"/>
            <a:ext cx="8229600" cy="4525963"/>
          </a:xfrm>
        </p:spPr>
        <p:txBody>
          <a:bodyPr>
            <a:normAutofit/>
          </a:bodyPr>
          <a:lstStyle/>
          <a:p>
            <a:r>
              <a:rPr lang="zh-CN" altLang="en-US" sz="2800" dirty="0" smtClean="0"/>
              <a:t>主要优势：</a:t>
            </a:r>
            <a:endParaRPr lang="en-US" altLang="zh-CN" sz="2800" dirty="0" smtClean="0"/>
          </a:p>
          <a:p>
            <a:pPr lvl="1"/>
            <a:r>
              <a:rPr lang="zh-CN" altLang="en-US" sz="2400" dirty="0" smtClean="0"/>
              <a:t>被动式</a:t>
            </a:r>
            <a:r>
              <a:rPr lang="zh-CN" altLang="en-US" sz="2400" dirty="0"/>
              <a:t>测量、自主</a:t>
            </a:r>
            <a:r>
              <a:rPr lang="zh-CN" altLang="en-US" sz="2400" dirty="0" smtClean="0"/>
              <a:t>式导航</a:t>
            </a:r>
            <a:endParaRPr lang="zh-CN" altLang="en-US" sz="2400" dirty="0"/>
          </a:p>
          <a:p>
            <a:pPr lvl="1"/>
            <a:r>
              <a:rPr lang="zh-CN" altLang="en-US" sz="2400" dirty="0" smtClean="0"/>
              <a:t>在太空中的导航</a:t>
            </a:r>
            <a:r>
              <a:rPr lang="zh-CN" altLang="en-US" sz="2400" dirty="0"/>
              <a:t>精度</a:t>
            </a:r>
            <a:r>
              <a:rPr lang="zh-CN" altLang="en-US" sz="2400" dirty="0" smtClean="0"/>
              <a:t>较高</a:t>
            </a:r>
            <a:r>
              <a:rPr lang="zh-CN" altLang="en-US" sz="2000" dirty="0" smtClean="0"/>
              <a:t>（可能是目前深空唯一有效的方式）</a:t>
            </a:r>
            <a:endParaRPr lang="zh-CN" altLang="en-US" sz="2400" dirty="0"/>
          </a:p>
          <a:p>
            <a:pPr lvl="1"/>
            <a:r>
              <a:rPr lang="zh-CN" altLang="en-US" sz="2400" dirty="0" smtClean="0"/>
              <a:t>可</a:t>
            </a:r>
            <a:r>
              <a:rPr lang="zh-CN" altLang="en-US" sz="2400" dirty="0"/>
              <a:t>同时提供位置和姿态</a:t>
            </a:r>
            <a:r>
              <a:rPr lang="zh-CN" altLang="en-US" sz="2400" dirty="0" smtClean="0"/>
              <a:t>信息</a:t>
            </a:r>
            <a:endParaRPr lang="en-US" altLang="zh-CN" sz="2400" dirty="0" smtClean="0"/>
          </a:p>
          <a:p>
            <a:r>
              <a:rPr lang="zh-CN" altLang="en-US" sz="2800" dirty="0" smtClean="0"/>
              <a:t>适用范围：</a:t>
            </a:r>
            <a:endParaRPr lang="en-US" altLang="zh-CN" sz="2800" dirty="0" smtClean="0"/>
          </a:p>
          <a:p>
            <a:pPr lvl="1"/>
            <a:r>
              <a:rPr lang="zh-CN" altLang="en-US" sz="2400" dirty="0" smtClean="0"/>
              <a:t>适合</a:t>
            </a:r>
            <a:r>
              <a:rPr lang="zh-CN" altLang="en-US" sz="2400" dirty="0"/>
              <a:t>长时间自主</a:t>
            </a:r>
            <a:r>
              <a:rPr lang="zh-CN" altLang="en-US" sz="2400" dirty="0" smtClean="0"/>
              <a:t>运行且对天体观测条件较好</a:t>
            </a:r>
            <a:r>
              <a:rPr lang="zh-CN" altLang="en-US" sz="2400" dirty="0" smtClean="0"/>
              <a:t>的场景</a:t>
            </a:r>
            <a:endParaRPr lang="zh-CN" altLang="en-US" sz="2400" dirty="0"/>
          </a:p>
        </p:txBody>
      </p:sp>
    </p:spTree>
    <p:extLst>
      <p:ext uri="{BB962C8B-B14F-4D97-AF65-F5344CB8AC3E}">
        <p14:creationId xmlns:p14="http://schemas.microsoft.com/office/powerpoint/2010/main" val="928547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天文导航的优劣势</a:t>
            </a:r>
            <a:endParaRPr lang="zh-CN" altLang="en-US" dirty="0"/>
          </a:p>
        </p:txBody>
      </p:sp>
      <p:sp>
        <p:nvSpPr>
          <p:cNvPr id="3" name="内容占位符 2"/>
          <p:cNvSpPr>
            <a:spLocks noGrp="1"/>
          </p:cNvSpPr>
          <p:nvPr>
            <p:ph idx="1"/>
          </p:nvPr>
        </p:nvSpPr>
        <p:spPr/>
        <p:txBody>
          <a:bodyPr>
            <a:normAutofit/>
          </a:bodyPr>
          <a:lstStyle/>
          <a:p>
            <a:r>
              <a:rPr lang="zh-CN" altLang="en-US" dirty="0" smtClean="0"/>
              <a:t>弱点：</a:t>
            </a:r>
            <a:endParaRPr lang="en-US" altLang="zh-CN" dirty="0" smtClean="0"/>
          </a:p>
          <a:p>
            <a:pPr lvl="1"/>
            <a:r>
              <a:rPr lang="zh-CN" altLang="en-US" dirty="0" smtClean="0"/>
              <a:t>在</a:t>
            </a:r>
            <a:r>
              <a:rPr lang="zh-CN" altLang="en-US" dirty="0"/>
              <a:t>某些情况</a:t>
            </a:r>
            <a:r>
              <a:rPr lang="zh-CN" altLang="en-US" dirty="0" smtClean="0"/>
              <a:t>下会</a:t>
            </a:r>
            <a:r>
              <a:rPr lang="zh-CN" altLang="en-US" dirty="0"/>
              <a:t>受到外界环境的</a:t>
            </a:r>
            <a:r>
              <a:rPr lang="zh-CN" altLang="en-US" dirty="0" smtClean="0"/>
              <a:t>影响</a:t>
            </a:r>
            <a:endParaRPr lang="en-US" altLang="zh-CN" dirty="0" smtClean="0"/>
          </a:p>
          <a:p>
            <a:pPr lvl="2"/>
            <a:r>
              <a:rPr lang="zh-CN" altLang="en-US" dirty="0" smtClean="0"/>
              <a:t>如</a:t>
            </a:r>
            <a:r>
              <a:rPr lang="zh-CN" altLang="en-US" dirty="0"/>
              <a:t>在航空、航海领域的应用容易受到气候条件的影响</a:t>
            </a:r>
            <a:r>
              <a:rPr lang="zh-CN" altLang="en-US" dirty="0" smtClean="0"/>
              <a:t>等</a:t>
            </a:r>
            <a:endParaRPr lang="en-US" altLang="zh-CN" dirty="0" smtClean="0"/>
          </a:p>
          <a:p>
            <a:pPr lvl="2"/>
            <a:r>
              <a:rPr lang="zh-CN" altLang="en-US" dirty="0" smtClean="0"/>
              <a:t>测量手段产生的误差，如：像</a:t>
            </a:r>
            <a:r>
              <a:rPr lang="zh-CN" altLang="en-US" dirty="0"/>
              <a:t>差、</a:t>
            </a:r>
            <a:r>
              <a:rPr lang="zh-CN" altLang="en-US" dirty="0" smtClean="0"/>
              <a:t>视差</a:t>
            </a:r>
            <a:endParaRPr lang="en-US" altLang="zh-CN" dirty="0" smtClean="0"/>
          </a:p>
          <a:p>
            <a:pPr lvl="2"/>
            <a:r>
              <a:rPr lang="zh-CN" altLang="en-US" dirty="0" smtClean="0"/>
              <a:t>天体变化对导航精度的影响，如：地球</a:t>
            </a:r>
            <a:r>
              <a:rPr lang="zh-CN" altLang="en-US" dirty="0"/>
              <a:t>极轴的章动</a:t>
            </a:r>
          </a:p>
          <a:p>
            <a:endParaRPr lang="zh-CN" altLang="en-US" dirty="0"/>
          </a:p>
        </p:txBody>
      </p:sp>
    </p:spTree>
    <p:extLst>
      <p:ext uri="{BB962C8B-B14F-4D97-AF65-F5344CB8AC3E}">
        <p14:creationId xmlns:p14="http://schemas.microsoft.com/office/powerpoint/2010/main" val="1581046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天文导航的发展历史</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起点</a:t>
            </a:r>
            <a:r>
              <a:rPr lang="zh-CN" altLang="en-US" dirty="0" smtClean="0"/>
              <a:t>：</a:t>
            </a:r>
            <a:endParaRPr lang="en-US" altLang="zh-CN" dirty="0" smtClean="0"/>
          </a:p>
          <a:p>
            <a:pPr lvl="1"/>
            <a:r>
              <a:rPr lang="zh-CN" altLang="en-US" dirty="0" smtClean="0"/>
              <a:t>天文航海</a:t>
            </a:r>
            <a:r>
              <a:rPr lang="zh-CN" altLang="en-US" dirty="0" smtClean="0"/>
              <a:t>技术</a:t>
            </a:r>
            <a:endParaRPr lang="en-US" altLang="zh-CN" dirty="0" smtClean="0"/>
          </a:p>
          <a:p>
            <a:r>
              <a:rPr lang="zh-CN" altLang="en-US" dirty="0" smtClean="0"/>
              <a:t>特点</a:t>
            </a:r>
            <a:endParaRPr lang="en-US" altLang="zh-CN" dirty="0" smtClean="0"/>
          </a:p>
          <a:p>
            <a:pPr lvl="1"/>
            <a:r>
              <a:rPr lang="zh-CN" altLang="en-US" dirty="0" smtClean="0"/>
              <a:t>利用等</a:t>
            </a:r>
            <a:r>
              <a:rPr lang="zh-CN" altLang="en-US" dirty="0"/>
              <a:t>纬圈上天体高度</a:t>
            </a:r>
            <a:r>
              <a:rPr lang="zh-CN" altLang="en-US" dirty="0" smtClean="0"/>
              <a:t>不变的原理测量纬度</a:t>
            </a:r>
            <a:endParaRPr lang="en-US" altLang="zh-CN" dirty="0"/>
          </a:p>
          <a:p>
            <a:pPr lvl="1"/>
            <a:r>
              <a:rPr lang="zh-CN" altLang="en-US" dirty="0" smtClean="0"/>
              <a:t>利用两地时差测量经度</a:t>
            </a:r>
            <a:endParaRPr lang="en-US" altLang="zh-CN" dirty="0" smtClean="0"/>
          </a:p>
          <a:p>
            <a:pPr lvl="1"/>
            <a:r>
              <a:rPr lang="zh-CN" altLang="en-US" dirty="0" smtClean="0"/>
              <a:t>典型代表：中国的牵星术、欧洲的六分仪等</a:t>
            </a:r>
            <a:endParaRPr lang="en-US" altLang="zh-CN" dirty="0" smtClean="0"/>
          </a:p>
          <a:p>
            <a:pPr lvl="2"/>
            <a:endParaRPr lang="en-US" altLang="zh-CN" dirty="0" smtClean="0"/>
          </a:p>
        </p:txBody>
      </p:sp>
    </p:spTree>
    <p:extLst>
      <p:ext uri="{BB962C8B-B14F-4D97-AF65-F5344CB8AC3E}">
        <p14:creationId xmlns:p14="http://schemas.microsoft.com/office/powerpoint/2010/main" val="3463869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14953</TotalTime>
  <Words>2667</Words>
  <Application>Microsoft Office PowerPoint</Application>
  <PresentationFormat>全屏显示(4:3)</PresentationFormat>
  <Paragraphs>265</Paragraphs>
  <Slides>45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华文新魏</vt:lpstr>
      <vt:lpstr>宋体</vt:lpstr>
      <vt:lpstr>微软雅黑</vt:lpstr>
      <vt:lpstr>Arial</vt:lpstr>
      <vt:lpstr>Calibri</vt:lpstr>
      <vt:lpstr>Cambria Math</vt:lpstr>
      <vt:lpstr>Symbol</vt:lpstr>
      <vt:lpstr>Office 主题​​</vt:lpstr>
      <vt:lpstr>第三篇 自主定位导航技术 第三节 天文导航原理</vt:lpstr>
      <vt:lpstr>回顾</vt:lpstr>
      <vt:lpstr>课程内容</vt:lpstr>
      <vt:lpstr>一、天文导航技术发展简介</vt:lpstr>
      <vt:lpstr>1.1 什么是天文导航</vt:lpstr>
      <vt:lpstr>1.2 天体导航的基本思路</vt:lpstr>
      <vt:lpstr>1.3 天文导航的优劣势</vt:lpstr>
      <vt:lpstr>天文导航的优劣势</vt:lpstr>
      <vt:lpstr>1.4 天文导航的发展历史</vt:lpstr>
      <vt:lpstr>1.4 天文导航的发展历史—航海</vt:lpstr>
      <vt:lpstr>1.4 天文导航的发展历史—航空器</vt:lpstr>
      <vt:lpstr>1.4 天文导航的发展历史—近地航天器</vt:lpstr>
      <vt:lpstr>PowerPoint 演示文稿</vt:lpstr>
      <vt:lpstr>二、主要的导航天体及天体敏感器</vt:lpstr>
      <vt:lpstr>2.1 主要的导航天体</vt:lpstr>
      <vt:lpstr>2.2  主要的天体敏感器</vt:lpstr>
      <vt:lpstr>（1）太阳敏感器与月球敏感器</vt:lpstr>
      <vt:lpstr>太阳发射电磁波谱</vt:lpstr>
      <vt:lpstr>（2）地球敏感器</vt:lpstr>
      <vt:lpstr>地球发射电磁波谱</vt:lpstr>
      <vt:lpstr>（3）恒星敏感器</vt:lpstr>
      <vt:lpstr>三、航天器自主天文导航原理</vt:lpstr>
      <vt:lpstr>3.1 天文导航的基本过程</vt:lpstr>
      <vt:lpstr>天文导航的卡尔曼滤波算法</vt:lpstr>
      <vt:lpstr>几种典型的航天器轨道</vt:lpstr>
      <vt:lpstr>3.2 人造卫星的天文导航方法</vt:lpstr>
      <vt:lpstr>卫星敏感地平的方式</vt:lpstr>
      <vt:lpstr>PowerPoint 演示文稿</vt:lpstr>
      <vt:lpstr>常采用的观测方程—星光角距</vt:lpstr>
      <vt:lpstr>常采用的观测方程—星光仰角</vt:lpstr>
      <vt:lpstr>PowerPoint 演示文稿</vt:lpstr>
      <vt:lpstr>3.3 月球探测器在转移轨道上的天文导航方法</vt:lpstr>
      <vt:lpstr>转移轨道上的天文导航原理</vt:lpstr>
      <vt:lpstr>常用观测方程—星光角距</vt:lpstr>
      <vt:lpstr>3.4 月球卫星的天文导航方法</vt:lpstr>
      <vt:lpstr>常用观测方程—星光角距</vt:lpstr>
      <vt:lpstr>常用观测方程—日地月信息</vt:lpstr>
      <vt:lpstr>3.4 深空探测的天文导航方法</vt:lpstr>
      <vt:lpstr>深空探测的主要要素</vt:lpstr>
      <vt:lpstr>常用观测方程—恒星仰角</vt:lpstr>
      <vt:lpstr>常用观测方程—掩星观测</vt:lpstr>
      <vt:lpstr>常用观测方程—近天体与远天体夹角</vt:lpstr>
      <vt:lpstr>四、航天器自主天文导航发展趋势</vt:lpstr>
      <vt:lpstr>发展趋势</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177</cp:revision>
  <dcterms:created xsi:type="dcterms:W3CDTF">2014-02-15T02:28:57Z</dcterms:created>
  <dcterms:modified xsi:type="dcterms:W3CDTF">2017-06-02T01:22:48Z</dcterms:modified>
</cp:coreProperties>
</file>