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618" r:id="rId3"/>
    <p:sldId id="619" r:id="rId4"/>
    <p:sldId id="648" r:id="rId5"/>
    <p:sldId id="650" r:id="rId6"/>
    <p:sldId id="651" r:id="rId7"/>
    <p:sldId id="685" r:id="rId8"/>
    <p:sldId id="653" r:id="rId9"/>
    <p:sldId id="654" r:id="rId10"/>
    <p:sldId id="655" r:id="rId11"/>
    <p:sldId id="656" r:id="rId12"/>
    <p:sldId id="622" r:id="rId13"/>
    <p:sldId id="636" r:id="rId14"/>
    <p:sldId id="657" r:id="rId15"/>
    <p:sldId id="658" r:id="rId16"/>
    <p:sldId id="661" r:id="rId17"/>
    <p:sldId id="662" r:id="rId18"/>
    <p:sldId id="660" r:id="rId19"/>
    <p:sldId id="663" r:id="rId20"/>
    <p:sldId id="665" r:id="rId21"/>
    <p:sldId id="667" r:id="rId22"/>
    <p:sldId id="686" r:id="rId23"/>
    <p:sldId id="668" r:id="rId24"/>
    <p:sldId id="669" r:id="rId25"/>
    <p:sldId id="670" r:id="rId26"/>
    <p:sldId id="675" r:id="rId27"/>
    <p:sldId id="671" r:id="rId28"/>
    <p:sldId id="672" r:id="rId29"/>
    <p:sldId id="676" r:id="rId30"/>
    <p:sldId id="677" r:id="rId31"/>
    <p:sldId id="679" r:id="rId32"/>
    <p:sldId id="684" r:id="rId33"/>
    <p:sldId id="682" r:id="rId34"/>
    <p:sldId id="683" r:id="rId35"/>
    <p:sldId id="673" r:id="rId36"/>
    <p:sldId id="681" r:id="rId37"/>
    <p:sldId id="678" r:id="rId38"/>
    <p:sldId id="642" r:id="rId39"/>
    <p:sldId id="674" r:id="rId40"/>
    <p:sldId id="643" r:id="rId41"/>
    <p:sldId id="680" r:id="rId42"/>
    <p:sldId id="61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945" y="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61C2-CF55-4D28-8DE3-C0750C39A3B3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BA70-C835-4821-89A5-3906714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BA70-C835-4821-89A5-3906714154D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4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064-D072-4B93-B129-337C1007EB1B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BC9-0F02-47F4-B2F4-857DA1003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00009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第三篇 自主</a:t>
            </a:r>
            <a:r>
              <a:rPr lang="zh-CN" altLang="en-US" dirty="0"/>
              <a:t>定位导航技术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solidFill>
                  <a:srgbClr val="0000CC"/>
                </a:solidFill>
              </a:rPr>
              <a:t>第</a:t>
            </a:r>
            <a:r>
              <a:rPr lang="zh-CN" altLang="en-US" sz="3200" dirty="0">
                <a:solidFill>
                  <a:srgbClr val="0000CC"/>
                </a:solidFill>
              </a:rPr>
              <a:t>二</a:t>
            </a:r>
            <a:r>
              <a:rPr lang="zh-CN" altLang="en-US" sz="3200" dirty="0" smtClean="0">
                <a:solidFill>
                  <a:srgbClr val="0000CC"/>
                </a:solidFill>
              </a:rPr>
              <a:t>节 </a:t>
            </a:r>
            <a:r>
              <a:rPr lang="zh-CN" altLang="en-US" sz="3200" dirty="0" smtClean="0">
                <a:solidFill>
                  <a:srgbClr val="0000CC"/>
                </a:solidFill>
              </a:rPr>
              <a:t>地磁与重力导航</a:t>
            </a:r>
            <a:r>
              <a:rPr lang="zh-CN" altLang="en-US" sz="3200" dirty="0">
                <a:solidFill>
                  <a:srgbClr val="0000CC"/>
                </a:solidFill>
              </a:rPr>
              <a:t>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濮国梁</a:t>
            </a:r>
            <a:endParaRPr lang="en-US" altLang="zh-CN" dirty="0" smtClean="0"/>
          </a:p>
          <a:p>
            <a:r>
              <a:rPr lang="zh-CN" altLang="en-US" dirty="0" smtClean="0"/>
              <a:t>北京大学工学院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4449" y="1412776"/>
            <a:ext cx="6413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航空航天定位导航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地磁导航的可行性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现实情况：</a:t>
            </a:r>
            <a:endParaRPr lang="en-US" altLang="zh-CN" sz="2400" dirty="0" smtClean="0"/>
          </a:p>
          <a:p>
            <a:pPr lvl="1" indent="-342900"/>
            <a:r>
              <a:rPr lang="zh-CN" altLang="en-US" sz="2000" dirty="0" smtClean="0"/>
              <a:t>“主磁场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地壳地磁场”均非常稳定，短时间内变化不大；</a:t>
            </a:r>
            <a:endParaRPr lang="en-US" altLang="zh-CN" sz="2000" dirty="0" smtClean="0"/>
          </a:p>
          <a:p>
            <a:pPr lvl="1" indent="-342900"/>
            <a:r>
              <a:rPr lang="zh-CN" altLang="en-US" sz="2000" dirty="0" smtClean="0"/>
              <a:t>“主磁场</a:t>
            </a:r>
            <a:r>
              <a:rPr lang="en-US" altLang="zh-CN" sz="2000" dirty="0"/>
              <a:t>+</a:t>
            </a:r>
            <a:r>
              <a:rPr lang="zh-CN" altLang="en-US" sz="2000" dirty="0"/>
              <a:t>地壳</a:t>
            </a:r>
            <a:r>
              <a:rPr lang="zh-CN" altLang="en-US" sz="2000" dirty="0" smtClean="0"/>
              <a:t>地磁场”是地表地磁场的主体，占</a:t>
            </a:r>
            <a:r>
              <a:rPr lang="en-US" altLang="zh-CN" sz="2000" dirty="0" smtClean="0"/>
              <a:t>99%</a:t>
            </a:r>
            <a:r>
              <a:rPr lang="zh-CN" altLang="en-US" sz="2000" dirty="0" smtClean="0"/>
              <a:t>以上。</a:t>
            </a:r>
            <a:endParaRPr lang="en-US" altLang="zh-CN" sz="2000" dirty="0" smtClean="0"/>
          </a:p>
          <a:p>
            <a:r>
              <a:rPr lang="zh-CN" altLang="en-US" sz="2400" dirty="0" smtClean="0"/>
              <a:t>地磁导航可行性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能否利用上述较为稳定的地磁场部分进行导航？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主磁场：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基本磁场 </a:t>
            </a:r>
            <a:r>
              <a:rPr lang="en-US" altLang="zh-CN" sz="2000" dirty="0" smtClean="0"/>
              <a:t>or </a:t>
            </a:r>
            <a:r>
              <a:rPr lang="zh-CN" altLang="en-US" sz="2000" dirty="0" smtClean="0"/>
              <a:t>背景磁场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地壳地磁场：   异常场 </a:t>
            </a:r>
            <a:r>
              <a:rPr lang="en-US" altLang="zh-CN" sz="2000" dirty="0" smtClean="0"/>
              <a:t>or </a:t>
            </a:r>
            <a:r>
              <a:rPr lang="zh-CN" altLang="en-US" sz="2000" dirty="0" smtClean="0"/>
              <a:t>磁</a:t>
            </a:r>
            <a:r>
              <a:rPr lang="zh-CN" altLang="en-US" sz="2000" dirty="0" smtClean="0"/>
              <a:t>异常</a:t>
            </a:r>
            <a:endParaRPr lang="en-US" altLang="zh-CN" sz="2000" dirty="0" smtClean="0"/>
          </a:p>
          <a:p>
            <a:r>
              <a:rPr lang="zh-CN" altLang="en-US" sz="2400" dirty="0" smtClean="0"/>
              <a:t>思考：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如果用于室内导航，有什么区别？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6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国外研究情况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20 </a:t>
            </a:r>
            <a:r>
              <a:rPr lang="zh-CN" altLang="en-US" sz="2400" dirty="0"/>
              <a:t>世纪 </a:t>
            </a:r>
            <a:r>
              <a:rPr lang="en-US" altLang="zh-CN" sz="2400" dirty="0"/>
              <a:t>70 </a:t>
            </a:r>
            <a:r>
              <a:rPr lang="en-US" altLang="zh-CN" sz="2400" dirty="0" smtClean="0"/>
              <a:t>-80</a:t>
            </a:r>
            <a:r>
              <a:rPr lang="zh-CN" altLang="en-US" sz="2400" dirty="0" smtClean="0"/>
              <a:t>年代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前苏联、瑞典、美国等开始探测地磁，并验证了地磁导航的有效性；</a:t>
            </a:r>
            <a:endParaRPr lang="en-US" altLang="zh-CN" sz="2000" dirty="0" smtClean="0"/>
          </a:p>
          <a:p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年代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地磁定位导航仪器设备研制发展期，各国意识到发展潜力巨大。</a:t>
            </a:r>
            <a:endParaRPr lang="en-US" altLang="zh-CN" sz="2000" dirty="0" smtClean="0"/>
          </a:p>
          <a:p>
            <a:r>
              <a:rPr lang="en-US" altLang="zh-CN" sz="2400" dirty="0" smtClean="0"/>
              <a:t>21</a:t>
            </a:r>
            <a:r>
              <a:rPr lang="zh-CN" altLang="en-US" sz="2400" dirty="0" smtClean="0"/>
              <a:t>世纪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美国封锁了高精度地磁</a:t>
            </a:r>
            <a:r>
              <a:rPr lang="zh-CN" altLang="en-US" sz="2000" dirty="0"/>
              <a:t>导航</a:t>
            </a:r>
            <a:r>
              <a:rPr lang="zh-CN" altLang="en-US" sz="2000" dirty="0" smtClean="0"/>
              <a:t>技术以及磁</a:t>
            </a:r>
            <a:r>
              <a:rPr lang="zh-CN" altLang="en-US" sz="2000" dirty="0"/>
              <a:t>传感器</a:t>
            </a:r>
            <a:r>
              <a:rPr lang="zh-CN" altLang="en-US" sz="2000" dirty="0" smtClean="0"/>
              <a:t>技术，并开展了全球高精度地磁场测量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目标：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地面和空中进行定位时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，精度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优于 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30m(CEP)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，在水下进行定位时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，精度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优于 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500m(CEP)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80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国内研究情况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地磁传感器方面：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国土资源部航遥中心、</a:t>
            </a:r>
            <a:r>
              <a:rPr lang="zh-CN" altLang="en-US" dirty="0"/>
              <a:t>吉林大学等研制了三轴</a:t>
            </a:r>
            <a:r>
              <a:rPr lang="zh-CN" altLang="en-US" dirty="0" smtClean="0"/>
              <a:t>磁力仪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地磁导航算法方面：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西北</a:t>
            </a:r>
            <a:r>
              <a:rPr lang="zh-CN" altLang="en-US" dirty="0"/>
              <a:t>工大、国防科大、航天三院等单位开展了</a:t>
            </a:r>
            <a:r>
              <a:rPr lang="zh-CN" altLang="en-US" dirty="0" smtClean="0"/>
              <a:t>相关仿真和试验研究，可达到</a:t>
            </a:r>
            <a:r>
              <a:rPr lang="en-US" altLang="zh-CN" dirty="0" smtClean="0"/>
              <a:t>50m</a:t>
            </a:r>
            <a:r>
              <a:rPr lang="zh-CN" altLang="en-US" dirty="0" smtClean="0"/>
              <a:t>匹配定位精度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地磁导航</a:t>
            </a:r>
            <a:r>
              <a:rPr lang="zh-CN" altLang="en-US" dirty="0"/>
              <a:t>应用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近</a:t>
            </a:r>
            <a:r>
              <a:rPr lang="zh-CN" altLang="en-US" dirty="0"/>
              <a:t>地微小</a:t>
            </a:r>
            <a:r>
              <a:rPr lang="zh-CN" altLang="en-US" dirty="0" smtClean="0"/>
              <a:t>卫星磁测自主导航、高空长航时无人机磁测自主导航、远程制导导弹等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地磁</a:t>
            </a:r>
            <a:r>
              <a:rPr lang="zh-CN" altLang="en-US" dirty="0"/>
              <a:t>导航的优势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优势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地磁</a:t>
            </a:r>
            <a:r>
              <a:rPr lang="zh-CN" altLang="zh-CN" dirty="0">
                <a:solidFill>
                  <a:schemeClr val="tx1"/>
                </a:solidFill>
              </a:rPr>
              <a:t>导航是一种无源导航</a:t>
            </a:r>
            <a:r>
              <a:rPr lang="zh-CN" altLang="zh-CN" dirty="0" smtClean="0">
                <a:solidFill>
                  <a:schemeClr val="tx1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，不向外发射能量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具有高度的</a:t>
            </a:r>
            <a:r>
              <a:rPr lang="zh-CN" altLang="en-US" dirty="0" smtClean="0">
                <a:solidFill>
                  <a:schemeClr val="tx1"/>
                </a:solidFill>
              </a:rPr>
              <a:t>隐蔽性。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优势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地磁</a:t>
            </a:r>
            <a:r>
              <a:rPr lang="zh-CN" altLang="en-US" dirty="0">
                <a:solidFill>
                  <a:schemeClr val="tx1"/>
                </a:solidFill>
              </a:rPr>
              <a:t>匹配精度由地磁分布特征和传感器精度决定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匹配误差不随时间</a:t>
            </a:r>
            <a:r>
              <a:rPr lang="zh-CN" altLang="en-US" dirty="0" smtClean="0">
                <a:solidFill>
                  <a:schemeClr val="tx1"/>
                </a:solidFill>
              </a:rPr>
              <a:t>积累</a:t>
            </a:r>
            <a:r>
              <a:rPr lang="zh-CN" altLang="zh-CN" dirty="0" smtClean="0">
                <a:solidFill>
                  <a:schemeClr val="tx1"/>
                </a:solidFill>
              </a:rPr>
              <a:t>。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优势</a:t>
            </a:r>
            <a:r>
              <a:rPr lang="en-US" altLang="zh-CN" dirty="0" smtClean="0">
                <a:solidFill>
                  <a:srgbClr val="0000CC"/>
                </a:solidFill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地磁场</a:t>
            </a:r>
            <a:r>
              <a:rPr lang="zh-CN" altLang="zh-CN" dirty="0">
                <a:solidFill>
                  <a:schemeClr val="tx1"/>
                </a:solidFill>
              </a:rPr>
              <a:t>为矢量场，不仅有幅值信息可用，其方向信息也可被作为导航</a:t>
            </a:r>
            <a:r>
              <a:rPr lang="zh-CN" altLang="zh-CN" dirty="0" smtClean="0">
                <a:solidFill>
                  <a:schemeClr val="tx1"/>
                </a:solidFill>
              </a:rPr>
              <a:t>参考。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F604-AB37-4033-AE59-DB9C2523C2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二、地磁导航基本原理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地磁场的特征描述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四元描述法：（强度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、磁偏角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、磁倾角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三个基本元素：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（北向）</a:t>
            </a:r>
            <a:r>
              <a:rPr lang="en-US" altLang="zh-CN" dirty="0" smtClean="0"/>
              <a:t>,Y</a:t>
            </a:r>
            <a:r>
              <a:rPr lang="zh-CN" altLang="en-US" dirty="0" smtClean="0"/>
              <a:t>（东向）</a:t>
            </a:r>
            <a:r>
              <a:rPr lang="en-US" altLang="zh-CN" dirty="0" smtClean="0"/>
              <a:t>,Z</a:t>
            </a:r>
            <a:r>
              <a:rPr lang="zh-CN" altLang="en-US" dirty="0" smtClean="0"/>
              <a:t>（天顶方向）三轴磁感应强度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1"/>
          <a:stretch/>
        </p:blipFill>
        <p:spPr bwMode="auto">
          <a:xfrm>
            <a:off x="2024063" y="1412776"/>
            <a:ext cx="5542053" cy="371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0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地磁导航的基础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地磁图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地磁图：</a:t>
            </a:r>
            <a:endParaRPr lang="en-US" altLang="zh-CN" sz="2000" dirty="0" smtClean="0"/>
          </a:p>
          <a:p>
            <a:pPr lvl="1"/>
            <a:r>
              <a:rPr lang="zh-CN" altLang="en-US" sz="1600" b="0" dirty="0" smtClean="0"/>
              <a:t>表示</a:t>
            </a:r>
            <a:r>
              <a:rPr lang="zh-CN" altLang="en-US" sz="1600" b="0" dirty="0"/>
              <a:t>地球稳定磁场参数空间分布与时间变化的专业用</a:t>
            </a:r>
            <a:r>
              <a:rPr lang="zh-CN" altLang="en-US" sz="1600" b="0" dirty="0" smtClean="0"/>
              <a:t>图</a:t>
            </a:r>
            <a:r>
              <a:rPr lang="zh-CN" altLang="en-US" sz="1600" b="0" dirty="0"/>
              <a:t>，</a:t>
            </a:r>
            <a:r>
              <a:rPr lang="zh-CN" altLang="en-US" sz="1600" b="0" dirty="0" smtClean="0"/>
              <a:t>是地磁场模型</a:t>
            </a:r>
            <a:r>
              <a:rPr lang="zh-CN" altLang="en-US" sz="1600" b="0" dirty="0"/>
              <a:t>的图形化</a:t>
            </a:r>
            <a:r>
              <a:rPr lang="zh-CN" altLang="en-US" sz="1600" b="0" dirty="0" smtClean="0"/>
              <a:t>表示</a:t>
            </a:r>
            <a:r>
              <a:rPr lang="zh-CN" altLang="en-US" sz="1600" b="0" dirty="0"/>
              <a:t>，</a:t>
            </a:r>
            <a:r>
              <a:rPr lang="zh-CN" altLang="en-US" sz="1600" b="0" dirty="0" smtClean="0"/>
              <a:t>根据</a:t>
            </a:r>
            <a:r>
              <a:rPr lang="zh-CN" altLang="en-US" sz="1600" b="0" dirty="0"/>
              <a:t>区域内各地磁台的观测数据</a:t>
            </a:r>
            <a:r>
              <a:rPr lang="zh-CN" altLang="en-US" sz="1600" b="0" dirty="0" smtClean="0"/>
              <a:t>编绘。</a:t>
            </a:r>
            <a:r>
              <a:rPr lang="zh-CN" altLang="en-US" sz="1600" b="0" dirty="0"/>
              <a:t>常用的有磁偏角、磁倾角、垂直分量及水平分量等几种地磁图</a:t>
            </a:r>
            <a:r>
              <a:rPr lang="zh-CN" altLang="en-US" sz="1600" b="0" dirty="0" smtClean="0"/>
              <a:t>。</a:t>
            </a:r>
            <a:endParaRPr lang="en-US" altLang="zh-CN" sz="1600" b="0" dirty="0" smtClean="0"/>
          </a:p>
          <a:p>
            <a:pPr lvl="1"/>
            <a:r>
              <a:rPr lang="zh-CN" altLang="en-US" sz="1600" b="0" dirty="0" smtClean="0"/>
              <a:t>应用：在</a:t>
            </a:r>
            <a:r>
              <a:rPr lang="zh-CN" altLang="en-US" sz="1600" b="0" dirty="0"/>
              <a:t>航空、航海、地质普查和矿产资源勘探中都有广泛的</a:t>
            </a:r>
            <a:r>
              <a:rPr lang="zh-CN" altLang="en-US" sz="1600" b="0" dirty="0" smtClean="0"/>
              <a:t>应用。</a:t>
            </a:r>
            <a:endParaRPr lang="en-US" altLang="zh-CN" sz="1600" b="0" dirty="0" smtClean="0"/>
          </a:p>
          <a:p>
            <a:r>
              <a:rPr lang="zh-CN" altLang="en-US" sz="2000" dirty="0" smtClean="0"/>
              <a:t>一般分为：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基本</a:t>
            </a:r>
            <a:r>
              <a:rPr lang="zh-CN" altLang="en-US" sz="1600" dirty="0"/>
              <a:t>磁场</a:t>
            </a:r>
            <a:r>
              <a:rPr lang="zh-CN" altLang="en-US" sz="1600" dirty="0" smtClean="0"/>
              <a:t>图：</a:t>
            </a:r>
            <a:r>
              <a:rPr lang="zh-CN" altLang="en-US" sz="1600" b="0" dirty="0"/>
              <a:t>根据</a:t>
            </a:r>
            <a:r>
              <a:rPr lang="zh-CN" altLang="en-US" sz="1600" b="0" dirty="0" smtClean="0"/>
              <a:t>各测点</a:t>
            </a:r>
            <a:r>
              <a:rPr lang="zh-CN" altLang="en-US" sz="1600" b="0" dirty="0"/>
              <a:t>归算的测量资料绘制的地磁图</a:t>
            </a:r>
            <a:r>
              <a:rPr lang="zh-CN" altLang="en-US" sz="1600" b="0" dirty="0" smtClean="0"/>
              <a:t>。不仅</a:t>
            </a:r>
            <a:r>
              <a:rPr lang="zh-CN" altLang="en-US" sz="1600" b="0" dirty="0"/>
              <a:t>反映地磁场在地面上的趋势变化</a:t>
            </a:r>
            <a:r>
              <a:rPr lang="zh-CN" altLang="en-US" sz="1600" b="0" dirty="0" smtClean="0"/>
              <a:t>，也反映地磁场</a:t>
            </a:r>
            <a:r>
              <a:rPr lang="zh-CN" altLang="en-US" sz="1600" b="0" dirty="0"/>
              <a:t>在地面上的异常</a:t>
            </a:r>
            <a:r>
              <a:rPr lang="zh-CN" altLang="en-US" sz="1600" b="0" dirty="0" smtClean="0"/>
              <a:t>变化。</a:t>
            </a:r>
            <a:r>
              <a:rPr lang="zh-CN" altLang="en-US" sz="1600" dirty="0" smtClean="0">
                <a:solidFill>
                  <a:srgbClr val="000099"/>
                </a:solidFill>
              </a:rPr>
              <a:t>“主磁场</a:t>
            </a:r>
            <a:r>
              <a:rPr lang="en-US" altLang="zh-CN" sz="1600" dirty="0" smtClean="0">
                <a:solidFill>
                  <a:srgbClr val="000099"/>
                </a:solidFill>
              </a:rPr>
              <a:t>+</a:t>
            </a:r>
            <a:r>
              <a:rPr lang="zh-CN" altLang="en-US" sz="1600" dirty="0" smtClean="0">
                <a:solidFill>
                  <a:srgbClr val="000099"/>
                </a:solidFill>
              </a:rPr>
              <a:t>地壳地磁场”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sz="1600" dirty="0" smtClean="0"/>
              <a:t>正常</a:t>
            </a:r>
            <a:r>
              <a:rPr lang="zh-CN" altLang="en-US" sz="1600" dirty="0"/>
              <a:t>磁场图</a:t>
            </a:r>
            <a:r>
              <a:rPr lang="zh-CN" altLang="en-US" sz="1600" dirty="0" smtClean="0"/>
              <a:t>：</a:t>
            </a:r>
            <a:r>
              <a:rPr lang="zh-CN" altLang="en-US" sz="1600" b="0" dirty="0" smtClean="0"/>
              <a:t>通过</a:t>
            </a:r>
            <a:r>
              <a:rPr lang="zh-CN" altLang="en-US" sz="1600" b="0" dirty="0"/>
              <a:t>多次光滑基本磁场图的</a:t>
            </a:r>
            <a:r>
              <a:rPr lang="zh-CN" altLang="en-US" sz="1600" b="0" dirty="0" smtClean="0"/>
              <a:t>等值线办法</a:t>
            </a:r>
            <a:r>
              <a:rPr lang="zh-CN" altLang="en-US" sz="1600" b="0" dirty="0"/>
              <a:t>得到，即把地磁场中来自地球浅层的部分资料滤掉，只剩下来自地球深部的</a:t>
            </a:r>
            <a:r>
              <a:rPr lang="zh-CN" altLang="en-US" sz="1600" b="0" dirty="0" smtClean="0"/>
              <a:t>部分。</a:t>
            </a:r>
            <a:r>
              <a:rPr lang="zh-CN" altLang="en-US" sz="1600" dirty="0" smtClean="0">
                <a:solidFill>
                  <a:srgbClr val="000099"/>
                </a:solidFill>
              </a:rPr>
              <a:t>“主磁场”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sz="1600" dirty="0" smtClean="0"/>
              <a:t>异常</a:t>
            </a:r>
            <a:r>
              <a:rPr lang="zh-CN" altLang="en-US" sz="1600" dirty="0"/>
              <a:t>磁场图</a:t>
            </a:r>
            <a:r>
              <a:rPr lang="zh-CN" altLang="en-US" sz="1600" dirty="0" smtClean="0"/>
              <a:t>：</a:t>
            </a:r>
            <a:r>
              <a:rPr lang="zh-CN" altLang="en-US" sz="1600" b="0" dirty="0" smtClean="0"/>
              <a:t>根据</a:t>
            </a:r>
            <a:r>
              <a:rPr lang="zh-CN" altLang="en-US" sz="1600" b="0" dirty="0"/>
              <a:t>各个测点的异常值绘制而</a:t>
            </a:r>
            <a:r>
              <a:rPr lang="zh-CN" altLang="en-US" sz="1600" b="0" dirty="0" smtClean="0"/>
              <a:t>成，主要体现来自地球浅层的地磁资料，由于异常图与地表浅层关联最为</a:t>
            </a:r>
            <a:r>
              <a:rPr lang="zh-CN" altLang="en-US" sz="1600" b="0" dirty="0"/>
              <a:t>紧密</a:t>
            </a:r>
            <a:r>
              <a:rPr lang="zh-CN" altLang="en-US" sz="1600" b="0" dirty="0" smtClean="0"/>
              <a:t>，精度也更高。</a:t>
            </a:r>
            <a:r>
              <a:rPr lang="zh-CN" altLang="en-US" sz="1600" dirty="0" smtClean="0">
                <a:solidFill>
                  <a:srgbClr val="000099"/>
                </a:solidFill>
              </a:rPr>
              <a:t>“地壳地磁场”</a:t>
            </a:r>
            <a:endParaRPr lang="zh-CN" alt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地磁图的特点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 smtClean="0"/>
              <a:t>尺度特征：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范围</a:t>
            </a:r>
            <a:r>
              <a:rPr lang="zh-CN" altLang="en-US" sz="2400" dirty="0" smtClean="0"/>
              <a:t>：</a:t>
            </a:r>
            <a:r>
              <a:rPr lang="zh-CN" altLang="en-US" sz="2400" b="0" dirty="0" smtClean="0"/>
              <a:t>根据地磁图范围分为</a:t>
            </a:r>
            <a:r>
              <a:rPr lang="zh-CN" altLang="en-US" sz="2400" b="0" dirty="0"/>
              <a:t>全球</a:t>
            </a:r>
            <a:r>
              <a:rPr lang="zh-CN" altLang="en-US" sz="2400" b="0" dirty="0" smtClean="0"/>
              <a:t>地磁图、区域</a:t>
            </a:r>
            <a:r>
              <a:rPr lang="zh-CN" altLang="en-US" sz="2400" b="0" dirty="0"/>
              <a:t>地磁图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其范围在数百或者数千公里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和局部</a:t>
            </a:r>
            <a:r>
              <a:rPr lang="zh-CN" altLang="en-US" sz="2400" b="0" dirty="0" smtClean="0"/>
              <a:t>地磁图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其范围在数公里或数十公里</a:t>
            </a:r>
            <a:r>
              <a:rPr lang="en-US" altLang="zh-CN" sz="2400" b="0" dirty="0" smtClean="0"/>
              <a:t>)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lvl="1"/>
            <a:r>
              <a:rPr lang="zh-CN" altLang="en-US" sz="2400" dirty="0"/>
              <a:t>尺度</a:t>
            </a:r>
            <a:r>
              <a:rPr lang="zh-CN" altLang="en-US" sz="2400" dirty="0" smtClean="0"/>
              <a:t>特征：</a:t>
            </a:r>
            <a:r>
              <a:rPr lang="zh-CN" altLang="en-US" sz="2400" b="0" dirty="0" smtClean="0"/>
              <a:t>范围越大越体现整体</a:t>
            </a:r>
            <a:r>
              <a:rPr lang="zh-CN" altLang="en-US" sz="2400" b="0" dirty="0"/>
              <a:t>变化</a:t>
            </a:r>
            <a:r>
              <a:rPr lang="zh-CN" altLang="en-US" sz="2400" b="0" dirty="0" smtClean="0"/>
              <a:t>趋势，而忽略局部</a:t>
            </a:r>
            <a:r>
              <a:rPr lang="zh-CN" altLang="en-US" sz="2400" b="0" dirty="0"/>
              <a:t>地区的地磁异常细节</a:t>
            </a:r>
            <a:r>
              <a:rPr lang="zh-CN" altLang="en-US" sz="2400" b="0" dirty="0" smtClean="0"/>
              <a:t>信息，精度也越低。</a:t>
            </a:r>
            <a:endParaRPr lang="en-US" altLang="zh-CN" sz="2400" b="0" dirty="0" smtClean="0"/>
          </a:p>
          <a:p>
            <a:r>
              <a:rPr lang="zh-CN" altLang="en-US" sz="2800" dirty="0"/>
              <a:t>表达</a:t>
            </a:r>
            <a:r>
              <a:rPr lang="zh-CN" altLang="en-US" sz="2800" dirty="0" smtClean="0"/>
              <a:t>方式：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等值线图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TIN</a:t>
            </a:r>
            <a:r>
              <a:rPr lang="zh-CN" altLang="en-US" sz="2400" dirty="0" smtClean="0"/>
              <a:t>三角面</a:t>
            </a:r>
            <a:endParaRPr lang="en-US" altLang="zh-CN" sz="2400" b="0" dirty="0" smtClean="0"/>
          </a:p>
          <a:p>
            <a:pPr lvl="1"/>
            <a:r>
              <a:rPr lang="en-US" altLang="zh-CN" sz="2400" dirty="0" smtClean="0"/>
              <a:t>GRID</a:t>
            </a:r>
            <a:r>
              <a:rPr lang="zh-CN" altLang="en-US" sz="2400" dirty="0" smtClean="0"/>
              <a:t>网格</a:t>
            </a:r>
            <a:endParaRPr lang="zh-CN" altLang="en-US" sz="2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4437112"/>
            <a:ext cx="4752528" cy="1884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获取方法：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在实测样本基础上，采用空间克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插值、谢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别德插值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算法、距离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反比法、多项式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法、样条插值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算法重构地磁图。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5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地磁导航的基本原理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基本原理：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地球</a:t>
            </a:r>
            <a:r>
              <a:rPr lang="zh-CN" altLang="en-US" dirty="0"/>
              <a:t>上每一点</a:t>
            </a:r>
            <a:r>
              <a:rPr lang="zh-CN" altLang="en-US" dirty="0" smtClean="0"/>
              <a:t>的位置都有确定的磁场矢量，只要</a:t>
            </a:r>
            <a:r>
              <a:rPr lang="zh-CN" altLang="en-US" dirty="0"/>
              <a:t>能够测定载体所在位置的地磁场特征</a:t>
            </a:r>
            <a:r>
              <a:rPr lang="zh-CN" altLang="en-US" dirty="0" smtClean="0"/>
              <a:t>信息，就</a:t>
            </a:r>
            <a:r>
              <a:rPr lang="zh-CN" altLang="en-US" dirty="0"/>
              <a:t>可估计出其所在</a:t>
            </a:r>
            <a:r>
              <a:rPr lang="zh-CN" altLang="en-US" dirty="0" smtClean="0"/>
              <a:t>位置。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工作方法：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载体运动过程</a:t>
            </a:r>
            <a:r>
              <a:rPr lang="zh-CN" altLang="en-US" dirty="0" smtClean="0"/>
              <a:t>中，通过</a:t>
            </a:r>
            <a:r>
              <a:rPr lang="zh-CN" altLang="en-US" dirty="0"/>
              <a:t>磁传感器测量获得</a:t>
            </a:r>
            <a:r>
              <a:rPr lang="zh-CN" altLang="en-US" dirty="0" smtClean="0"/>
              <a:t>载体航迹</a:t>
            </a:r>
            <a:r>
              <a:rPr lang="zh-CN" altLang="en-US" dirty="0"/>
              <a:t>上的地磁</a:t>
            </a:r>
            <a:r>
              <a:rPr lang="zh-CN" altLang="en-US" dirty="0" smtClean="0"/>
              <a:t>数据，通过与</a:t>
            </a:r>
            <a:r>
              <a:rPr lang="zh-CN" altLang="en-US" dirty="0"/>
              <a:t>基准地磁数据库进行比</a:t>
            </a:r>
            <a:r>
              <a:rPr lang="zh-CN" altLang="en-US" dirty="0" smtClean="0"/>
              <a:t>对，获得</a:t>
            </a:r>
            <a:r>
              <a:rPr lang="zh-CN" altLang="en-US" dirty="0"/>
              <a:t>载体</a:t>
            </a:r>
            <a:r>
              <a:rPr lang="zh-CN" altLang="en-US" dirty="0" smtClean="0"/>
              <a:t>的估计位置，用此</a:t>
            </a:r>
            <a:r>
              <a:rPr lang="zh-CN" altLang="en-US" dirty="0"/>
              <a:t>估计位置对惯导系统进行</a:t>
            </a:r>
            <a:r>
              <a:rPr lang="zh-CN" altLang="en-US" dirty="0" smtClean="0"/>
              <a:t>修正，从而</a:t>
            </a:r>
            <a:r>
              <a:rPr lang="zh-CN" altLang="en-US" dirty="0"/>
              <a:t>实现高</a:t>
            </a:r>
            <a:r>
              <a:rPr lang="zh-CN" altLang="en-US" dirty="0" smtClean="0"/>
              <a:t>精度、长</a:t>
            </a:r>
            <a:r>
              <a:rPr lang="zh-CN" altLang="en-US" dirty="0"/>
              <a:t>航时的自主导航</a:t>
            </a:r>
            <a:r>
              <a:rPr lang="zh-CN" altLang="en-US" dirty="0" smtClean="0"/>
              <a:t>定位。</a:t>
            </a:r>
            <a:endParaRPr lang="en-US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0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惯性</a:t>
            </a:r>
            <a:r>
              <a:rPr lang="en-US" altLang="zh-CN" dirty="0"/>
              <a:t>/</a:t>
            </a:r>
            <a:r>
              <a:rPr lang="zh-CN" altLang="en-US" dirty="0"/>
              <a:t>地磁组合导航</a:t>
            </a:r>
            <a:r>
              <a:rPr lang="zh-CN" altLang="en-US" dirty="0" smtClean="0"/>
              <a:t>基本原理图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72816"/>
            <a:ext cx="800455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4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一、地磁导航技术概况</a:t>
            </a:r>
            <a:endParaRPr lang="en-US" altLang="zh-CN" dirty="0" smtClean="0"/>
          </a:p>
          <a:p>
            <a:r>
              <a:rPr lang="zh-CN" altLang="en-US" dirty="0" smtClean="0"/>
              <a:t>二、地磁导航基本原理</a:t>
            </a:r>
            <a:endParaRPr lang="en-US" altLang="zh-CN" dirty="0" smtClean="0"/>
          </a:p>
          <a:p>
            <a:r>
              <a:rPr lang="zh-CN" altLang="en-US" dirty="0" smtClean="0"/>
              <a:t>三、地磁匹配算法介绍</a:t>
            </a:r>
            <a:endParaRPr lang="en-US" altLang="zh-CN" dirty="0" smtClean="0"/>
          </a:p>
          <a:p>
            <a:r>
              <a:rPr lang="zh-CN" altLang="en-US" dirty="0" smtClean="0"/>
              <a:t>四、地磁滤波算法介绍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6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基本工作流程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探测：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磁</a:t>
            </a:r>
            <a:r>
              <a:rPr lang="zh-CN" altLang="en-US" dirty="0"/>
              <a:t>传感器测得</a:t>
            </a:r>
            <a:r>
              <a:rPr lang="zh-CN" altLang="en-US" dirty="0" smtClean="0"/>
              <a:t>的磁场强度总量，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包括地磁场</a:t>
            </a:r>
            <a:r>
              <a:rPr lang="zh-CN" altLang="en-US" dirty="0"/>
              <a:t>和环境干扰</a:t>
            </a:r>
            <a:r>
              <a:rPr lang="zh-CN" altLang="en-US" dirty="0" smtClean="0"/>
              <a:t>磁场；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通过</a:t>
            </a:r>
            <a:r>
              <a:rPr lang="zh-CN" altLang="en-US" dirty="0"/>
              <a:t>野值剔除和</a:t>
            </a:r>
            <a:r>
              <a:rPr lang="zh-CN" altLang="en-US" dirty="0" smtClean="0"/>
              <a:t>误差补偿等</a:t>
            </a:r>
            <a:r>
              <a:rPr lang="zh-CN" altLang="en-US" dirty="0"/>
              <a:t>手段提取出地磁场</a:t>
            </a:r>
            <a:r>
              <a:rPr lang="zh-CN" altLang="en-US" dirty="0" smtClean="0"/>
              <a:t>信号，而后减去</a:t>
            </a:r>
            <a:r>
              <a:rPr lang="zh-CN" altLang="en-US" dirty="0"/>
              <a:t>由地磁场模型</a:t>
            </a:r>
            <a:r>
              <a:rPr lang="zh-CN" altLang="en-US" dirty="0" smtClean="0"/>
              <a:t>给出</a:t>
            </a:r>
            <a:r>
              <a:rPr lang="zh-CN" altLang="en-US" dirty="0"/>
              <a:t>的主磁场信号</a:t>
            </a:r>
            <a:r>
              <a:rPr lang="en-US" altLang="zh-CN" dirty="0"/>
              <a:t>, </a:t>
            </a:r>
            <a:r>
              <a:rPr lang="zh-CN" altLang="en-US" dirty="0"/>
              <a:t>然后做日变校正等</a:t>
            </a:r>
            <a:r>
              <a:rPr lang="zh-CN" altLang="en-US" dirty="0" smtClean="0"/>
              <a:t>处理（可选）</a:t>
            </a:r>
            <a:r>
              <a:rPr lang="en-US" altLang="zh-CN" dirty="0" smtClean="0"/>
              <a:t>, </a:t>
            </a:r>
            <a:r>
              <a:rPr lang="zh-CN" altLang="en-US" dirty="0"/>
              <a:t>得到</a:t>
            </a:r>
            <a:r>
              <a:rPr lang="zh-CN" altLang="en-US" dirty="0" smtClean="0"/>
              <a:t>地磁异常强度</a:t>
            </a:r>
            <a:r>
              <a:rPr lang="zh-CN" altLang="en-US" dirty="0"/>
              <a:t>的测量值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匹配：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根据</a:t>
            </a:r>
            <a:r>
              <a:rPr lang="zh-CN" altLang="en-US" dirty="0"/>
              <a:t>导航系统的位置</a:t>
            </a:r>
            <a:r>
              <a:rPr lang="zh-CN" altLang="en-US" dirty="0" smtClean="0"/>
              <a:t>输出，在地磁</a:t>
            </a:r>
            <a:r>
              <a:rPr lang="zh-CN" altLang="en-US" dirty="0"/>
              <a:t>异常图上</a:t>
            </a:r>
            <a:r>
              <a:rPr lang="zh-CN" altLang="en-US" dirty="0" smtClean="0"/>
              <a:t>搜索实测值相匹配的</a:t>
            </a:r>
            <a:r>
              <a:rPr lang="zh-CN" altLang="en-US" dirty="0"/>
              <a:t>地磁异常强度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获得实测位置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该位置与导航系统位置输出之间的差值</a:t>
            </a:r>
            <a:r>
              <a:rPr lang="zh-CN" altLang="en-US" dirty="0"/>
              <a:t>反映导航定位误差</a:t>
            </a:r>
            <a:r>
              <a:rPr lang="en-US" altLang="zh-CN" dirty="0" smtClean="0"/>
              <a:t>;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修正：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对导航</a:t>
            </a:r>
            <a:r>
              <a:rPr lang="zh-CN" altLang="en-US" dirty="0"/>
              <a:t>系统的位置输出进行修正</a:t>
            </a:r>
            <a:r>
              <a:rPr lang="en-US" altLang="zh-CN" dirty="0"/>
              <a:t>, </a:t>
            </a:r>
            <a:r>
              <a:rPr lang="zh-CN" altLang="en-US" dirty="0"/>
              <a:t>使得导航系统指示</a:t>
            </a:r>
            <a:r>
              <a:rPr lang="zh-CN" altLang="en-US" dirty="0" smtClean="0"/>
              <a:t>的异常强度</a:t>
            </a:r>
            <a:r>
              <a:rPr lang="zh-CN" altLang="en-US" dirty="0"/>
              <a:t>向着实测值靠拢</a:t>
            </a:r>
            <a:r>
              <a:rPr lang="en-US" altLang="zh-CN" dirty="0"/>
              <a:t>, </a:t>
            </a:r>
            <a:r>
              <a:rPr lang="zh-CN" altLang="en-US" dirty="0"/>
              <a:t>即使得导航系统的</a:t>
            </a:r>
            <a:r>
              <a:rPr lang="zh-CN" altLang="en-US" dirty="0" smtClean="0"/>
              <a:t>定位结果</a:t>
            </a:r>
            <a:r>
              <a:rPr lang="zh-CN" altLang="en-US" dirty="0"/>
              <a:t>向着真实位置</a:t>
            </a:r>
            <a:r>
              <a:rPr lang="zh-CN" altLang="en-US" dirty="0" smtClean="0"/>
              <a:t>靠拢。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6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涉及的关键技术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关键技术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：磁传感技术</a:t>
            </a:r>
            <a:endParaRPr lang="en-US" altLang="zh-CN" dirty="0" smtClean="0"/>
          </a:p>
          <a:p>
            <a:pPr lvl="1"/>
            <a:r>
              <a:rPr lang="zh-CN" altLang="en-US" dirty="0"/>
              <a:t>磁</a:t>
            </a:r>
            <a:r>
              <a:rPr lang="zh-CN" altLang="en-US" dirty="0" smtClean="0"/>
              <a:t>传感器的灵敏度、分辨率、抗干扰能力</a:t>
            </a:r>
            <a:endParaRPr lang="en-US" altLang="zh-CN" dirty="0" smtClean="0"/>
          </a:p>
          <a:p>
            <a:r>
              <a:rPr lang="zh-CN" altLang="en-US" dirty="0"/>
              <a:t>关键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：磁图数字化技术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地磁场测绘、地磁模型、磁场插值、磁场延拓</a:t>
            </a:r>
            <a:endParaRPr lang="en-US" altLang="zh-CN" dirty="0" smtClean="0"/>
          </a:p>
          <a:p>
            <a:r>
              <a:rPr lang="zh-CN" altLang="en-US" dirty="0"/>
              <a:t>关键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：地磁定位</a:t>
            </a:r>
            <a:r>
              <a:rPr lang="zh-CN" altLang="en-US" dirty="0"/>
              <a:t>与导航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地磁场特征提取、地磁场搜索匹配、动态滤波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3528" y="4509120"/>
            <a:ext cx="8496944" cy="1800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课外阅读材料：磁传感技术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Hall</a:t>
            </a:r>
            <a:r>
              <a:rPr lang="zh-CN" altLang="en-US" dirty="0" smtClean="0"/>
              <a:t>（霍尔效应传感器）</a:t>
            </a:r>
            <a:endParaRPr lang="en-US" altLang="zh-CN" dirty="0" smtClean="0"/>
          </a:p>
          <a:p>
            <a:r>
              <a:rPr lang="en-US" altLang="zh-CN" dirty="0" smtClean="0"/>
              <a:t>AMR</a:t>
            </a:r>
            <a:r>
              <a:rPr lang="zh-CN" altLang="en-US" dirty="0" smtClean="0"/>
              <a:t>（各向异性磁电阻传感器）</a:t>
            </a:r>
            <a:endParaRPr lang="en-US" altLang="zh-CN" dirty="0" smtClean="0"/>
          </a:p>
          <a:p>
            <a:r>
              <a:rPr lang="en-US" altLang="zh-CN" dirty="0" smtClean="0"/>
              <a:t>GMR</a:t>
            </a:r>
            <a:r>
              <a:rPr lang="zh-CN" altLang="en-US" dirty="0" smtClean="0"/>
              <a:t>（巨磁电阻传感器）</a:t>
            </a:r>
            <a:endParaRPr lang="en-US" altLang="zh-CN" dirty="0"/>
          </a:p>
          <a:p>
            <a:r>
              <a:rPr lang="en-US" altLang="zh-CN" dirty="0" smtClean="0"/>
              <a:t>TMR</a:t>
            </a:r>
            <a:r>
              <a:rPr lang="zh-CN" altLang="en-US" dirty="0" smtClean="0"/>
              <a:t>（隧道磁电阻传感器）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6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三、地磁匹配导航算法介绍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地磁匹配导航的本质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地磁匹配导航的实质：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数字地图匹配。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地磁匹配算法的基本框架：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载体</a:t>
            </a:r>
            <a:r>
              <a:rPr lang="zh-CN" altLang="en-US" dirty="0"/>
              <a:t>在航行过程</a:t>
            </a:r>
            <a:r>
              <a:rPr lang="zh-CN" altLang="en-US" dirty="0" smtClean="0"/>
              <a:t>中，将实测地磁</a:t>
            </a:r>
            <a:r>
              <a:rPr lang="zh-CN" altLang="en-US" dirty="0"/>
              <a:t>特征</a:t>
            </a:r>
            <a:r>
              <a:rPr lang="zh-CN" altLang="en-US" dirty="0" smtClean="0"/>
              <a:t>信息与基准</a:t>
            </a:r>
            <a:r>
              <a:rPr lang="zh-CN" altLang="en-US" dirty="0"/>
              <a:t>数据进行</a:t>
            </a:r>
            <a:r>
              <a:rPr lang="zh-CN" altLang="en-US" dirty="0" smtClean="0"/>
              <a:t>比较，依</a:t>
            </a:r>
            <a:r>
              <a:rPr lang="zh-CN" altLang="en-US" dirty="0">
                <a:solidFill>
                  <a:srgbClr val="C00000"/>
                </a:solidFill>
              </a:rPr>
              <a:t>一定的准则</a:t>
            </a:r>
            <a:r>
              <a:rPr lang="zh-CN" altLang="en-US" dirty="0"/>
              <a:t>判断两者的拟合</a:t>
            </a:r>
            <a:r>
              <a:rPr lang="zh-CN" altLang="en-US" dirty="0" smtClean="0"/>
              <a:t>度，确定实时图</a:t>
            </a:r>
            <a:r>
              <a:rPr lang="zh-CN" altLang="en-US" dirty="0"/>
              <a:t>与基准图中的最相似</a:t>
            </a:r>
            <a:r>
              <a:rPr lang="zh-CN" altLang="en-US" dirty="0" smtClean="0"/>
              <a:t>点，即</a:t>
            </a:r>
            <a:r>
              <a:rPr lang="zh-CN" altLang="en-US" dirty="0"/>
              <a:t>最佳匹配</a:t>
            </a:r>
            <a:r>
              <a:rPr lang="zh-CN" altLang="en-US" dirty="0" smtClean="0"/>
              <a:t>点。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地磁</a:t>
            </a:r>
            <a:r>
              <a:rPr lang="zh-CN" altLang="en-US" dirty="0"/>
              <a:t>匹配导航的匹配点并不是完全</a:t>
            </a:r>
            <a:r>
              <a:rPr lang="zh-CN" altLang="en-US" dirty="0" smtClean="0"/>
              <a:t>匹配的，只是</a:t>
            </a:r>
            <a:r>
              <a:rPr lang="zh-CN" altLang="en-US" dirty="0"/>
              <a:t>实时图与基准图最大程度地</a:t>
            </a:r>
            <a:r>
              <a:rPr lang="zh-CN" altLang="en-US" dirty="0" smtClean="0"/>
              <a:t>相似，</a:t>
            </a:r>
            <a:r>
              <a:rPr lang="zh-CN" altLang="en-US" dirty="0" smtClean="0">
                <a:solidFill>
                  <a:srgbClr val="C00000"/>
                </a:solidFill>
              </a:rPr>
              <a:t>匹配</a:t>
            </a:r>
            <a:r>
              <a:rPr lang="zh-CN" altLang="en-US" dirty="0">
                <a:solidFill>
                  <a:srgbClr val="C00000"/>
                </a:solidFill>
              </a:rPr>
              <a:t>算法</a:t>
            </a:r>
            <a:r>
              <a:rPr lang="zh-CN" altLang="en-US" dirty="0"/>
              <a:t>是决定匹配</a:t>
            </a:r>
            <a:r>
              <a:rPr lang="zh-CN" altLang="en-US" dirty="0" smtClean="0"/>
              <a:t>精度的</a:t>
            </a:r>
            <a:r>
              <a:rPr lang="zh-CN" altLang="en-US" dirty="0"/>
              <a:t>核心</a:t>
            </a:r>
            <a:r>
              <a:rPr lang="zh-CN" altLang="en-US" dirty="0" smtClean="0"/>
              <a:t>因素。</a:t>
            </a:r>
            <a:endParaRPr lang="zh-CN" altLang="en-US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常见匹配准则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评价函数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强调相似程度的准则：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如：互相</a:t>
            </a:r>
            <a:r>
              <a:rPr lang="zh-CN" altLang="en-US" dirty="0"/>
              <a:t>关</a:t>
            </a:r>
            <a:r>
              <a:rPr lang="zh-CN" altLang="en-US" dirty="0" smtClean="0"/>
              <a:t>算法、相关系数法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最佳匹配点：求相似极大值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强调差别程度的准则：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如：平均</a:t>
            </a:r>
            <a:r>
              <a:rPr lang="zh-CN" altLang="en-US" dirty="0"/>
              <a:t>绝对差</a:t>
            </a:r>
            <a:r>
              <a:rPr lang="zh-CN" altLang="en-US" dirty="0" smtClean="0"/>
              <a:t>算法、</a:t>
            </a:r>
            <a:r>
              <a:rPr lang="zh-CN" altLang="en-US" dirty="0"/>
              <a:t>均方差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pPr lvl="1"/>
            <a:r>
              <a:rPr lang="zh-CN" altLang="en-US" dirty="0" smtClean="0"/>
              <a:t>最佳匹配点：求差异极小值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83684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参见地形匹配部分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1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常见相关函数及其定义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28212" cy="443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7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常见匹配算法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轮廓匹配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CM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ICCP</a:t>
            </a:r>
            <a:r>
              <a:rPr lang="zh-CN" altLang="en-US" dirty="0" smtClean="0"/>
              <a:t>特征匹配算法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643475" cy="301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轮廓匹配算法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惯性指示航迹（观测值）：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载体运动时，按照一定时间间隔获得地磁场的测量值序列</a:t>
            </a:r>
            <a:endParaRPr lang="en-US" altLang="zh-CN" dirty="0" smtClean="0"/>
          </a:p>
          <a:p>
            <a:r>
              <a:rPr lang="zh-CN" altLang="en-US" dirty="0" smtClean="0"/>
              <a:t>待匹配航迹（参考值）：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在误差邻域内，按照惯性输出的方向和时间间隔，从地磁数据库中获得若干待匹配航迹序列</a:t>
            </a:r>
            <a:endParaRPr lang="en-US" altLang="zh-CN" dirty="0" smtClean="0"/>
          </a:p>
          <a:p>
            <a:r>
              <a:rPr lang="zh-CN" altLang="en-US" dirty="0" smtClean="0"/>
              <a:t>相关匹配：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对所有待匹配航迹做相关度计算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根据匹配准则，最大（或最小）值对应的待匹配航迹为真实航迹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10" y="1628800"/>
            <a:ext cx="6153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仿真试验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试验条件：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不</a:t>
            </a:r>
            <a:r>
              <a:rPr lang="zh-CN" altLang="en-US" sz="1600" dirty="0"/>
              <a:t>存在航向</a:t>
            </a:r>
            <a:r>
              <a:rPr lang="zh-CN" altLang="en-US" sz="1600" dirty="0" smtClean="0"/>
              <a:t>误差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序列起点位置误差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纵向</a:t>
            </a:r>
            <a:r>
              <a:rPr lang="zh-CN" altLang="en-US" sz="1200" dirty="0"/>
              <a:t>为</a:t>
            </a:r>
            <a:r>
              <a:rPr lang="en-US" altLang="zh-CN" sz="1200" dirty="0"/>
              <a:t>0.17</a:t>
            </a:r>
            <a:r>
              <a:rPr lang="en-US" altLang="zh-CN" sz="1200" dirty="0" smtClean="0"/>
              <a:t>°</a:t>
            </a:r>
          </a:p>
          <a:p>
            <a:pPr lvl="2"/>
            <a:r>
              <a:rPr lang="zh-CN" altLang="en-US" sz="1200" dirty="0" smtClean="0"/>
              <a:t>横向</a:t>
            </a:r>
            <a:r>
              <a:rPr lang="zh-CN" altLang="en-US" sz="1200" dirty="0"/>
              <a:t>为</a:t>
            </a:r>
            <a:r>
              <a:rPr lang="en-US" altLang="zh-CN" sz="1200" dirty="0"/>
              <a:t>0.1</a:t>
            </a:r>
            <a:r>
              <a:rPr lang="en-US" altLang="zh-CN" sz="1200" dirty="0" smtClean="0"/>
              <a:t>°</a:t>
            </a:r>
          </a:p>
          <a:p>
            <a:pPr lvl="1"/>
            <a:r>
              <a:rPr lang="en-US" altLang="zh-CN" sz="1600" dirty="0" smtClean="0"/>
              <a:t>0.5nT </a:t>
            </a:r>
            <a:r>
              <a:rPr lang="zh-CN" altLang="en-US" sz="1600" dirty="0" smtClean="0"/>
              <a:t>的随机白噪声</a:t>
            </a:r>
            <a:endParaRPr lang="en-US" altLang="zh-CN" sz="1600" dirty="0" smtClean="0"/>
          </a:p>
          <a:p>
            <a:r>
              <a:rPr lang="zh-CN" altLang="en-US" sz="2000" dirty="0" smtClean="0"/>
              <a:t>相关算法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Hausdorff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距离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MSD </a:t>
            </a:r>
            <a:r>
              <a:rPr lang="zh-CN" altLang="en-US" sz="1600" dirty="0"/>
              <a:t>算法对位置做匹配</a:t>
            </a:r>
            <a:r>
              <a:rPr lang="zh-CN" altLang="en-US" sz="2000" dirty="0"/>
              <a:t>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83568" y="4149080"/>
            <a:ext cx="5040560" cy="2520280"/>
          </a:xfrm>
          <a:prstGeom prst="wedgeRoundRectCallout">
            <a:avLst>
              <a:gd name="adj1" fmla="val 39305"/>
              <a:gd name="adj2" fmla="val -802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精度的影响因素：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参考地磁图的精度和空间分辨率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载体磁传感器的测量精度和空间分辨率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惯性器件的精度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相关算法的选择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1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一、地磁导航技术概述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仿真试验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/>
          <a:lstStyle/>
          <a:p>
            <a:r>
              <a:rPr lang="zh-CN" altLang="en-US" sz="2000" dirty="0" smtClean="0"/>
              <a:t>试验条件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航向误差：</a:t>
            </a:r>
            <a:r>
              <a:rPr lang="en-US" altLang="zh-CN" sz="1600" dirty="0" smtClean="0"/>
              <a:t>5</a:t>
            </a:r>
            <a:r>
              <a:rPr lang="en-US" altLang="zh-CN" sz="1600" dirty="0"/>
              <a:t> °</a:t>
            </a:r>
          </a:p>
          <a:p>
            <a:pPr lvl="1"/>
            <a:r>
              <a:rPr lang="zh-CN" altLang="en-US" sz="1600" dirty="0"/>
              <a:t>序列起点位置误差</a:t>
            </a:r>
            <a:endParaRPr lang="en-US" altLang="zh-CN" sz="1600" dirty="0"/>
          </a:p>
          <a:p>
            <a:pPr lvl="2"/>
            <a:r>
              <a:rPr lang="zh-CN" altLang="en-US" sz="1200" dirty="0"/>
              <a:t>纵向为</a:t>
            </a:r>
            <a:r>
              <a:rPr lang="en-US" altLang="zh-CN" sz="1200" dirty="0"/>
              <a:t>0.17°</a:t>
            </a:r>
          </a:p>
          <a:p>
            <a:pPr lvl="2"/>
            <a:r>
              <a:rPr lang="zh-CN" altLang="en-US" sz="1200" dirty="0"/>
              <a:t>横向为</a:t>
            </a:r>
            <a:r>
              <a:rPr lang="en-US" altLang="zh-CN" sz="1200" dirty="0"/>
              <a:t>0.1°</a:t>
            </a:r>
          </a:p>
          <a:p>
            <a:pPr lvl="1"/>
            <a:r>
              <a:rPr lang="en-US" altLang="zh-CN" sz="1600" dirty="0"/>
              <a:t>0.5nT </a:t>
            </a:r>
            <a:r>
              <a:rPr lang="zh-CN" altLang="en-US" sz="1600" dirty="0"/>
              <a:t>的随机白噪声</a:t>
            </a:r>
            <a:endParaRPr lang="en-US" altLang="zh-CN" sz="1600" dirty="0"/>
          </a:p>
          <a:p>
            <a:r>
              <a:rPr lang="zh-CN" altLang="en-US" sz="2000" dirty="0"/>
              <a:t>相关算法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Hausdorff</a:t>
            </a:r>
            <a:r>
              <a:rPr lang="en-US" altLang="zh-CN" sz="1600" dirty="0"/>
              <a:t> </a:t>
            </a:r>
            <a:r>
              <a:rPr lang="zh-CN" altLang="en-US" sz="1600" dirty="0"/>
              <a:t>距离</a:t>
            </a:r>
            <a:endParaRPr lang="en-US" altLang="zh-CN" sz="1600" dirty="0"/>
          </a:p>
          <a:p>
            <a:pPr lvl="1"/>
            <a:r>
              <a:rPr lang="en-US" altLang="zh-CN" sz="1600" dirty="0"/>
              <a:t>MSD </a:t>
            </a:r>
            <a:r>
              <a:rPr lang="zh-CN" altLang="en-US" sz="1600" dirty="0"/>
              <a:t>算法对位置做匹配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28" y="1700808"/>
            <a:ext cx="52959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83568" y="4149080"/>
            <a:ext cx="5040560" cy="2520280"/>
          </a:xfrm>
          <a:prstGeom prst="wedgeRoundRectCallout">
            <a:avLst>
              <a:gd name="adj1" fmla="val 41089"/>
              <a:gd name="adj2" fmla="val -5289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平动的搜索模式，不能够进行旋转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搜索。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存在较大航向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误差时，就不能进行校正，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更容易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使误差的范围变得更大，所以在航向存在偏差时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都会受到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很大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影响。</a:t>
            </a: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2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ICCP</a:t>
            </a:r>
            <a:r>
              <a:rPr lang="zh-CN" altLang="en-US" dirty="0" smtClean="0"/>
              <a:t>特征匹配算法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惯性指示航迹（观测值）：</a:t>
            </a:r>
            <a:endParaRPr lang="en-US" altLang="zh-CN" dirty="0"/>
          </a:p>
          <a:p>
            <a:pPr lvl="1"/>
            <a:r>
              <a:rPr lang="zh-CN" altLang="en-US" dirty="0"/>
              <a:t>载体运动时，按照一定时间间隔获得地磁场的测量值序列</a:t>
            </a:r>
            <a:endParaRPr lang="en-US" altLang="zh-CN" dirty="0"/>
          </a:p>
          <a:p>
            <a:r>
              <a:rPr lang="zh-CN" altLang="en-US" dirty="0"/>
              <a:t>待匹配航迹（参考值）：</a:t>
            </a:r>
            <a:endParaRPr lang="en-US" altLang="zh-CN" dirty="0"/>
          </a:p>
          <a:p>
            <a:pPr lvl="1"/>
            <a:r>
              <a:rPr lang="zh-CN" altLang="en-US" dirty="0"/>
              <a:t>在误差邻域内，</a:t>
            </a:r>
            <a:r>
              <a:rPr lang="zh-CN" altLang="en-US" dirty="0" smtClean="0"/>
              <a:t>按照旋转和时间间隔</a:t>
            </a:r>
            <a:r>
              <a:rPr lang="zh-CN" altLang="en-US" dirty="0"/>
              <a:t>，从地磁数据库中获得若干待匹配航迹序列</a:t>
            </a:r>
            <a:endParaRPr lang="en-US" altLang="zh-CN" dirty="0"/>
          </a:p>
          <a:p>
            <a:r>
              <a:rPr lang="zh-CN" altLang="en-US" dirty="0"/>
              <a:t>相关匹配：</a:t>
            </a:r>
            <a:endParaRPr lang="en-US" altLang="zh-CN" dirty="0"/>
          </a:p>
          <a:p>
            <a:pPr lvl="1"/>
            <a:r>
              <a:rPr lang="zh-CN" altLang="en-US" dirty="0"/>
              <a:t>对所有待匹配航迹做相关度计算</a:t>
            </a:r>
            <a:endParaRPr lang="en-US" altLang="zh-CN" dirty="0"/>
          </a:p>
          <a:p>
            <a:pPr lvl="1"/>
            <a:r>
              <a:rPr lang="zh-CN" altLang="en-US" dirty="0"/>
              <a:t>根据匹配准则，最大（或最小）值对应的待匹配航迹为真实航迹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b="4170"/>
          <a:stretch/>
        </p:blipFill>
        <p:spPr bwMode="auto">
          <a:xfrm>
            <a:off x="4788024" y="1946284"/>
            <a:ext cx="3985570" cy="292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3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核心问题：平移</a:t>
            </a:r>
            <a:r>
              <a:rPr lang="en-US" altLang="zh-CN" dirty="0" smtClean="0"/>
              <a:t>+</a:t>
            </a:r>
            <a:r>
              <a:rPr lang="zh-CN" altLang="en-US" dirty="0" smtClean="0"/>
              <a:t>旋转问题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设真实位置</a:t>
            </a:r>
            <a:r>
              <a:rPr lang="zh-CN" altLang="en-US" sz="2400" dirty="0" smtClean="0"/>
              <a:t>为（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y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惯导指示位置为</a:t>
            </a:r>
            <a:r>
              <a:rPr lang="en-US" altLang="zh-CN" sz="2400" dirty="0"/>
              <a:t>( </a:t>
            </a:r>
            <a:r>
              <a:rPr lang="en-US" altLang="zh-CN" sz="2400" dirty="0" smtClean="0"/>
              <a:t>x’, y’ ),</a:t>
            </a:r>
            <a:r>
              <a:rPr lang="zh-CN" altLang="en-US" sz="2400" dirty="0"/>
              <a:t>二者</a:t>
            </a:r>
            <a:r>
              <a:rPr lang="zh-CN" altLang="en-US" sz="2400" dirty="0" smtClean="0"/>
              <a:t>之间满足</a:t>
            </a:r>
            <a:r>
              <a:rPr lang="zh-CN" altLang="en-US" sz="2400" dirty="0"/>
              <a:t>如下关系式</a:t>
            </a:r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0" y="2981324"/>
            <a:ext cx="4909413" cy="14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ICCP</a:t>
            </a:r>
            <a:r>
              <a:rPr lang="zh-CN" altLang="en-US" dirty="0" smtClean="0"/>
              <a:t>特征匹配算法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基本思路：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保持载体</a:t>
            </a:r>
            <a:r>
              <a:rPr lang="zh-CN" altLang="en-US" dirty="0"/>
              <a:t>运动</a:t>
            </a:r>
            <a:r>
              <a:rPr lang="zh-CN" altLang="en-US" dirty="0" smtClean="0"/>
              <a:t>轨迹形状不发生改变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使各测点尽量落在已知地磁参考图相应数值等高线上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即：在保持</a:t>
            </a:r>
            <a:r>
              <a:rPr lang="zh-CN" altLang="en-US" dirty="0"/>
              <a:t>航迹形状不</a:t>
            </a:r>
            <a:r>
              <a:rPr lang="zh-CN" altLang="en-US" dirty="0" smtClean="0"/>
              <a:t>发生变化的前提下，求取平移和旋转矩阵，以参考图等高线为基准寻找测点的真实位置</a:t>
            </a:r>
            <a:endParaRPr lang="zh-CN" altLang="en-US" dirty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仅仅考虑了平移因素，还考虑到了旋转</a:t>
            </a:r>
            <a:r>
              <a:rPr lang="zh-CN" altLang="en-US" dirty="0" smtClean="0"/>
              <a:t>因素</a:t>
            </a:r>
            <a:r>
              <a:rPr lang="zh-CN" altLang="en-US" dirty="0"/>
              <a:t>，故对于航向误差干扰的适应能力更</a:t>
            </a:r>
            <a:r>
              <a:rPr lang="zh-CN" altLang="en-US" dirty="0" smtClean="0"/>
              <a:t>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匹配准则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匹配准则：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寻找</a:t>
            </a:r>
            <a:r>
              <a:rPr lang="zh-CN" altLang="en-US" sz="2400" dirty="0"/>
              <a:t>一个合理的刚性变换</a:t>
            </a:r>
            <a:r>
              <a:rPr lang="en-US" altLang="zh-CN" sz="2400" dirty="0"/>
              <a:t>T</a:t>
            </a:r>
            <a:r>
              <a:rPr lang="zh-CN" altLang="en-US" sz="2400" dirty="0"/>
              <a:t>（包含旋转和</a:t>
            </a:r>
            <a:r>
              <a:rPr lang="zh-CN" altLang="en-US" sz="2400" dirty="0" smtClean="0"/>
              <a:t>平移</a:t>
            </a:r>
            <a:r>
              <a:rPr lang="zh-CN" altLang="en-US" sz="2400" dirty="0"/>
              <a:t>），</a:t>
            </a:r>
            <a:r>
              <a:rPr lang="zh-CN" altLang="en-US" sz="2400" dirty="0" smtClean="0"/>
              <a:t>使得航迹点序列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该变换下的结果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与等高线集合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}</a:t>
            </a:r>
            <a:r>
              <a:rPr lang="zh-CN" altLang="en-US" sz="2400" dirty="0"/>
              <a:t>中对应等高线</a:t>
            </a:r>
            <a:r>
              <a:rPr lang="zh-CN" altLang="en-US" sz="2400" dirty="0" smtClean="0"/>
              <a:t>的欧氏距离最小。</a:t>
            </a:r>
            <a:endParaRPr lang="en-US" altLang="zh-CN" sz="2400" dirty="0" smtClean="0"/>
          </a:p>
          <a:p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T*H</a:t>
            </a:r>
            <a:r>
              <a:rPr lang="zh-CN" altLang="en-US" sz="2400" dirty="0" smtClean="0"/>
              <a:t>由于</a:t>
            </a:r>
            <a:r>
              <a:rPr lang="zh-CN" altLang="en-US" sz="2400" dirty="0"/>
              <a:t>既满足了轨迹形状不变，又与磁场的空间分布相对应，被认为是最接近</a:t>
            </a:r>
            <a:r>
              <a:rPr lang="zh-CN" altLang="en-US" sz="2400" dirty="0" smtClean="0"/>
              <a:t>实际</a:t>
            </a:r>
            <a:r>
              <a:rPr lang="zh-CN" altLang="en-US" sz="2400" dirty="0"/>
              <a:t>轨迹的最优解。</a:t>
            </a:r>
          </a:p>
        </p:txBody>
      </p:sp>
    </p:spTree>
    <p:extLst>
      <p:ext uri="{BB962C8B-B14F-4D97-AF65-F5344CB8AC3E}">
        <p14:creationId xmlns:p14="http://schemas.microsoft.com/office/powerpoint/2010/main" val="22470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188641"/>
            <a:ext cx="8229600" cy="230425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匹配</a:t>
            </a:r>
            <a:r>
              <a:rPr lang="zh-CN" altLang="en-US" sz="2000" dirty="0" smtClean="0"/>
              <a:t>区域磁场等值线</a:t>
            </a:r>
            <a:endParaRPr lang="en-US" altLang="zh-CN" sz="2000" dirty="0" smtClean="0"/>
          </a:p>
          <a:p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实际</a:t>
            </a:r>
            <a:r>
              <a:rPr lang="zh-CN" altLang="en-US" sz="2000" dirty="0" smtClean="0"/>
              <a:t>路径</a:t>
            </a:r>
            <a:endParaRPr lang="en-US" altLang="zh-CN" sz="2000" dirty="0"/>
          </a:p>
          <a:p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惯导系统指示的路径。</a:t>
            </a:r>
          </a:p>
          <a:p>
            <a:r>
              <a:rPr lang="en-US" altLang="zh-CN" sz="2000" dirty="0"/>
              <a:t>N </a:t>
            </a:r>
            <a:r>
              <a:rPr lang="zh-CN" altLang="en-US" sz="2000" dirty="0"/>
              <a:t>表示采样的点数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1" y="2564904"/>
            <a:ext cx="911683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0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ICCP</a:t>
            </a:r>
            <a:r>
              <a:rPr lang="zh-CN" altLang="en-US" dirty="0" smtClean="0"/>
              <a:t>算法过程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第一步：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找出</a:t>
            </a:r>
            <a:r>
              <a:rPr lang="zh-CN" altLang="en-US" sz="1600" dirty="0"/>
              <a:t>所有的航迹</a:t>
            </a:r>
            <a:r>
              <a:rPr lang="zh-CN" altLang="en-US" sz="1600" dirty="0" smtClean="0"/>
              <a:t>点</a:t>
            </a:r>
            <a:r>
              <a:rPr lang="en-US" altLang="zh-CN" sz="1600" dirty="0" smtClean="0"/>
              <a:t>h</a:t>
            </a:r>
            <a:r>
              <a:rPr lang="en-US" altLang="zh-CN" sz="1600" baseline="-25000" dirty="0" smtClean="0"/>
              <a:t>i</a:t>
            </a:r>
            <a:r>
              <a:rPr lang="zh-CN" altLang="en-US" sz="1600" dirty="0" smtClean="0"/>
              <a:t>和等值线</a:t>
            </a:r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i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相应的距离最小的</a:t>
            </a:r>
            <a:r>
              <a:rPr lang="zh-CN" altLang="en-US" sz="1600" dirty="0" smtClean="0"/>
              <a:t>点</a:t>
            </a:r>
            <a:r>
              <a:rPr lang="en-US" altLang="zh-CN" sz="1600" dirty="0" err="1" smtClean="0"/>
              <a:t>g</a:t>
            </a:r>
            <a:r>
              <a:rPr lang="en-US" altLang="zh-CN" sz="1600" baseline="-25000" dirty="0" err="1" smtClean="0"/>
              <a:t>i</a:t>
            </a:r>
            <a:endParaRPr lang="en-US" altLang="zh-CN" sz="1600" dirty="0" smtClean="0"/>
          </a:p>
          <a:p>
            <a:r>
              <a:rPr lang="zh-CN" altLang="en-US" sz="2000" dirty="0" smtClean="0"/>
              <a:t>第二步：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推出</a:t>
            </a:r>
            <a:r>
              <a:rPr lang="zh-CN" altLang="en-US" sz="1600" dirty="0"/>
              <a:t>转动以及平移的</a:t>
            </a:r>
            <a:r>
              <a:rPr lang="zh-CN" altLang="en-US" sz="1600" dirty="0" smtClean="0"/>
              <a:t>转换矩阵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使点</a:t>
            </a:r>
            <a:r>
              <a:rPr lang="zh-CN" altLang="en-US" sz="1600" dirty="0" smtClean="0"/>
              <a:t>集</a:t>
            </a:r>
            <a:r>
              <a:rPr lang="en-US" altLang="zh-CN" sz="1600" dirty="0" smtClean="0"/>
              <a:t>G={</a:t>
            </a:r>
            <a:r>
              <a:rPr lang="en-US" altLang="zh-CN" sz="1600" dirty="0" err="1" smtClean="0"/>
              <a:t>g</a:t>
            </a:r>
            <a:r>
              <a:rPr lang="en-US" altLang="zh-CN" sz="1600" baseline="-25000" dirty="0" err="1"/>
              <a:t>i</a:t>
            </a:r>
            <a:r>
              <a:rPr lang="en-US" altLang="zh-CN" sz="1600" dirty="0" smtClean="0"/>
              <a:t> } </a:t>
            </a:r>
            <a:r>
              <a:rPr lang="zh-CN" altLang="en-US" sz="1600" dirty="0" smtClean="0"/>
              <a:t>和 </a:t>
            </a:r>
            <a:r>
              <a:rPr lang="en-US" altLang="zh-CN" sz="1600" dirty="0" smtClean="0"/>
              <a:t>H={h</a:t>
            </a:r>
            <a:r>
              <a:rPr lang="en-US" altLang="zh-CN" sz="1600" baseline="-25000" dirty="0" smtClean="0"/>
              <a:t>i</a:t>
            </a:r>
            <a:r>
              <a:rPr lang="en-US" altLang="zh-CN" sz="1600" dirty="0" smtClean="0"/>
              <a:t> } </a:t>
            </a:r>
            <a:r>
              <a:rPr lang="zh-CN" altLang="en-US" sz="1600" dirty="0" smtClean="0"/>
              <a:t>间</a:t>
            </a:r>
            <a:r>
              <a:rPr lang="zh-CN" altLang="en-US" sz="1600" dirty="0"/>
              <a:t>的欧氏</a:t>
            </a:r>
            <a:r>
              <a:rPr lang="zh-CN" altLang="en-US" sz="1600" dirty="0" smtClean="0"/>
              <a:t>距离最小</a:t>
            </a:r>
            <a:endParaRPr lang="en-US" altLang="zh-CN" sz="1600" dirty="0" smtClean="0"/>
          </a:p>
          <a:p>
            <a:r>
              <a:rPr lang="zh-CN" altLang="en-US" sz="2000" dirty="0" smtClean="0"/>
              <a:t>第三步：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求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H </a:t>
            </a:r>
            <a:r>
              <a:rPr lang="zh-CN" altLang="en-US" sz="1600" dirty="0"/>
              <a:t>，然后在下回的迭代中把</a:t>
            </a:r>
            <a:r>
              <a:rPr lang="en-US" altLang="zh-CN" sz="1600" dirty="0" smtClean="0"/>
              <a:t>T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H </a:t>
            </a:r>
            <a:r>
              <a:rPr lang="zh-CN" altLang="en-US" sz="1600" dirty="0" smtClean="0"/>
              <a:t>作为</a:t>
            </a:r>
            <a:r>
              <a:rPr lang="en-US" altLang="zh-CN" sz="1600" dirty="0" smtClean="0"/>
              <a:t>H</a:t>
            </a:r>
            <a:r>
              <a:rPr lang="zh-CN" altLang="en-US" sz="1600" dirty="0" smtClean="0"/>
              <a:t>的初值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不断</a:t>
            </a:r>
            <a:r>
              <a:rPr lang="zh-CN" altLang="en-US" sz="1600" dirty="0"/>
              <a:t>进行迭代，直到</a:t>
            </a:r>
            <a:r>
              <a:rPr lang="zh-CN" altLang="en-US" sz="1600" dirty="0" smtClean="0"/>
              <a:t>计算</a:t>
            </a:r>
            <a:r>
              <a:rPr lang="zh-CN" altLang="en-US" sz="1600" dirty="0"/>
              <a:t>结果收敛，或者迭代数量满足相应的次数限制为止；</a:t>
            </a:r>
          </a:p>
          <a:p>
            <a:r>
              <a:rPr lang="zh-CN" altLang="en-US" sz="2000" dirty="0" smtClean="0"/>
              <a:t>第四步：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分析匹配精度</a:t>
            </a:r>
            <a:r>
              <a:rPr lang="zh-CN" altLang="en-US" sz="1600" dirty="0"/>
              <a:t>，若匹配结果可靠则将估计值用于校正导航系统</a:t>
            </a:r>
          </a:p>
        </p:txBody>
      </p:sp>
    </p:spTree>
    <p:extLst>
      <p:ext uri="{BB962C8B-B14F-4D97-AF65-F5344CB8AC3E}">
        <p14:creationId xmlns:p14="http://schemas.microsoft.com/office/powerpoint/2010/main" val="14065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482"/>
            <a:ext cx="8240364" cy="623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5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地磁匹配导航的优缺点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>
                <a:solidFill>
                  <a:srgbClr val="0000CC"/>
                </a:solidFill>
              </a:rPr>
              <a:t>地磁</a:t>
            </a:r>
            <a:r>
              <a:rPr lang="zh-CN" altLang="zh-CN" dirty="0" smtClean="0">
                <a:solidFill>
                  <a:srgbClr val="0000CC"/>
                </a:solidFill>
              </a:rPr>
              <a:t>匹配</a:t>
            </a:r>
            <a:r>
              <a:rPr lang="zh-CN" altLang="en-US" dirty="0" smtClean="0">
                <a:solidFill>
                  <a:srgbClr val="0000CC"/>
                </a:solidFill>
              </a:rPr>
              <a:t>导航的优点：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原理</a:t>
            </a:r>
            <a:r>
              <a:rPr lang="zh-CN" altLang="zh-CN" dirty="0">
                <a:solidFill>
                  <a:schemeClr val="tx1"/>
                </a:solidFill>
              </a:rPr>
              <a:t>简单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zh-CN" dirty="0">
                <a:solidFill>
                  <a:schemeClr val="tx1"/>
                </a:solidFill>
              </a:rPr>
              <a:t>可以断续使用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航行</a:t>
            </a:r>
            <a:r>
              <a:rPr lang="zh-CN" altLang="zh-CN" dirty="0">
                <a:solidFill>
                  <a:schemeClr val="tx1"/>
                </a:solidFill>
              </a:rPr>
              <a:t>载体需要导航定位时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zh-CN" dirty="0">
                <a:solidFill>
                  <a:schemeClr val="tx1"/>
                </a:solidFill>
              </a:rPr>
              <a:t>即开即用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对初始误差要求低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zh-CN" dirty="0">
                <a:solidFill>
                  <a:schemeClr val="tx1"/>
                </a:solidFill>
              </a:rPr>
              <a:t>导航不存在误差积累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具有</a:t>
            </a:r>
            <a:r>
              <a:rPr lang="zh-CN" altLang="zh-CN" dirty="0">
                <a:solidFill>
                  <a:schemeClr val="tx1"/>
                </a:solidFill>
              </a:rPr>
              <a:t>较高的匹配精度和</a:t>
            </a:r>
            <a:r>
              <a:rPr lang="zh-CN" altLang="zh-CN" dirty="0" smtClean="0">
                <a:solidFill>
                  <a:schemeClr val="tx1"/>
                </a:solidFill>
              </a:rPr>
              <a:t>捕获概率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地磁</a:t>
            </a:r>
            <a:r>
              <a:rPr lang="zh-CN" altLang="zh-CN" dirty="0" smtClean="0">
                <a:solidFill>
                  <a:srgbClr val="0000CC"/>
                </a:solidFill>
              </a:rPr>
              <a:t>匹配</a:t>
            </a:r>
            <a:r>
              <a:rPr lang="zh-CN" altLang="en-US" dirty="0">
                <a:solidFill>
                  <a:srgbClr val="0000CC"/>
                </a:solidFill>
              </a:rPr>
              <a:t>导航</a:t>
            </a:r>
            <a:r>
              <a:rPr lang="zh-CN" altLang="en-US" dirty="0" smtClean="0">
                <a:solidFill>
                  <a:srgbClr val="0000CC"/>
                </a:solidFill>
              </a:rPr>
              <a:t>的缺点：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</a:rPr>
              <a:t>需要存储大量的地磁数据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zh-CN" dirty="0" smtClean="0">
                <a:solidFill>
                  <a:schemeClr val="tx1"/>
                </a:solidFill>
              </a:rPr>
              <a:t>对于卫星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zh-CN" dirty="0" smtClean="0">
                <a:solidFill>
                  <a:schemeClr val="tx1"/>
                </a:solidFill>
              </a:rPr>
              <a:t>导弹适用性不强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四、地磁滤波导航算法介绍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WHY</a:t>
            </a:r>
            <a:r>
              <a:rPr lang="zh-CN" altLang="en-US" dirty="0" smtClean="0"/>
              <a:t>地磁导航？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典型应用场景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远程飞航</a:t>
            </a:r>
            <a:r>
              <a:rPr lang="zh-CN" altLang="en-US" sz="2000" dirty="0"/>
              <a:t>导弹</a:t>
            </a:r>
          </a:p>
          <a:p>
            <a:pPr lvl="1"/>
            <a:r>
              <a:rPr lang="zh-CN" altLang="en-US" sz="2000" dirty="0" smtClean="0"/>
              <a:t>核潜艇</a:t>
            </a:r>
            <a:endParaRPr lang="en-US" altLang="zh-CN" sz="2000" dirty="0" smtClean="0"/>
          </a:p>
          <a:p>
            <a:r>
              <a:rPr lang="zh-CN" altLang="en-US" sz="2400" dirty="0"/>
              <a:t>导航</a:t>
            </a:r>
            <a:r>
              <a:rPr lang="zh-CN" altLang="en-US" sz="2400" dirty="0" smtClean="0"/>
              <a:t>手段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惯性导航：存在误差积累问题？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无线电导航、</a:t>
            </a:r>
            <a:r>
              <a:rPr lang="en-US" altLang="zh-CN" sz="2000" dirty="0" smtClean="0"/>
              <a:t>GPS</a:t>
            </a:r>
            <a:r>
              <a:rPr lang="zh-CN" altLang="en-US" sz="2000" dirty="0" smtClean="0"/>
              <a:t>导航：存在容易暴露问题？</a:t>
            </a:r>
            <a:endParaRPr lang="en-US" altLang="zh-CN" sz="2000" dirty="0" smtClean="0"/>
          </a:p>
          <a:p>
            <a:r>
              <a:rPr lang="en-US" altLang="zh-CN" sz="2400" dirty="0" smtClean="0"/>
              <a:t>HOW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鸽子是如何导航的？ </a:t>
            </a:r>
            <a:r>
              <a:rPr lang="en-US" altLang="zh-CN" sz="2000" dirty="0" smtClean="0"/>
              <a:t>--- </a:t>
            </a:r>
            <a:r>
              <a:rPr lang="zh-CN" altLang="en-US" sz="2000" dirty="0" smtClean="0"/>
              <a:t>地磁导航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01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CM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</a:rPr>
              <a:t>ICCP</a:t>
            </a:r>
            <a:r>
              <a:rPr lang="zh-CN" altLang="en-US" sz="2000" dirty="0" smtClean="0">
                <a:solidFill>
                  <a:schemeClr val="tx1"/>
                </a:solidFill>
              </a:rPr>
              <a:t>算法：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与地形匹配相似，在</a:t>
            </a:r>
            <a:r>
              <a:rPr lang="zh-CN" altLang="zh-CN" sz="1800" dirty="0" smtClean="0">
                <a:solidFill>
                  <a:schemeClr val="tx1"/>
                </a:solidFill>
              </a:rPr>
              <a:t>地磁</a:t>
            </a:r>
            <a:r>
              <a:rPr lang="zh-CN" altLang="zh-CN" sz="1800" dirty="0">
                <a:solidFill>
                  <a:schemeClr val="tx1"/>
                </a:solidFill>
              </a:rPr>
              <a:t>导航中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 smtClean="0">
                <a:solidFill>
                  <a:schemeClr val="tx1"/>
                </a:solidFill>
              </a:rPr>
              <a:t>CM</a:t>
            </a:r>
            <a:r>
              <a:rPr lang="zh-CN" altLang="en-US" sz="1800" dirty="0" smtClean="0">
                <a:solidFill>
                  <a:schemeClr val="tx1"/>
                </a:solidFill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</a:rPr>
              <a:t>ICCP</a:t>
            </a:r>
            <a:r>
              <a:rPr lang="zh-CN" altLang="en-US" sz="1800" dirty="0" smtClean="0">
                <a:solidFill>
                  <a:schemeClr val="tx1"/>
                </a:solidFill>
              </a:rPr>
              <a:t>算法都是间隔地进行匹配，用于阶段性辅助惯导修正航迹，无法连续导航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地磁滤波算法：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为实现利用地磁进行连续性导航，提出了地磁滤波算法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SITAN</a:t>
            </a:r>
            <a:r>
              <a:rPr lang="zh-CN" altLang="en-US" sz="1800" dirty="0" smtClean="0">
                <a:solidFill>
                  <a:schemeClr val="tx1"/>
                </a:solidFill>
              </a:rPr>
              <a:t>算法相似，</a:t>
            </a:r>
            <a:r>
              <a:rPr lang="zh-CN" altLang="zh-CN" sz="1800" dirty="0" smtClean="0">
                <a:solidFill>
                  <a:schemeClr val="tx1"/>
                </a:solidFill>
              </a:rPr>
              <a:t>主要</a:t>
            </a:r>
            <a:r>
              <a:rPr lang="zh-CN" altLang="en-US" sz="1800" dirty="0" smtClean="0">
                <a:solidFill>
                  <a:schemeClr val="tx1"/>
                </a:solidFill>
              </a:rPr>
              <a:t>采用</a:t>
            </a:r>
            <a:r>
              <a:rPr lang="zh-CN" altLang="zh-CN" sz="1800" dirty="0" smtClean="0">
                <a:solidFill>
                  <a:schemeClr val="tx1"/>
                </a:solidFill>
              </a:rPr>
              <a:t>卡尔曼滤波技术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zh-CN" sz="1800" dirty="0" smtClean="0">
                <a:solidFill>
                  <a:schemeClr val="tx1"/>
                </a:solidFill>
              </a:rPr>
              <a:t>由于</a:t>
            </a:r>
            <a:r>
              <a:rPr lang="zh-CN" altLang="zh-CN" sz="1800" dirty="0">
                <a:solidFill>
                  <a:schemeClr val="tx1"/>
                </a:solidFill>
              </a:rPr>
              <a:t>地磁场观测</a:t>
            </a:r>
            <a:r>
              <a:rPr lang="zh-CN" altLang="zh-CN" sz="1800" dirty="0" smtClean="0">
                <a:solidFill>
                  <a:schemeClr val="tx1"/>
                </a:solidFill>
              </a:rPr>
              <a:t>模型</a:t>
            </a:r>
            <a:r>
              <a:rPr lang="zh-CN" altLang="en-US" sz="1800" dirty="0" smtClean="0">
                <a:solidFill>
                  <a:schemeClr val="tx1"/>
                </a:solidFill>
              </a:rPr>
              <a:t>也是</a:t>
            </a:r>
            <a:r>
              <a:rPr lang="zh-CN" altLang="zh-CN" sz="1800" dirty="0" smtClean="0">
                <a:solidFill>
                  <a:schemeClr val="tx1"/>
                </a:solidFill>
              </a:rPr>
              <a:t>非线性的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/>
                </a:solidFill>
              </a:rPr>
              <a:t>因此</a:t>
            </a:r>
            <a:r>
              <a:rPr lang="zh-CN" altLang="zh-CN" sz="1800" dirty="0" smtClean="0">
                <a:solidFill>
                  <a:schemeClr val="tx1"/>
                </a:solidFill>
              </a:rPr>
              <a:t>在</a:t>
            </a:r>
            <a:r>
              <a:rPr lang="zh-CN" altLang="zh-CN" sz="1800" dirty="0">
                <a:solidFill>
                  <a:schemeClr val="tx1"/>
                </a:solidFill>
              </a:rPr>
              <a:t>地磁</a:t>
            </a:r>
            <a:r>
              <a:rPr lang="zh-CN" altLang="zh-CN" sz="1800" dirty="0" smtClean="0">
                <a:solidFill>
                  <a:schemeClr val="tx1"/>
                </a:solidFill>
              </a:rPr>
              <a:t>导航滤波</a:t>
            </a:r>
            <a:r>
              <a:rPr lang="zh-CN" altLang="zh-CN" sz="1800" dirty="0">
                <a:solidFill>
                  <a:schemeClr val="tx1"/>
                </a:solidFill>
              </a:rPr>
              <a:t>算法里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zh-CN" altLang="zh-CN" sz="1800" dirty="0">
                <a:solidFill>
                  <a:schemeClr val="tx1"/>
                </a:solidFill>
              </a:rPr>
              <a:t>多采用扩展</a:t>
            </a:r>
            <a:r>
              <a:rPr lang="zh-CN" altLang="zh-CN" sz="1800" dirty="0" smtClean="0">
                <a:solidFill>
                  <a:schemeClr val="tx1"/>
                </a:solidFill>
              </a:rPr>
              <a:t>卡尔曼滤波、</a:t>
            </a:r>
            <a:r>
              <a:rPr lang="zh-CN" altLang="en-US" sz="1800" dirty="0" smtClean="0">
                <a:solidFill>
                  <a:schemeClr val="tx1"/>
                </a:solidFill>
              </a:rPr>
              <a:t>不敏</a:t>
            </a:r>
            <a:r>
              <a:rPr lang="zh-CN" altLang="zh-CN" sz="1800" dirty="0" smtClean="0">
                <a:solidFill>
                  <a:schemeClr val="tx1"/>
                </a:solidFill>
              </a:rPr>
              <a:t>卡尔曼滤波方法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 smtClean="0"/>
              <a:t>或对地磁场观测模型进行线性处理</a:t>
            </a:r>
            <a:endParaRPr lang="zh-CN" altLang="zh-CN" sz="18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80112" y="580526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具体方法不再赘述！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关于重力导航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重力导航的本质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也是基于场的导航，因此，其导航技术与方法与地形导航、地磁导航有相似之处；</a:t>
            </a:r>
            <a:endParaRPr lang="en-US" altLang="zh-CN" sz="2400" dirty="0" smtClean="0"/>
          </a:p>
          <a:p>
            <a:r>
              <a:rPr lang="zh-CN" altLang="en-US" sz="2800" dirty="0" smtClean="0"/>
              <a:t>重力导航的方法：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采用重力场匹配或重力场滤波两种方法</a:t>
            </a:r>
            <a:endParaRPr lang="en-US" altLang="zh-CN" sz="2400" dirty="0"/>
          </a:p>
          <a:p>
            <a:r>
              <a:rPr lang="zh-CN" altLang="en-US" dirty="0" smtClean="0"/>
              <a:t>重力导航的精度：</a:t>
            </a:r>
            <a:endParaRPr lang="en-US" altLang="zh-CN" dirty="0" smtClean="0"/>
          </a:p>
          <a:p>
            <a:pPr lvl="1"/>
            <a:r>
              <a:rPr lang="zh-CN" altLang="en-US" sz="2400" dirty="0"/>
              <a:t>同地磁导航一样，重力导航的精度收到重力场测量精度和外部干扰影响较为明显，通常用于较大尺度的匹配定位，导航精度较无线电导航有较大差距。</a:t>
            </a:r>
          </a:p>
        </p:txBody>
      </p:sp>
    </p:spTree>
    <p:extLst>
      <p:ext uri="{BB962C8B-B14F-4D97-AF65-F5344CB8AC3E}">
        <p14:creationId xmlns:p14="http://schemas.microsoft.com/office/powerpoint/2010/main" val="5234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本节结束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地磁导航的条件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基础条件：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地磁场可测量，且相对稳定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不稳定的部分可建模或对定位影响</a:t>
            </a:r>
            <a:r>
              <a:rPr lang="zh-CN" altLang="en-US" dirty="0" smtClean="0"/>
              <a:t>不大</a:t>
            </a:r>
            <a:endParaRPr lang="en-US" altLang="zh-CN" dirty="0" smtClean="0"/>
          </a:p>
          <a:p>
            <a:r>
              <a:rPr lang="zh-CN" altLang="en-US" dirty="0" smtClean="0"/>
              <a:t>研究热点：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基于地磁场的无人飞行器导航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基于地磁场的水下导航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基于地磁场的室内定位导航（</a:t>
            </a:r>
            <a:r>
              <a:rPr lang="en-US" altLang="zh-CN" dirty="0" err="1" smtClean="0"/>
              <a:t>IndoorAtlas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0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地磁场模型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3140969"/>
            <a:ext cx="900100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地磁场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主地磁场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地壳地磁场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干扰地磁场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2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）主地磁场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主地磁场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成因</a:t>
            </a:r>
            <a:r>
              <a:rPr lang="zh-CN" altLang="en-US" sz="2000" dirty="0" smtClean="0"/>
              <a:t>：地核外层高温</a:t>
            </a:r>
            <a:r>
              <a:rPr lang="zh-CN" altLang="en-US" sz="2000" dirty="0"/>
              <a:t>液态铁镍环流</a:t>
            </a:r>
            <a:r>
              <a:rPr lang="zh-CN" altLang="en-US" sz="2000" dirty="0" smtClean="0"/>
              <a:t>引起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强度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地表测量值的 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95%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50000-70000nT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分布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水平方向</a:t>
            </a:r>
            <a:r>
              <a:rPr lang="zh-CN" altLang="en-US" sz="1600" dirty="0" smtClean="0"/>
              <a:t>每公里变化</a:t>
            </a:r>
            <a:r>
              <a:rPr lang="en-US" altLang="zh-CN" sz="1600" dirty="0" smtClean="0"/>
              <a:t>20-30nT</a:t>
            </a:r>
          </a:p>
          <a:p>
            <a:pPr lvl="2"/>
            <a:r>
              <a:rPr lang="zh-CN" altLang="en-US" sz="1600" dirty="0" smtClean="0"/>
              <a:t>垂直</a:t>
            </a:r>
            <a:r>
              <a:rPr lang="zh-CN" altLang="en-US" sz="1600" dirty="0" smtClean="0"/>
              <a:t>强度每</a:t>
            </a:r>
            <a:r>
              <a:rPr lang="zh-CN" altLang="en-US" sz="1600" dirty="0"/>
              <a:t>升高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公里减小</a:t>
            </a:r>
            <a:r>
              <a:rPr lang="en-US" altLang="zh-CN" sz="1600" dirty="0" smtClean="0"/>
              <a:t>20nT</a:t>
            </a:r>
          </a:p>
          <a:p>
            <a:pPr lvl="1"/>
            <a:r>
              <a:rPr lang="zh-CN" altLang="en-US" sz="2000" dirty="0" smtClean="0"/>
              <a:t>时变特性：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变化</a:t>
            </a:r>
            <a:r>
              <a:rPr lang="zh-CN" alt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周期按千年尺度</a:t>
            </a:r>
            <a:r>
              <a:rPr lang="zh-CN" alt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</a:t>
            </a:r>
            <a:endParaRPr lang="en-US" altLang="zh-CN" sz="20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2000" dirty="0" smtClean="0"/>
              <a:t>T  -- </a:t>
            </a:r>
            <a:r>
              <a:rPr lang="zh-CN" altLang="en-US" sz="2000" dirty="0" smtClean="0"/>
              <a:t>磁场感应强度单位（特斯拉）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51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）地壳</a:t>
            </a:r>
            <a:r>
              <a:rPr lang="zh-CN" altLang="en-US" dirty="0" smtClean="0"/>
              <a:t>地磁场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地壳地磁场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成因：地壳中磁化的岩石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强度：占</a:t>
            </a:r>
            <a:r>
              <a:rPr lang="zh-CN" altLang="en-US" sz="2400" dirty="0"/>
              <a:t>地磁场总量的 </a:t>
            </a:r>
            <a:r>
              <a:rPr lang="en-US" altLang="zh-CN" sz="2400" dirty="0"/>
              <a:t>4%</a:t>
            </a:r>
            <a:r>
              <a:rPr lang="zh-CN" altLang="en-US" sz="2400" dirty="0" smtClean="0"/>
              <a:t>以上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分布：地表呈</a:t>
            </a:r>
            <a:r>
              <a:rPr lang="zh-CN" altLang="en-US" sz="2400" dirty="0"/>
              <a:t>区域</a:t>
            </a:r>
            <a:r>
              <a:rPr lang="zh-CN" altLang="en-US" sz="2400" dirty="0" smtClean="0"/>
              <a:t>分布，尺度为数公里到数十公里，</a:t>
            </a:r>
            <a:r>
              <a:rPr lang="zh-CN" altLang="en-US" sz="2400" dirty="0"/>
              <a:t>随着离地面高度的增加而衰减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时变特性：几乎</a:t>
            </a:r>
            <a:r>
              <a:rPr lang="zh-CN" altLang="en-US" sz="2400" dirty="0"/>
              <a:t>不随时间</a:t>
            </a:r>
            <a:r>
              <a:rPr lang="zh-CN" altLang="en-US" sz="2400" dirty="0" smtClean="0"/>
              <a:t>变化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764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）干扰</a:t>
            </a:r>
            <a:r>
              <a:rPr lang="zh-CN" altLang="en-US" dirty="0" smtClean="0"/>
              <a:t>地磁场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干扰地磁场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成因</a:t>
            </a:r>
            <a:r>
              <a:rPr lang="zh-CN" altLang="en-US" sz="2400" dirty="0" smtClean="0"/>
              <a:t>：固体地球外部的各种电流系，如：电离层、磁暴、电磁脉动等</a:t>
            </a:r>
            <a:endParaRPr lang="en-US" altLang="zh-CN" sz="2400" dirty="0"/>
          </a:p>
          <a:p>
            <a:pPr lvl="1"/>
            <a:r>
              <a:rPr lang="zh-CN" altLang="en-US" sz="2400" dirty="0"/>
              <a:t>强度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5nT </a:t>
            </a:r>
            <a:r>
              <a:rPr lang="zh-CN" altLang="en-US" sz="2400" dirty="0"/>
              <a:t>到 </a:t>
            </a:r>
            <a:r>
              <a:rPr lang="en-US" altLang="zh-CN" sz="2400" dirty="0" smtClean="0"/>
              <a:t>500nT</a:t>
            </a:r>
            <a:r>
              <a:rPr lang="zh-CN" altLang="en-US" sz="2400" dirty="0" smtClean="0"/>
              <a:t>，不足地磁场的</a:t>
            </a:r>
            <a:r>
              <a:rPr lang="en-US" altLang="zh-CN" sz="2400" dirty="0" smtClean="0"/>
              <a:t>1%</a:t>
            </a:r>
          </a:p>
          <a:p>
            <a:pPr lvl="1"/>
            <a:r>
              <a:rPr lang="zh-CN" altLang="en-US" sz="2400" dirty="0" smtClean="0"/>
              <a:t>分布：规律性不明显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时变特性：时间</a:t>
            </a:r>
            <a:r>
              <a:rPr lang="zh-CN" altLang="en-US" sz="2400" dirty="0"/>
              <a:t>变化比较</a:t>
            </a:r>
            <a:r>
              <a:rPr lang="zh-CN" altLang="en-US" sz="2400" dirty="0" smtClean="0"/>
              <a:t>剧烈，从几分之一</a:t>
            </a:r>
            <a:r>
              <a:rPr lang="zh-CN" altLang="en-US" sz="2400" dirty="0"/>
              <a:t>秒到几天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95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16323</TotalTime>
  <Words>2433</Words>
  <Application>Microsoft Office PowerPoint</Application>
  <PresentationFormat>全屏显示(4:3)</PresentationFormat>
  <Paragraphs>248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华文新魏</vt:lpstr>
      <vt:lpstr>宋体</vt:lpstr>
      <vt:lpstr>微软雅黑</vt:lpstr>
      <vt:lpstr>Arial</vt:lpstr>
      <vt:lpstr>Calibri</vt:lpstr>
      <vt:lpstr>Office 主题​​</vt:lpstr>
      <vt:lpstr>第三篇 自主定位导航技术 第二节 地磁与重力导航原理</vt:lpstr>
      <vt:lpstr>提纲</vt:lpstr>
      <vt:lpstr>一、地磁导航技术概述</vt:lpstr>
      <vt:lpstr>1.1 WHY地磁导航？</vt:lpstr>
      <vt:lpstr>1.2 地磁导航的条件</vt:lpstr>
      <vt:lpstr>1.3 地磁场模型</vt:lpstr>
      <vt:lpstr>（1）主地磁场</vt:lpstr>
      <vt:lpstr>（2）地壳地磁场</vt:lpstr>
      <vt:lpstr>（3）干扰地磁场</vt:lpstr>
      <vt:lpstr>1.4 地磁导航的可行性</vt:lpstr>
      <vt:lpstr>1.5 国外研究情况</vt:lpstr>
      <vt:lpstr>1.6 国内研究情况</vt:lpstr>
      <vt:lpstr>1.7 地磁导航的优势</vt:lpstr>
      <vt:lpstr>二、地磁导航基本原理</vt:lpstr>
      <vt:lpstr>2.1 地磁场的特征描述 </vt:lpstr>
      <vt:lpstr>2.2 地磁导航的基础—地磁图</vt:lpstr>
      <vt:lpstr>2.3 地磁图的特点</vt:lpstr>
      <vt:lpstr>2.2 地磁导航的基本原理</vt:lpstr>
      <vt:lpstr> 惯性/地磁组合导航基本原理图</vt:lpstr>
      <vt:lpstr>2.3 基本工作流程</vt:lpstr>
      <vt:lpstr>2.4 涉及的关键技术</vt:lpstr>
      <vt:lpstr>课外阅读材料：磁传感技术</vt:lpstr>
      <vt:lpstr>三、地磁匹配导航算法介绍</vt:lpstr>
      <vt:lpstr>3.1 地磁匹配导航的本质</vt:lpstr>
      <vt:lpstr>3.2 常见匹配准则--评价函数</vt:lpstr>
      <vt:lpstr>常见相关函数及其定义</vt:lpstr>
      <vt:lpstr>3.3 常见匹配算法</vt:lpstr>
      <vt:lpstr>3.4 轮廓匹配算法 </vt:lpstr>
      <vt:lpstr>仿真试验1</vt:lpstr>
      <vt:lpstr>仿真试验2</vt:lpstr>
      <vt:lpstr>3.5 ICCP特征匹配算法</vt:lpstr>
      <vt:lpstr>核心问题：平移+旋转问题</vt:lpstr>
      <vt:lpstr>ICCP特征匹配算法</vt:lpstr>
      <vt:lpstr>匹配准则</vt:lpstr>
      <vt:lpstr>PowerPoint 演示文稿</vt:lpstr>
      <vt:lpstr>ICCP算法过程</vt:lpstr>
      <vt:lpstr>PowerPoint 演示文稿</vt:lpstr>
      <vt:lpstr>3.6 地磁匹配导航的优缺点</vt:lpstr>
      <vt:lpstr>四、地磁滤波导航算法介绍</vt:lpstr>
      <vt:lpstr>基本原理</vt:lpstr>
      <vt:lpstr>关于重力导航</vt:lpstr>
      <vt:lpstr>本节结束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</dc:creator>
  <cp:lastModifiedBy>濮国梁</cp:lastModifiedBy>
  <cp:revision>203</cp:revision>
  <dcterms:created xsi:type="dcterms:W3CDTF">2014-02-15T02:28:57Z</dcterms:created>
  <dcterms:modified xsi:type="dcterms:W3CDTF">2017-05-31T05:54:15Z</dcterms:modified>
</cp:coreProperties>
</file>