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621" r:id="rId3"/>
    <p:sldId id="623" r:id="rId4"/>
    <p:sldId id="624" r:id="rId5"/>
    <p:sldId id="625" r:id="rId6"/>
    <p:sldId id="626" r:id="rId7"/>
    <p:sldId id="627" r:id="rId8"/>
    <p:sldId id="628" r:id="rId9"/>
    <p:sldId id="622" r:id="rId10"/>
    <p:sldId id="618" r:id="rId11"/>
    <p:sldId id="619" r:id="rId12"/>
    <p:sldId id="620" r:id="rId13"/>
    <p:sldId id="61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61C2-CF55-4D28-8DE3-C0750C39A3B3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BA70-C835-4821-89A5-3906714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064-D072-4B93-B129-337C1007EB1B}" type="datetimeFigureOut">
              <a:rPr lang="zh-CN" altLang="en-US" smtClean="0"/>
              <a:t>2014/11/22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00009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sogou.com/lemma/ShowInnerLink.htm?lemmaId=2665126&amp;ss_c=ssc.citiao.link" TargetMode="External"/><Relationship Id="rId3" Type="http://schemas.openxmlformats.org/officeDocument/2006/relationships/hyperlink" Target="http://baike.sogou.com/lemma/ShowInnerLink.htm?lemmaId=53562844" TargetMode="External"/><Relationship Id="rId7" Type="http://schemas.openxmlformats.org/officeDocument/2006/relationships/hyperlink" Target="http://baike.sogou.com/lemma/ShowInnerLink.htm?lemmaId=399441" TargetMode="External"/><Relationship Id="rId2" Type="http://schemas.openxmlformats.org/officeDocument/2006/relationships/hyperlink" Target="http://baike.sogou.com/lemma/ShowInnerLink.htm?lemmaId=88991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sogou.com/lemma/ShowInnerLink.htm?lemmaId=82036" TargetMode="External"/><Relationship Id="rId5" Type="http://schemas.openxmlformats.org/officeDocument/2006/relationships/hyperlink" Target="http://baike.sogou.com/lemma/ShowInnerLink.htm?lemmaId=4659741" TargetMode="External"/><Relationship Id="rId4" Type="http://schemas.openxmlformats.org/officeDocument/2006/relationships/hyperlink" Target="http://baike.sogou.com/lemma/ShowInnerLink.htm?lemmaId=773644" TargetMode="External"/><Relationship Id="rId9" Type="http://schemas.openxmlformats.org/officeDocument/2006/relationships/hyperlink" Target="http://baike.sogou.com/lemma/ShowInnerLink.htm?lemmaId=34168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gou.com/lemma/ShowInnerLink.htm?lemmaId=718855" TargetMode="External"/><Relationship Id="rId2" Type="http://schemas.openxmlformats.org/officeDocument/2006/relationships/hyperlink" Target="http://baike.sogou.com/lemma/ShowInnerLink.htm?lemmaId=98995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sogou.com/lemma/ShowInnerLink.htm?lemmaId=403385" TargetMode="External"/><Relationship Id="rId5" Type="http://schemas.openxmlformats.org/officeDocument/2006/relationships/hyperlink" Target="http://baike.sogou.com/lemma/ShowInnerLink.htm?lemmaId=132389" TargetMode="External"/><Relationship Id="rId4" Type="http://schemas.openxmlformats.org/officeDocument/2006/relationships/hyperlink" Target="http://baike.sogou.com/lemma/ShowInnerLink.htm?lemmaId=22122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gou.com/lemma/ShowInnerLink.htm?lemmaId=1492588&amp;ss_c=ssc.citiao.link" TargetMode="External"/><Relationship Id="rId2" Type="http://schemas.openxmlformats.org/officeDocument/2006/relationships/hyperlink" Target="http://baike.sogou.com/lemma/ShowInnerLink.htm?lemmaId=424249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篇 自主</a:t>
            </a:r>
            <a:r>
              <a:rPr lang="zh-CN" altLang="en-US" dirty="0"/>
              <a:t>定位导航技术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solidFill>
                  <a:srgbClr val="0000CC"/>
                </a:solidFill>
              </a:rPr>
              <a:t>第</a:t>
            </a:r>
            <a:r>
              <a:rPr lang="zh-CN" altLang="en-US" sz="3200" dirty="0">
                <a:solidFill>
                  <a:srgbClr val="0000CC"/>
                </a:solidFill>
              </a:rPr>
              <a:t>二</a:t>
            </a:r>
            <a:r>
              <a:rPr lang="zh-CN" altLang="en-US" sz="3200" smtClean="0">
                <a:solidFill>
                  <a:srgbClr val="0000CC"/>
                </a:solidFill>
              </a:rPr>
              <a:t>节 惯性导航原理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濮国梁</a:t>
            </a:r>
            <a:endParaRPr lang="en-US" altLang="zh-CN" dirty="0" smtClean="0"/>
          </a:p>
          <a:p>
            <a:r>
              <a:rPr lang="zh-CN" altLang="en-US" dirty="0" smtClean="0"/>
              <a:t>北京大学工学院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41277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航空航天导航导论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牛顿力学定律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牛顿第一定律</a:t>
            </a:r>
          </a:p>
          <a:p>
            <a:r>
              <a:rPr lang="zh-CN" altLang="en-US" dirty="0"/>
              <a:t>内容：一切物体在没有受到力的作用时，总保持静止状态或匀速直线</a:t>
            </a:r>
            <a:r>
              <a:rPr lang="zh-CN" altLang="en-US" dirty="0">
                <a:hlinkClick r:id="rId2"/>
              </a:rPr>
              <a:t>运动状态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说明：物体都有维持静止和作匀速直线运动的趋势，因此物体的运动状态是由它的</a:t>
            </a:r>
            <a:r>
              <a:rPr lang="zh-CN" altLang="en-US" dirty="0">
                <a:hlinkClick r:id="rId3"/>
              </a:rPr>
              <a:t>运动速度</a:t>
            </a:r>
            <a:r>
              <a:rPr lang="zh-CN" altLang="en-US" dirty="0"/>
              <a:t>决定的，没有外力，它的运动状态是不会改变的。物体的这种性质称为</a:t>
            </a:r>
            <a:r>
              <a:rPr lang="zh-CN" altLang="en-US" dirty="0">
                <a:hlinkClick r:id="rId4"/>
              </a:rPr>
              <a:t>惯性</a:t>
            </a:r>
            <a:r>
              <a:rPr lang="zh-CN" altLang="en-US" dirty="0"/>
              <a:t>。所以牛顿第一定律也称为</a:t>
            </a:r>
            <a:r>
              <a:rPr lang="zh-CN" altLang="en-US" dirty="0">
                <a:hlinkClick r:id="rId4"/>
              </a:rPr>
              <a:t>惯性</a:t>
            </a:r>
            <a:r>
              <a:rPr lang="zh-CN" altLang="en-US" dirty="0"/>
              <a:t>定律。第一定律也阐明了力的概念。明确了力是物体间的</a:t>
            </a:r>
            <a:r>
              <a:rPr lang="zh-CN" altLang="en-US" dirty="0">
                <a:hlinkClick r:id="rId5"/>
              </a:rPr>
              <a:t>相互作用</a:t>
            </a:r>
            <a:r>
              <a:rPr lang="zh-CN" altLang="en-US" dirty="0"/>
              <a:t>，指出了是力改变了物体的运动状态。因为</a:t>
            </a:r>
            <a:r>
              <a:rPr lang="zh-CN" altLang="en-US" dirty="0">
                <a:hlinkClick r:id="rId6"/>
              </a:rPr>
              <a:t>加速度</a:t>
            </a:r>
            <a:r>
              <a:rPr lang="zh-CN" altLang="en-US" dirty="0"/>
              <a:t>是描写物体运动状态的变化，所以力是和</a:t>
            </a:r>
            <a:r>
              <a:rPr lang="zh-CN" altLang="en-US" dirty="0">
                <a:hlinkClick r:id="rId6"/>
              </a:rPr>
              <a:t>加速度</a:t>
            </a:r>
            <a:r>
              <a:rPr lang="zh-CN" altLang="en-US" dirty="0"/>
              <a:t>相联系的，而不是和速度相联系的。在日常生活中不注意这点，往往容易产生错觉。</a:t>
            </a:r>
          </a:p>
          <a:p>
            <a:r>
              <a:rPr lang="zh-CN" altLang="en-US" dirty="0"/>
              <a:t>注意：</a:t>
            </a:r>
            <a:r>
              <a:rPr lang="zh-CN" altLang="en-US" dirty="0">
                <a:hlinkClick r:id="rId7"/>
              </a:rPr>
              <a:t>牛顿第一定律</a:t>
            </a:r>
            <a:r>
              <a:rPr lang="zh-CN" altLang="en-US" dirty="0"/>
              <a:t>并不是在所有的</a:t>
            </a:r>
            <a:r>
              <a:rPr lang="zh-CN" altLang="en-US" dirty="0">
                <a:hlinkClick r:id="rId8"/>
              </a:rPr>
              <a:t>参照系</a:t>
            </a:r>
            <a:r>
              <a:rPr lang="zh-CN" altLang="en-US" dirty="0"/>
              <a:t>里都成立，实际上它只在</a:t>
            </a:r>
            <a:r>
              <a:rPr lang="zh-CN" altLang="en-US" dirty="0">
                <a:hlinkClick r:id="rId9"/>
              </a:rPr>
              <a:t>惯性参照系</a:t>
            </a:r>
            <a:r>
              <a:rPr lang="zh-CN" altLang="en-US" dirty="0"/>
              <a:t>里才成立。因此常常把</a:t>
            </a:r>
            <a:r>
              <a:rPr lang="zh-CN" altLang="en-US" dirty="0">
                <a:hlinkClick r:id="rId7"/>
              </a:rPr>
              <a:t>牛顿第一定律</a:t>
            </a:r>
            <a:r>
              <a:rPr lang="zh-CN" altLang="en-US" dirty="0"/>
              <a:t>是否成立，作为一个参照系是否</a:t>
            </a:r>
            <a:r>
              <a:rPr lang="zh-CN" altLang="en-US" dirty="0">
                <a:hlinkClick r:id="rId9"/>
              </a:rPr>
              <a:t>惯性参照系</a:t>
            </a:r>
            <a:r>
              <a:rPr lang="zh-CN" altLang="en-US" dirty="0"/>
              <a:t>的判据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64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牛顿第二定律</a:t>
            </a:r>
          </a:p>
          <a:p>
            <a:r>
              <a:rPr lang="zh-CN" altLang="en-US" dirty="0"/>
              <a:t>内容：物体在受到</a:t>
            </a:r>
            <a:r>
              <a:rPr lang="zh-CN" altLang="en-US" dirty="0">
                <a:hlinkClick r:id="rId2"/>
              </a:rPr>
              <a:t>合外力</a:t>
            </a:r>
            <a:r>
              <a:rPr lang="zh-CN" altLang="en-US" dirty="0"/>
              <a:t>的作用会产生加速度，加速度的方向和</a:t>
            </a:r>
            <a:r>
              <a:rPr lang="zh-CN" altLang="en-US" dirty="0">
                <a:hlinkClick r:id="rId2"/>
              </a:rPr>
              <a:t>合外力</a:t>
            </a:r>
            <a:r>
              <a:rPr lang="zh-CN" altLang="en-US" dirty="0"/>
              <a:t>的方向相同，加速度的大小与</a:t>
            </a:r>
            <a:r>
              <a:rPr lang="zh-CN" altLang="en-US" dirty="0">
                <a:hlinkClick r:id="rId2"/>
              </a:rPr>
              <a:t>合外力</a:t>
            </a:r>
            <a:r>
              <a:rPr lang="zh-CN" altLang="en-US" dirty="0"/>
              <a:t>的大小成正比，与物体的</a:t>
            </a:r>
            <a:r>
              <a:rPr lang="zh-CN" altLang="en-US" dirty="0">
                <a:hlinkClick r:id="rId3"/>
              </a:rPr>
              <a:t>惯性质量</a:t>
            </a:r>
            <a:r>
              <a:rPr lang="zh-CN" altLang="en-US" dirty="0"/>
              <a:t>成反比。</a:t>
            </a:r>
          </a:p>
          <a:p>
            <a:r>
              <a:rPr lang="zh-CN" altLang="en-US" dirty="0">
                <a:hlinkClick r:id="rId4"/>
              </a:rPr>
              <a:t>公式</a:t>
            </a:r>
            <a:r>
              <a:rPr lang="zh-CN" altLang="en-US" dirty="0"/>
              <a:t>：</a:t>
            </a:r>
            <a:r>
              <a:rPr lang="en-US" altLang="zh-CN" dirty="0"/>
              <a:t>F=ma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zh-CN" altLang="en-US" dirty="0">
                <a:hlinkClick r:id="rId2"/>
              </a:rPr>
              <a:t>合外力</a:t>
            </a:r>
            <a:endParaRPr lang="zh-CN" altLang="en-US" dirty="0"/>
          </a:p>
          <a:p>
            <a:r>
              <a:rPr lang="zh-CN" altLang="en-US" dirty="0">
                <a:hlinkClick r:id="rId5"/>
              </a:rPr>
              <a:t>牛顿第二定律</a:t>
            </a:r>
            <a:r>
              <a:rPr lang="zh-CN" altLang="en-US" dirty="0"/>
              <a:t>定量描述了力作用的效果，定量地量度了物体的惯性大小。它是</a:t>
            </a:r>
            <a:r>
              <a:rPr lang="zh-CN" altLang="en-US" dirty="0">
                <a:hlinkClick r:id="rId6"/>
              </a:rPr>
              <a:t>矢量</a:t>
            </a:r>
            <a:r>
              <a:rPr lang="zh-CN" altLang="en-US" dirty="0"/>
              <a:t>式，并且是瞬时关系。</a:t>
            </a:r>
          </a:p>
          <a:p>
            <a:r>
              <a:rPr lang="zh-CN" altLang="en-US" dirty="0"/>
              <a:t>要强调的是，物体受到的不为零合外力，会产生加速度，使物体的运动状态或速度发生改变，但是这种改变是和物体本身的运动状态有关的。</a:t>
            </a:r>
          </a:p>
          <a:p>
            <a:r>
              <a:rPr lang="zh-CN" altLang="en-US" dirty="0"/>
              <a:t>局限：该定律只适用于宏观物体的低速运动。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0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牛顿第三定律</a:t>
            </a:r>
          </a:p>
          <a:p>
            <a:r>
              <a:rPr lang="zh-CN" altLang="en-US" dirty="0"/>
              <a:t>内容：两个物体之间的</a:t>
            </a:r>
            <a:r>
              <a:rPr lang="zh-CN" altLang="en-US" dirty="0">
                <a:hlinkClick r:id="rId2"/>
              </a:rPr>
              <a:t>作用力</a:t>
            </a:r>
            <a:r>
              <a:rPr lang="zh-CN" altLang="en-US" dirty="0"/>
              <a:t>和反</a:t>
            </a:r>
            <a:r>
              <a:rPr lang="zh-CN" altLang="en-US" dirty="0">
                <a:hlinkClick r:id="rId2"/>
              </a:rPr>
              <a:t>作用力</a:t>
            </a:r>
            <a:r>
              <a:rPr lang="zh-CN" altLang="en-US" dirty="0"/>
              <a:t>，在同一条直线上，大小相等，方向相反。</a:t>
            </a:r>
          </a:p>
          <a:p>
            <a:r>
              <a:rPr lang="zh-CN" altLang="en-US" dirty="0"/>
              <a:t>需要注意：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2"/>
              </a:rPr>
              <a:t>作用力</a:t>
            </a:r>
            <a:r>
              <a:rPr lang="zh-CN" altLang="en-US" dirty="0"/>
              <a:t>和反</a:t>
            </a:r>
            <a:r>
              <a:rPr lang="zh-CN" altLang="en-US" dirty="0">
                <a:hlinkClick r:id="rId2"/>
              </a:rPr>
              <a:t>作用力</a:t>
            </a:r>
            <a:r>
              <a:rPr lang="zh-CN" altLang="en-US" dirty="0"/>
              <a:t>是没有主次、先后之分。同时产生、同时消失。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）这一对力是作用在不同物体上，不可能抵消。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）作用力和</a:t>
            </a:r>
            <a:r>
              <a:rPr lang="zh-CN" altLang="en-US" dirty="0">
                <a:hlinkClick r:id="rId3"/>
              </a:rPr>
              <a:t>反作用力</a:t>
            </a:r>
            <a:r>
              <a:rPr lang="zh-CN" altLang="en-US" dirty="0"/>
              <a:t>必须是同一性质的力。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）与参照系无关。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本节结束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一、惯性测量的理论基础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62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二、惯导技术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惯导技术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惯性</a:t>
            </a:r>
            <a:r>
              <a:rPr lang="zh-CN" altLang="en-US" sz="1800" dirty="0" smtClean="0"/>
              <a:t>技术：</a:t>
            </a:r>
            <a:r>
              <a:rPr lang="zh-CN" altLang="en-US" sz="1800" dirty="0" smtClean="0">
                <a:solidFill>
                  <a:schemeClr val="tx1"/>
                </a:solidFill>
              </a:rPr>
              <a:t>利用</a:t>
            </a:r>
            <a:r>
              <a:rPr lang="zh-CN" altLang="en-US" sz="1800" dirty="0">
                <a:solidFill>
                  <a:schemeClr val="tx1"/>
                </a:solidFill>
              </a:rPr>
              <a:t>惯性原理，自主地测量和控制物体角运动及线运动</a:t>
            </a:r>
            <a:r>
              <a:rPr lang="zh-CN" altLang="en-US" sz="1800" dirty="0" smtClean="0">
                <a:solidFill>
                  <a:schemeClr val="tx1"/>
                </a:solidFill>
              </a:rPr>
              <a:t>参数的</a:t>
            </a:r>
            <a:r>
              <a:rPr lang="zh-CN" altLang="en-US" sz="1800" dirty="0">
                <a:solidFill>
                  <a:schemeClr val="tx1"/>
                </a:solidFill>
              </a:rPr>
              <a:t>工程技术。它是惯性导航与惯性</a:t>
            </a:r>
            <a:r>
              <a:rPr lang="zh-CN" altLang="en-US" sz="1800" dirty="0" smtClean="0">
                <a:solidFill>
                  <a:schemeClr val="tx1"/>
                </a:solidFill>
              </a:rPr>
              <a:t>制导技术</a:t>
            </a:r>
            <a:r>
              <a:rPr lang="zh-CN" altLang="en-US" sz="1800" dirty="0">
                <a:solidFill>
                  <a:schemeClr val="tx1"/>
                </a:solidFill>
              </a:rPr>
              <a:t>、惯性仪表技术、惯性测量技术以及有关设备和装置技术的</a:t>
            </a:r>
            <a:r>
              <a:rPr lang="zh-CN" altLang="en-US" sz="1800" dirty="0" smtClean="0">
                <a:solidFill>
                  <a:schemeClr val="tx1"/>
                </a:solidFill>
              </a:rPr>
              <a:t>总称。</a:t>
            </a:r>
            <a:endParaRPr lang="zh-CN" altLang="en-US" sz="1800" dirty="0">
              <a:solidFill>
                <a:schemeClr val="tx1"/>
              </a:solidFill>
            </a:endParaRPr>
          </a:p>
          <a:p>
            <a:r>
              <a:rPr lang="zh-CN" altLang="en-US" sz="1800" dirty="0" smtClean="0"/>
              <a:t>优势：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能同时实时快速高精度地既测量线运动又测量角运动，可以全面地检测到几乎所有的</a:t>
            </a:r>
            <a:r>
              <a:rPr lang="zh-CN" altLang="en-US" sz="1800" dirty="0" smtClean="0"/>
              <a:t>运动参数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完全</a:t>
            </a:r>
            <a:r>
              <a:rPr lang="zh-CN" altLang="en-US" sz="1800" dirty="0"/>
              <a:t>自主式的测量方法</a:t>
            </a:r>
            <a:r>
              <a:rPr lang="zh-CN" altLang="en-US" sz="1800" dirty="0" smtClean="0"/>
              <a:t>，不依赖</a:t>
            </a:r>
            <a:r>
              <a:rPr lang="zh-CN" altLang="en-US" sz="1800" dirty="0"/>
              <a:t>外部的</a:t>
            </a:r>
            <a:r>
              <a:rPr lang="zh-CN" altLang="en-US" sz="1800" dirty="0" smtClean="0"/>
              <a:t>光线、电磁波、声音、磁场，完全</a:t>
            </a:r>
            <a:r>
              <a:rPr lang="zh-CN" altLang="en-US" sz="1800" dirty="0"/>
              <a:t>不受</a:t>
            </a:r>
            <a:r>
              <a:rPr lang="zh-CN" altLang="en-US" sz="1800" dirty="0" smtClean="0"/>
              <a:t>自然和</a:t>
            </a:r>
            <a:r>
              <a:rPr lang="zh-CN" altLang="en-US" sz="1800" dirty="0"/>
              <a:t>人为的干扰影响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精密、复杂、成本高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会</a:t>
            </a:r>
            <a:r>
              <a:rPr lang="zh-CN" altLang="en-US" sz="1800" dirty="0" smtClean="0"/>
              <a:t>产生漂移，需要其他定位手段进行校准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8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454150"/>
            <a:ext cx="8224837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8" t="30508" r="26540" b="18220"/>
          <a:stretch/>
        </p:blipFill>
        <p:spPr bwMode="auto">
          <a:xfrm>
            <a:off x="-19772" y="620688"/>
            <a:ext cx="9154683" cy="6223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主要的惯导技术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超高精度陀螺仪</a:t>
            </a:r>
          </a:p>
          <a:p>
            <a:pPr lvl="1"/>
            <a:r>
              <a:rPr lang="zh-CN" altLang="en-US" dirty="0" smtClean="0"/>
              <a:t>类型：静电</a:t>
            </a:r>
            <a:r>
              <a:rPr lang="zh-CN" altLang="en-US" dirty="0"/>
              <a:t>陀螺、</a:t>
            </a:r>
            <a:r>
              <a:rPr lang="zh-CN" altLang="en-US" dirty="0" smtClean="0"/>
              <a:t>磁浮</a:t>
            </a:r>
            <a:r>
              <a:rPr lang="zh-CN" altLang="en-US" dirty="0"/>
              <a:t>陀螺和液浮</a:t>
            </a:r>
            <a:r>
              <a:rPr lang="zh-CN" altLang="en-US" dirty="0" smtClean="0"/>
              <a:t>陀螺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指标：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-6</a:t>
            </a:r>
            <a:r>
              <a:rPr lang="en-US" altLang="zh-CN" dirty="0" smtClean="0"/>
              <a:t>°/h </a:t>
            </a:r>
            <a:r>
              <a:rPr lang="en-US" altLang="zh-CN" dirty="0"/>
              <a:t>~ </a:t>
            </a:r>
            <a:r>
              <a:rPr lang="en-US" altLang="zh-CN" dirty="0" smtClean="0"/>
              <a:t>5 × 10</a:t>
            </a:r>
            <a:r>
              <a:rPr lang="en-US" altLang="zh-CN" baseline="30000" dirty="0" smtClean="0"/>
              <a:t>-4 </a:t>
            </a:r>
            <a:r>
              <a:rPr lang="en-US" altLang="zh-CN" dirty="0"/>
              <a:t>°/h </a:t>
            </a:r>
          </a:p>
          <a:p>
            <a:r>
              <a:rPr lang="zh-CN" altLang="en-US" dirty="0"/>
              <a:t>中高精度陀螺仪</a:t>
            </a:r>
          </a:p>
          <a:p>
            <a:pPr lvl="1"/>
            <a:r>
              <a:rPr lang="zh-CN" altLang="en-US" dirty="0" smtClean="0"/>
              <a:t>类型：</a:t>
            </a:r>
            <a:r>
              <a:rPr lang="zh-CN" altLang="en-US" dirty="0"/>
              <a:t>激光陀螺和</a:t>
            </a:r>
            <a:r>
              <a:rPr lang="zh-CN" altLang="en-US" dirty="0" smtClean="0"/>
              <a:t>光纤陀螺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指标：</a:t>
            </a:r>
            <a:r>
              <a:rPr lang="en-US" altLang="zh-CN" dirty="0" smtClean="0"/>
              <a:t>5 </a:t>
            </a:r>
            <a:r>
              <a:rPr lang="en-US" altLang="zh-CN" dirty="0"/>
              <a:t>× 10</a:t>
            </a:r>
            <a:r>
              <a:rPr lang="en-US" altLang="zh-CN" baseline="30000" dirty="0"/>
              <a:t>-4 </a:t>
            </a:r>
            <a:r>
              <a:rPr lang="en-US" altLang="zh-CN" dirty="0"/>
              <a:t>°/h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</a:t>
            </a:r>
            <a:r>
              <a:rPr lang="en-US" altLang="zh-CN" dirty="0"/>
              <a:t> °/</a:t>
            </a:r>
            <a:r>
              <a:rPr lang="en-US" altLang="zh-CN" dirty="0" smtClean="0"/>
              <a:t>h</a:t>
            </a:r>
          </a:p>
          <a:p>
            <a:r>
              <a:rPr lang="zh-CN" altLang="en-US" dirty="0"/>
              <a:t>低精度</a:t>
            </a:r>
            <a:r>
              <a:rPr lang="zh-CN" altLang="en-US" dirty="0" smtClean="0"/>
              <a:t>陀螺仪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类型：微机械陀螺</a:t>
            </a:r>
            <a:r>
              <a:rPr lang="en-US" altLang="zh-CN" dirty="0" smtClean="0"/>
              <a:t>(MEMS</a:t>
            </a:r>
            <a:r>
              <a:rPr lang="zh-CN" altLang="en-US" dirty="0" smtClean="0"/>
              <a:t>陀螺仪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、其他陀螺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指标： 大于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</a:t>
            </a:r>
            <a:r>
              <a:rPr lang="en-US" altLang="zh-CN" dirty="0"/>
              <a:t> °/</a:t>
            </a:r>
            <a:r>
              <a:rPr lang="en-US" altLang="zh-CN" dirty="0" smtClean="0"/>
              <a:t>h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不同精度光纤陀螺仪的应用范围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799"/>
            <a:ext cx="7704856" cy="46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5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一、惯性测量的理论基础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</TotalTime>
  <Words>631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第三篇 自主定位导航技术 第二节 惯性导航原理</vt:lpstr>
      <vt:lpstr>PowerPoint 演示文稿</vt:lpstr>
      <vt:lpstr>二、惯导技术</vt:lpstr>
      <vt:lpstr>惯导技术</vt:lpstr>
      <vt:lpstr>PowerPoint 演示文稿</vt:lpstr>
      <vt:lpstr>PowerPoint 演示文稿</vt:lpstr>
      <vt:lpstr>主要的惯导技术</vt:lpstr>
      <vt:lpstr>不同精度光纤陀螺仪的应用范围</vt:lpstr>
      <vt:lpstr>一、惯性测量的理论基础</vt:lpstr>
      <vt:lpstr>牛顿力学定律</vt:lpstr>
      <vt:lpstr>PowerPoint 演示文稿</vt:lpstr>
      <vt:lpstr>PowerPoint 演示文稿</vt:lpstr>
      <vt:lpstr>本节结束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</dc:creator>
  <cp:lastModifiedBy>gy</cp:lastModifiedBy>
  <cp:revision>152</cp:revision>
  <dcterms:created xsi:type="dcterms:W3CDTF">2014-02-15T02:28:57Z</dcterms:created>
  <dcterms:modified xsi:type="dcterms:W3CDTF">2014-11-22T05:31:16Z</dcterms:modified>
</cp:coreProperties>
</file>