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435" r:id="rId5"/>
    <p:sldId id="268" r:id="rId6"/>
    <p:sldId id="434" r:id="rId7"/>
    <p:sldId id="260" r:id="rId8"/>
    <p:sldId id="457" r:id="rId9"/>
    <p:sldId id="433" r:id="rId10"/>
    <p:sldId id="477" r:id="rId11"/>
    <p:sldId id="432" r:id="rId12"/>
    <p:sldId id="430" r:id="rId13"/>
    <p:sldId id="429" r:id="rId14"/>
    <p:sldId id="423" r:id="rId15"/>
    <p:sldId id="424" r:id="rId16"/>
    <p:sldId id="428" r:id="rId17"/>
    <p:sldId id="426" r:id="rId18"/>
    <p:sldId id="427" r:id="rId19"/>
    <p:sldId id="261" r:id="rId20"/>
    <p:sldId id="458" r:id="rId21"/>
    <p:sldId id="263" r:id="rId22"/>
    <p:sldId id="461" r:id="rId23"/>
    <p:sldId id="460" r:id="rId24"/>
    <p:sldId id="462" r:id="rId25"/>
    <p:sldId id="463" r:id="rId26"/>
    <p:sldId id="478" r:id="rId27"/>
    <p:sldId id="464" r:id="rId28"/>
    <p:sldId id="466" r:id="rId29"/>
    <p:sldId id="479" r:id="rId30"/>
    <p:sldId id="465" r:id="rId31"/>
    <p:sldId id="467" r:id="rId32"/>
    <p:sldId id="480" r:id="rId33"/>
    <p:sldId id="468" r:id="rId34"/>
    <p:sldId id="469" r:id="rId35"/>
    <p:sldId id="481" r:id="rId36"/>
    <p:sldId id="470" r:id="rId37"/>
    <p:sldId id="471" r:id="rId38"/>
    <p:sldId id="482" r:id="rId39"/>
    <p:sldId id="475" r:id="rId40"/>
    <p:sldId id="472" r:id="rId41"/>
    <p:sldId id="476" r:id="rId42"/>
    <p:sldId id="484" r:id="rId43"/>
    <p:sldId id="483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74E8C-17E1-4513-8C55-DD09342A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1EDDC-C34C-46BB-8AA0-E78251EF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A9923A-5167-41AE-B56E-3DAFBAF7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FCC-E840-4109-8C08-7A799B38C2FB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FF27C5-4564-441F-8820-8FFE2ABC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094414-B336-4A59-8288-1AC636EA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0CA0-86CB-485A-AFEF-F69E3561C4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8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1FF9A-A82B-49BD-8F9F-A24D7D20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0627AF-1200-4133-80E7-52FC0B63E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6A508E-70E6-43E6-8530-127C793D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FCC-E840-4109-8C08-7A799B38C2FB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0F1883-A31F-42F4-ABC4-56EC2475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F78729-D4C1-42E4-93BA-82FF437E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0CA0-86CB-485A-AFEF-F69E3561C4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7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95F21A-B366-417C-8BF9-4CFE7701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21774C-1DE8-483C-A486-6EB757472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CEDE1B-DA3C-4B30-8DE2-25D51912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FCC-E840-4109-8C08-7A799B38C2FB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AE7037-3232-4295-ACAA-670F2697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6C1F6D-47C2-4C7A-A5AF-81D3BBC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0CA0-86CB-485A-AFEF-F69E3561C4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835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6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5B2D5-9F64-4069-9412-CC82D014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897BE-AA4B-4339-A458-666ED875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B71102-A13C-4D81-8310-B4636BC8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FCC-E840-4109-8C08-7A799B38C2FB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65E6C0-3FBC-4E10-97C1-B1781A2E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661734-7FD6-4F8C-86F4-EDF8EDEC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0CA0-86CB-485A-AFEF-F69E3561C4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26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4AD34-37B3-416C-9588-B833DFF3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1BBE2-4431-4289-9A7F-64EAB61F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F50C2-645C-4BAE-BEB3-30127E27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FCC-E840-4109-8C08-7A799B38C2FB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9CE2FB-3F54-4B81-8289-D90A2698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3C1380-B88A-441C-ACD7-9A7DEE85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0CA0-86CB-485A-AFEF-F69E3561C4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85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534BF-27A6-4D73-85EE-2D435EC1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9F0E6F-BF00-426E-8121-98D98EF94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80307A-1C54-4FE1-AE0A-1B37E84EF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674FA0-4550-46D6-9551-B6FDCC75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FCC-E840-4109-8C08-7A799B38C2FB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1A203C-985B-4EF6-94E7-66024359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163D4D-2B4D-44D1-89AC-3011F368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0CA0-86CB-485A-AFEF-F69E3561C4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54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80495-09A7-40FD-ABE4-AD10B44E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938BDC-9E69-4A72-B3CE-3F97DB9F5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D68545-AFFB-4682-BBC1-F4CD5BEE0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A59831-B2E5-4358-A3D5-F06163C86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4F1E17-437D-4BA3-A1E9-7A8B5902B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3A0CEA-0E5D-4555-9929-F9E664F1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FCC-E840-4109-8C08-7A799B38C2FB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ABCF9A-F35A-44A5-B3D8-8BD4D5C3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330760-3A83-40D8-B602-EC27AD35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0CA0-86CB-485A-AFEF-F69E3561C4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64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B8DE6-4EB3-47E0-81B0-90258A4C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A8573E-7065-4678-B630-2F6D96C9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FCC-E840-4109-8C08-7A799B38C2FB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EFD8F9-8923-4D60-AD3F-353C55A5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C9374E-E881-4FEE-97B5-BA3BDA4C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0CA0-86CB-485A-AFEF-F69E3561C4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8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25324F-0F40-4016-B236-2C20CEE9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FCC-E840-4109-8C08-7A799B38C2FB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7D6AD0-72EB-45A1-94FF-2B07A0B1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E8699E-2B74-468C-9136-31171D65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0CA0-86CB-485A-AFEF-F69E3561C4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64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82613-BFF7-455C-8150-2EC21D41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348DC-4D4C-48CD-B295-A42E0CEF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93C6F7-697F-4A1D-889F-25685B77C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BA9167-B5EA-48DB-92E2-BEF45536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FCC-E840-4109-8C08-7A799B38C2FB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AC1EFA-107F-47AD-9219-0E73B04B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1E162E-4ECE-4A8E-B9E6-D83EA6B6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0CA0-86CB-485A-AFEF-F69E3561C4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65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4E1D2-CA88-4540-8CF3-D880B431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CBF96D-C4FD-4787-8C45-77526DD48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ED0C17-A878-4F71-99CE-288C78EC9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F3EC75-0382-4DBB-8BF8-07489B06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FCC-E840-4109-8C08-7A799B38C2FB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9E1E32-507F-4DFB-A7AA-9058AF49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0D32D-5C6B-4E00-B041-8CB36CF6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0CA0-86CB-485A-AFEF-F69E3561C4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54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  <a:alpha val="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CADDBD6-7077-4522-BED7-FEA833D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042993-36B4-4781-A34F-F7265ED2E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8D4FCF-741D-4A6E-9E95-5A28A5637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3FCC-E840-4109-8C08-7A799B38C2FB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8B0C2F-A4C0-42E4-9C88-F1E3ED146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D6214B-8802-453B-AA9A-F7574442E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0CA0-86CB-485A-AFEF-F69E3561C4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80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06C4C-4AB2-4A6A-8A35-5FD98BB41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道路深度估算之光流以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FPGA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37B038-04CE-4A16-83A2-A68FEE3EE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233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第四組 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endParaRPr lang="en-US" altLang="zh-TW" dirty="0"/>
          </a:p>
          <a:p>
            <a:br>
              <a:rPr lang="zh-TW" altLang="en-US" dirty="0"/>
            </a:b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廖彥翔 官恒廷 杜柏賢</a:t>
            </a:r>
            <a:endParaRPr lang="zh-TW" altLang="en-US" sz="6000" b="1" dirty="0"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995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452DE63-064E-4AE5-AF99-295CE8C1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151"/>
            <a:ext cx="10515600" cy="720000"/>
          </a:xfrm>
        </p:spPr>
        <p:txBody>
          <a:bodyPr/>
          <a:lstStyle/>
          <a:p>
            <a:r>
              <a:rPr lang="en-US" altLang="zh-TW" dirty="0"/>
              <a:t>2020/5/21 original version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36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5CEE9C9-49CA-403E-8405-17994705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6AF9D3-AA4C-4A48-B0B6-71F64641C865}"/>
              </a:ext>
            </a:extLst>
          </p:cNvPr>
          <p:cNvSpPr/>
          <p:nvPr/>
        </p:nvSpPr>
        <p:spPr>
          <a:xfrm>
            <a:off x="1461052" y="1371600"/>
            <a:ext cx="9505122" cy="4691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D64AA0-642D-49B8-A858-2F130B27DA59}"/>
              </a:ext>
            </a:extLst>
          </p:cNvPr>
          <p:cNvSpPr/>
          <p:nvPr/>
        </p:nvSpPr>
        <p:spPr>
          <a:xfrm>
            <a:off x="7130645" y="1601082"/>
            <a:ext cx="3506771" cy="4243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4C9761-E907-40B3-9339-0AC02405E0C7}"/>
              </a:ext>
            </a:extLst>
          </p:cNvPr>
          <p:cNvSpPr/>
          <p:nvPr/>
        </p:nvSpPr>
        <p:spPr>
          <a:xfrm>
            <a:off x="2748866" y="1590702"/>
            <a:ext cx="1475263" cy="453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input Video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1102E6-CA3E-4404-BB8C-50BFE64B86A3}"/>
              </a:ext>
            </a:extLst>
          </p:cNvPr>
          <p:cNvSpPr/>
          <p:nvPr/>
        </p:nvSpPr>
        <p:spPr>
          <a:xfrm>
            <a:off x="7422874" y="2570996"/>
            <a:ext cx="2960017" cy="453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FarnebackPolyExp_PipeLine2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7872BB-CC68-49E5-B575-DED9DA878854}"/>
              </a:ext>
            </a:extLst>
          </p:cNvPr>
          <p:cNvSpPr/>
          <p:nvPr/>
        </p:nvSpPr>
        <p:spPr>
          <a:xfrm>
            <a:off x="7422873" y="3420450"/>
            <a:ext cx="2960017" cy="453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FarnebackPolyExp_PipeLine3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783D5C-4994-4AFE-BCFC-CD0E9BF6F682}"/>
              </a:ext>
            </a:extLst>
          </p:cNvPr>
          <p:cNvSpPr/>
          <p:nvPr/>
        </p:nvSpPr>
        <p:spPr>
          <a:xfrm>
            <a:off x="7422872" y="4269904"/>
            <a:ext cx="2960017" cy="453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FarnebackUpdateMatrices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A888C5-C144-43D4-9879-115810A76DDA}"/>
              </a:ext>
            </a:extLst>
          </p:cNvPr>
          <p:cNvSpPr/>
          <p:nvPr/>
        </p:nvSpPr>
        <p:spPr>
          <a:xfrm>
            <a:off x="7422871" y="5187457"/>
            <a:ext cx="2960017" cy="453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FarnebackUpdateFlow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D4BC9B6-5CE9-4229-AE2B-0497B3523EC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902882" y="3024525"/>
            <a:ext cx="1" cy="39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03D8759-6950-4CDB-9701-968A3278B6C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902881" y="3873979"/>
            <a:ext cx="1" cy="39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35DCC5C-E63D-43A4-80FE-AAF321D7365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02880" y="4723433"/>
            <a:ext cx="1" cy="46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455C395-098B-48D4-BDE1-C99B105E25D1}"/>
              </a:ext>
            </a:extLst>
          </p:cNvPr>
          <p:cNvSpPr/>
          <p:nvPr/>
        </p:nvSpPr>
        <p:spPr>
          <a:xfrm>
            <a:off x="2753611" y="2460496"/>
            <a:ext cx="1470518" cy="453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rgb2gray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55B404F0-0E9E-4FF0-8580-FFC13E897268}"/>
              </a:ext>
            </a:extLst>
          </p:cNvPr>
          <p:cNvSpPr/>
          <p:nvPr/>
        </p:nvSpPr>
        <p:spPr>
          <a:xfrm>
            <a:off x="3361712" y="2160142"/>
            <a:ext cx="168965" cy="21076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5A593198-B909-46CB-A76D-5B0084255A4B}"/>
              </a:ext>
            </a:extLst>
          </p:cNvPr>
          <p:cNvSpPr/>
          <p:nvPr/>
        </p:nvSpPr>
        <p:spPr>
          <a:xfrm>
            <a:off x="3361712" y="3095102"/>
            <a:ext cx="168965" cy="21076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0DECB4-5C84-4497-9CB5-7B04D1292D9A}"/>
              </a:ext>
            </a:extLst>
          </p:cNvPr>
          <p:cNvSpPr/>
          <p:nvPr/>
        </p:nvSpPr>
        <p:spPr>
          <a:xfrm>
            <a:off x="2753611" y="3468924"/>
            <a:ext cx="1470518" cy="453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Farneback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420D20F4-2253-49DB-8B85-F13BA82DF245}"/>
              </a:ext>
            </a:extLst>
          </p:cNvPr>
          <p:cNvSpPr/>
          <p:nvPr/>
        </p:nvSpPr>
        <p:spPr>
          <a:xfrm>
            <a:off x="3398785" y="4061561"/>
            <a:ext cx="168965" cy="21076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8C130F-EDCD-40DD-B888-094E5805B005}"/>
              </a:ext>
            </a:extLst>
          </p:cNvPr>
          <p:cNvSpPr/>
          <p:nvPr/>
        </p:nvSpPr>
        <p:spPr>
          <a:xfrm>
            <a:off x="2753611" y="4411432"/>
            <a:ext cx="1470518" cy="453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HSV2BGR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203373-FE85-45BA-A971-667D1C4BB7E9}"/>
              </a:ext>
            </a:extLst>
          </p:cNvPr>
          <p:cNvSpPr/>
          <p:nvPr/>
        </p:nvSpPr>
        <p:spPr>
          <a:xfrm>
            <a:off x="2748866" y="5324249"/>
            <a:ext cx="1470518" cy="453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shwo</a:t>
            </a:r>
            <a:r>
              <a:rPr lang="en-US" altLang="zh-TW" dirty="0">
                <a:solidFill>
                  <a:schemeClr val="tx1"/>
                </a:solidFill>
              </a:rPr>
              <a:t> 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7120D9CC-E900-437D-A7C8-3D47CD4BC85A}"/>
              </a:ext>
            </a:extLst>
          </p:cNvPr>
          <p:cNvSpPr/>
          <p:nvPr/>
        </p:nvSpPr>
        <p:spPr>
          <a:xfrm>
            <a:off x="3398785" y="4989223"/>
            <a:ext cx="168965" cy="21076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A33590F3-9DDC-421E-9555-FCB72D7E9AFE}"/>
              </a:ext>
            </a:extLst>
          </p:cNvPr>
          <p:cNvSpPr/>
          <p:nvPr/>
        </p:nvSpPr>
        <p:spPr>
          <a:xfrm>
            <a:off x="4370293" y="3601266"/>
            <a:ext cx="292128" cy="18884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D7E69B8-1BBA-49F1-B88C-3AEE87B25AE6}"/>
              </a:ext>
            </a:extLst>
          </p:cNvPr>
          <p:cNvSpPr txBox="1"/>
          <p:nvPr/>
        </p:nvSpPr>
        <p:spPr>
          <a:xfrm>
            <a:off x="1499363" y="137160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main</a:t>
            </a:r>
            <a:endParaRPr lang="zh-TW" altLang="en-US" sz="2400" b="1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7926594-5783-4416-A742-B1A3774EAE78}"/>
              </a:ext>
            </a:extLst>
          </p:cNvPr>
          <p:cNvCxnSpPr/>
          <p:nvPr/>
        </p:nvCxnSpPr>
        <p:spPr>
          <a:xfrm>
            <a:off x="7130645" y="2170522"/>
            <a:ext cx="350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0FE3C51-A03D-448E-A399-0545ADF315D6}"/>
              </a:ext>
            </a:extLst>
          </p:cNvPr>
          <p:cNvSpPr/>
          <p:nvPr/>
        </p:nvSpPr>
        <p:spPr>
          <a:xfrm>
            <a:off x="7578608" y="1714077"/>
            <a:ext cx="2610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/>
              <a:t>calcOpticalFlowFarneback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38D93E-3F30-440B-8EC2-4788A8519C9C}"/>
              </a:ext>
            </a:extLst>
          </p:cNvPr>
          <p:cNvSpPr/>
          <p:nvPr/>
        </p:nvSpPr>
        <p:spPr>
          <a:xfrm>
            <a:off x="4912955" y="3468923"/>
            <a:ext cx="1470518" cy="453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linebuf_exp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ABC5B478-5B3E-4CBD-A4BE-BAF7419481A1}"/>
              </a:ext>
            </a:extLst>
          </p:cNvPr>
          <p:cNvSpPr/>
          <p:nvPr/>
        </p:nvSpPr>
        <p:spPr>
          <a:xfrm>
            <a:off x="6587983" y="3601266"/>
            <a:ext cx="292128" cy="18884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58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C310B4-46C0-4F80-8638-E650786A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9FC080-44D8-4842-B1A5-65B91CFAF61E}"/>
              </a:ext>
            </a:extLst>
          </p:cNvPr>
          <p:cNvSpPr/>
          <p:nvPr/>
        </p:nvSpPr>
        <p:spPr>
          <a:xfrm>
            <a:off x="838200" y="1391914"/>
            <a:ext cx="2960017" cy="453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B78074-E8C9-40D7-8E4C-0D4DC997D2AE}"/>
              </a:ext>
            </a:extLst>
          </p:cNvPr>
          <p:cNvSpPr txBox="1"/>
          <p:nvPr/>
        </p:nvSpPr>
        <p:spPr>
          <a:xfrm>
            <a:off x="838199" y="19521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F6E75-A3F3-4D81-98D3-06AEF9D3B167}"/>
              </a:ext>
            </a:extLst>
          </p:cNvPr>
          <p:cNvSpPr/>
          <p:nvPr/>
        </p:nvSpPr>
        <p:spPr>
          <a:xfrm>
            <a:off x="1535962" y="2353939"/>
            <a:ext cx="919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 : x*y 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大小影片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rgb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8bit) 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3C8AAA-D427-470B-A794-F05C16E99E90}"/>
              </a:ext>
            </a:extLst>
          </p:cNvPr>
          <p:cNvSpPr txBox="1"/>
          <p:nvPr/>
        </p:nvSpPr>
        <p:spPr>
          <a:xfrm>
            <a:off x="838199" y="3083479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2E14E3-355A-486D-AA33-3E7B5FF24A7E}"/>
              </a:ext>
            </a:extLst>
          </p:cNvPr>
          <p:cNvSpPr/>
          <p:nvPr/>
        </p:nvSpPr>
        <p:spPr>
          <a:xfrm>
            <a:off x="1535962" y="3483589"/>
            <a:ext cx="5192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RGB : x*y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大小影像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rgb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8bit)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77A06B-6844-4196-AF96-A3857912DBD3}"/>
              </a:ext>
            </a:extLst>
          </p:cNvPr>
          <p:cNvSpPr txBox="1"/>
          <p:nvPr/>
        </p:nvSpPr>
        <p:spPr>
          <a:xfrm>
            <a:off x="3939209" y="1342654"/>
            <a:ext cx="7414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將影片帶入到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calcOpticalFlowFarneback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函式得出移動向量，利用笛卡爾座標，算出強度及角度，帶入到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HSV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色彩空間，並轉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RGB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色彩空間做顯示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4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C310B4-46C0-4F80-8638-E650786A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9FC080-44D8-4842-B1A5-65B91CFAF61E}"/>
              </a:ext>
            </a:extLst>
          </p:cNvPr>
          <p:cNvSpPr/>
          <p:nvPr/>
        </p:nvSpPr>
        <p:spPr>
          <a:xfrm>
            <a:off x="838200" y="1391914"/>
            <a:ext cx="2960017" cy="453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linebuf_exp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B78074-E8C9-40D7-8E4C-0D4DC997D2AE}"/>
              </a:ext>
            </a:extLst>
          </p:cNvPr>
          <p:cNvSpPr txBox="1"/>
          <p:nvPr/>
        </p:nvSpPr>
        <p:spPr>
          <a:xfrm>
            <a:off x="838199" y="19521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F6E75-A3F3-4D81-98D3-06AEF9D3B167}"/>
              </a:ext>
            </a:extLst>
          </p:cNvPr>
          <p:cNvSpPr/>
          <p:nvPr/>
        </p:nvSpPr>
        <p:spPr>
          <a:xfrm>
            <a:off x="1535961" y="2367872"/>
            <a:ext cx="919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src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x*y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大小影像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(gray 8bit) 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3C8AAA-D427-470B-A794-F05C16E99E90}"/>
              </a:ext>
            </a:extLst>
          </p:cNvPr>
          <p:cNvSpPr txBox="1"/>
          <p:nvPr/>
        </p:nvSpPr>
        <p:spPr>
          <a:xfrm>
            <a:off x="838198" y="2786995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2E14E3-355A-486D-AA33-3E7B5FF24A7E}"/>
              </a:ext>
            </a:extLst>
          </p:cNvPr>
          <p:cNvSpPr/>
          <p:nvPr/>
        </p:nvSpPr>
        <p:spPr>
          <a:xfrm>
            <a:off x="1535961" y="3187105"/>
            <a:ext cx="5192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linebuf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(0~15)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linebuf_src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linebuf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(gray 8bit)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77A06B-6844-4196-AF96-A3857912DBD3}"/>
              </a:ext>
            </a:extLst>
          </p:cNvPr>
          <p:cNvSpPr txBox="1"/>
          <p:nvPr/>
        </p:nvSpPr>
        <p:spPr>
          <a:xfrm>
            <a:off x="3939209" y="1434012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主要將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原始圖像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(gray)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做成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linebuf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8BF2D5-9341-4C63-9EA8-B112EA90338E}"/>
              </a:ext>
            </a:extLst>
          </p:cNvPr>
          <p:cNvSpPr/>
          <p:nvPr/>
        </p:nvSpPr>
        <p:spPr>
          <a:xfrm>
            <a:off x="8201842" y="1225128"/>
            <a:ext cx="398043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600" kern="100" dirty="0"/>
              <a:t>17</a:t>
            </a:r>
            <a:r>
              <a:rPr lang="zh-TW" altLang="zh-TW" sz="1600" kern="100" dirty="0"/>
              <a:t>條</a:t>
            </a:r>
            <a:r>
              <a:rPr lang="en-US" altLang="zh-TW" sz="1600" kern="100" dirty="0" err="1"/>
              <a:t>linebuf</a:t>
            </a:r>
            <a:r>
              <a:rPr lang="zh-TW" altLang="zh-TW" sz="1600" kern="100" dirty="0"/>
              <a:t>，</a:t>
            </a:r>
            <a:r>
              <a:rPr lang="en-US" altLang="zh-TW" sz="1600" kern="100" dirty="0"/>
              <a:t>1*x</a:t>
            </a:r>
            <a:r>
              <a:rPr lang="zh-TW" altLang="zh-TW" sz="1600" kern="100" dirty="0"/>
              <a:t>大小矩陣，有</a:t>
            </a:r>
            <a:r>
              <a:rPr lang="en-US" altLang="zh-TW" sz="1600" kern="100" dirty="0"/>
              <a:t>y</a:t>
            </a:r>
            <a:r>
              <a:rPr lang="zh-TW" altLang="zh-TW" sz="1600" kern="100" dirty="0"/>
              <a:t>組。</a:t>
            </a:r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linbuf0 : v_cnt-1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linbuf1 : v_cnt-2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linbuf2 : v_cnt-3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linbuf3 : v_cnt-4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linbuf4 : v_cnt-5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linbuf5 : v_cnt-6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linbuf6 : v_cnt-7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linbuf7 : v_cnt-8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 err="1"/>
              <a:t>linebuf_src</a:t>
            </a:r>
            <a:r>
              <a:rPr lang="en-US" altLang="zh-TW" sz="1600" kern="100" dirty="0"/>
              <a:t> : </a:t>
            </a:r>
            <a:r>
              <a:rPr lang="en-US" altLang="zh-TW" sz="1600" kern="100" dirty="0" err="1"/>
              <a:t>v_cnt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linbuf8 : v_cnt+1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linbuf9 : v_cnt+2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linbuf10 : v_cnt+3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linbuf11 : v_cnt+4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linbuf12 : v_cnt+5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linbuf13 : v_cnt+6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linbuf14 : v_cnt+7</a:t>
            </a:r>
            <a:endParaRPr lang="zh-TW" altLang="zh-TW" sz="1600" kern="100" dirty="0"/>
          </a:p>
          <a:p>
            <a:pPr>
              <a:spcAft>
                <a:spcPts val="0"/>
              </a:spcAft>
            </a:pPr>
            <a:r>
              <a:rPr lang="en-US" altLang="zh-TW" sz="1600" kern="100" dirty="0"/>
              <a:t>linbuf15 : v_cnt+8</a:t>
            </a:r>
            <a:endParaRPr lang="zh-TW" altLang="zh-TW" sz="16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D0CE4A-0C39-410C-B3E9-AA60EC2CB925}"/>
              </a:ext>
            </a:extLst>
          </p:cNvPr>
          <p:cNvSpPr txBox="1"/>
          <p:nvPr/>
        </p:nvSpPr>
        <p:spPr>
          <a:xfrm>
            <a:off x="838198" y="3625713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8E31CF-DFD6-4C78-BDBC-00604B3CC2D6}"/>
              </a:ext>
            </a:extLst>
          </p:cNvPr>
          <p:cNvSpPr/>
          <p:nvPr/>
        </p:nvSpPr>
        <p:spPr>
          <a:xfrm>
            <a:off x="1555839" y="4054157"/>
            <a:ext cx="919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v_cnt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影像高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(unsigned int)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951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C310B4-46C0-4F80-8638-E650786A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9FC080-44D8-4842-B1A5-65B91CFAF61E}"/>
              </a:ext>
            </a:extLst>
          </p:cNvPr>
          <p:cNvSpPr/>
          <p:nvPr/>
        </p:nvSpPr>
        <p:spPr>
          <a:xfrm>
            <a:off x="838200" y="1391914"/>
            <a:ext cx="2960017" cy="453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calcOpticalFlowFarneback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B78074-E8C9-40D7-8E4C-0D4DC997D2AE}"/>
              </a:ext>
            </a:extLst>
          </p:cNvPr>
          <p:cNvSpPr txBox="1"/>
          <p:nvPr/>
        </p:nvSpPr>
        <p:spPr>
          <a:xfrm>
            <a:off x="750770" y="196756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F6E75-A3F3-4D81-98D3-06AEF9D3B167}"/>
              </a:ext>
            </a:extLst>
          </p:cNvPr>
          <p:cNvSpPr/>
          <p:nvPr/>
        </p:nvSpPr>
        <p:spPr>
          <a:xfrm>
            <a:off x="1431843" y="2322002"/>
            <a:ext cx="9921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linebuf0_(0~15)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linebuf0_src :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前一幀圖像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linebuf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(gray 8bit) 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linebuf1_(0~15)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linebuf1_src :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後一幀圖像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linebuf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(gray 8bit)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3C8AAA-D427-470B-A794-F05C16E99E90}"/>
              </a:ext>
            </a:extLst>
          </p:cNvPr>
          <p:cNvSpPr txBox="1"/>
          <p:nvPr/>
        </p:nvSpPr>
        <p:spPr>
          <a:xfrm>
            <a:off x="750769" y="310969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2E14E3-355A-486D-AA33-3E7B5FF24A7E}"/>
              </a:ext>
            </a:extLst>
          </p:cNvPr>
          <p:cNvSpPr/>
          <p:nvPr/>
        </p:nvSpPr>
        <p:spPr>
          <a:xfrm>
            <a:off x="1431843" y="3483118"/>
            <a:ext cx="436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dx : x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軸移動位移量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(signed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double)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: y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軸移動位移量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(signed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double)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C74254-C788-4441-A775-5C289278E9FB}"/>
              </a:ext>
            </a:extLst>
          </p:cNvPr>
          <p:cNvSpPr txBox="1"/>
          <p:nvPr/>
        </p:nvSpPr>
        <p:spPr>
          <a:xfrm>
            <a:off x="8130817" y="1434012"/>
            <a:ext cx="113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D03DB4-A0A7-4599-8CDA-2B06C6BE807B}"/>
              </a:ext>
            </a:extLst>
          </p:cNvPr>
          <p:cNvSpPr/>
          <p:nvPr/>
        </p:nvSpPr>
        <p:spPr>
          <a:xfrm>
            <a:off x="8130817" y="1834122"/>
            <a:ext cx="35708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FarnebackPolyExp_PipeLine2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FarnebackPolyExp_PipeLine3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FarnebackUpdateMatrices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FarnebackUpdateFlow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0EE151-5B22-487A-AA5E-4BD92573873D}"/>
              </a:ext>
            </a:extLst>
          </p:cNvPr>
          <p:cNvSpPr txBox="1"/>
          <p:nvPr/>
        </p:nvSpPr>
        <p:spPr>
          <a:xfrm>
            <a:off x="3939209" y="143401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計算出光流場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B4AF83-E988-4F8C-A4F3-6C693D73AB0A}"/>
              </a:ext>
            </a:extLst>
          </p:cNvPr>
          <p:cNvSpPr txBox="1"/>
          <p:nvPr/>
        </p:nvSpPr>
        <p:spPr>
          <a:xfrm>
            <a:off x="750769" y="422464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A640A5-77CD-468F-8A46-02145513EE6B}"/>
              </a:ext>
            </a:extLst>
          </p:cNvPr>
          <p:cNvSpPr/>
          <p:nvPr/>
        </p:nvSpPr>
        <p:spPr>
          <a:xfrm>
            <a:off x="1431843" y="4719957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v_cnt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影像高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(unsigned int)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62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C310B4-46C0-4F80-8638-E650786A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9FC080-44D8-4842-B1A5-65B91CFAF61E}"/>
              </a:ext>
            </a:extLst>
          </p:cNvPr>
          <p:cNvSpPr/>
          <p:nvPr/>
        </p:nvSpPr>
        <p:spPr>
          <a:xfrm>
            <a:off x="838200" y="1391914"/>
            <a:ext cx="2960017" cy="453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FarnebackPolyExp_PipeLine2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B78074-E8C9-40D7-8E4C-0D4DC997D2AE}"/>
              </a:ext>
            </a:extLst>
          </p:cNvPr>
          <p:cNvSpPr txBox="1"/>
          <p:nvPr/>
        </p:nvSpPr>
        <p:spPr>
          <a:xfrm>
            <a:off x="838199" y="19521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F6E75-A3F3-4D81-98D3-06AEF9D3B167}"/>
              </a:ext>
            </a:extLst>
          </p:cNvPr>
          <p:cNvSpPr/>
          <p:nvPr/>
        </p:nvSpPr>
        <p:spPr>
          <a:xfrm>
            <a:off x="1535961" y="2367872"/>
            <a:ext cx="919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linebuf0_(0~15)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linebuf0_src :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入</a:t>
            </a:r>
            <a:r>
              <a:rPr lang="en-US" altLang="zh-TW" dirty="0" err="1"/>
              <a:t>linebuf_exp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模組，所獲得的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linebuf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(gray 8bit)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3C8AAA-D427-470B-A794-F05C16E99E90}"/>
              </a:ext>
            </a:extLst>
          </p:cNvPr>
          <p:cNvSpPr txBox="1"/>
          <p:nvPr/>
        </p:nvSpPr>
        <p:spPr>
          <a:xfrm>
            <a:off x="838199" y="3083479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2E14E3-355A-486D-AA33-3E7B5FF24A7E}"/>
              </a:ext>
            </a:extLst>
          </p:cNvPr>
          <p:cNvSpPr/>
          <p:nvPr/>
        </p:nvSpPr>
        <p:spPr>
          <a:xfrm>
            <a:off x="1535961" y="3483589"/>
            <a:ext cx="436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 :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輸出矩陣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signed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double)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77A06B-6844-4196-AF96-A3857912DBD3}"/>
              </a:ext>
            </a:extLst>
          </p:cNvPr>
          <p:cNvSpPr txBox="1"/>
          <p:nvPr/>
        </p:nvSpPr>
        <p:spPr>
          <a:xfrm>
            <a:off x="3939209" y="1434012"/>
            <a:ext cx="564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主要是將多像式展開係數，進行卷機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垂直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</a:t>
            </a:r>
            <a:r>
              <a:rPr lang="zh-TW" altLang="en-US" dirty="0"/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B6E8C7-4D50-4EA9-B4DC-970AB3CB5483}"/>
              </a:ext>
            </a:extLst>
          </p:cNvPr>
          <p:cNvSpPr/>
          <p:nvPr/>
        </p:nvSpPr>
        <p:spPr>
          <a:xfrm>
            <a:off x="1535961" y="4453086"/>
            <a:ext cx="4923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xxg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輸入一維高斯分佈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signed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double)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83C941-FA12-4B79-93A1-E9C02D4158FA}"/>
              </a:ext>
            </a:extLst>
          </p:cNvPr>
          <p:cNvSpPr txBox="1"/>
          <p:nvPr/>
        </p:nvSpPr>
        <p:spPr>
          <a:xfrm>
            <a:off x="838199" y="405297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25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C310B4-46C0-4F80-8638-E650786A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9FC080-44D8-4842-B1A5-65B91CFAF61E}"/>
              </a:ext>
            </a:extLst>
          </p:cNvPr>
          <p:cNvSpPr/>
          <p:nvPr/>
        </p:nvSpPr>
        <p:spPr>
          <a:xfrm>
            <a:off x="838200" y="1391914"/>
            <a:ext cx="2960017" cy="453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FarnebackPolyExp_PipeLine3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B78074-E8C9-40D7-8E4C-0D4DC997D2AE}"/>
              </a:ext>
            </a:extLst>
          </p:cNvPr>
          <p:cNvSpPr txBox="1"/>
          <p:nvPr/>
        </p:nvSpPr>
        <p:spPr>
          <a:xfrm>
            <a:off x="838199" y="19521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3C8AAA-D427-470B-A794-F05C16E99E90}"/>
              </a:ext>
            </a:extLst>
          </p:cNvPr>
          <p:cNvSpPr txBox="1"/>
          <p:nvPr/>
        </p:nvSpPr>
        <p:spPr>
          <a:xfrm>
            <a:off x="838199" y="2767121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2E14E3-355A-486D-AA33-3E7B5FF24A7E}"/>
              </a:ext>
            </a:extLst>
          </p:cNvPr>
          <p:cNvSpPr/>
          <p:nvPr/>
        </p:nvSpPr>
        <p:spPr>
          <a:xfrm>
            <a:off x="1616794" y="3145133"/>
            <a:ext cx="436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drow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輸出最後係數向量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signed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double)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D95DED-1C6F-4485-B6EE-029D254AC47F}"/>
              </a:ext>
            </a:extLst>
          </p:cNvPr>
          <p:cNvSpPr/>
          <p:nvPr/>
        </p:nvSpPr>
        <p:spPr>
          <a:xfrm>
            <a:off x="3964908" y="1390583"/>
            <a:ext cx="7388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主要是將多像式展開係數，進行卷機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水平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，將結果分別存在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數組中和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b1~b6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中，最後將係數向量存在於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drow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數組中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DDC00B-0792-4362-84E9-FB6EBB4C3500}"/>
              </a:ext>
            </a:extLst>
          </p:cNvPr>
          <p:cNvSpPr/>
          <p:nvPr/>
        </p:nvSpPr>
        <p:spPr>
          <a:xfrm>
            <a:off x="1635280" y="2306441"/>
            <a:ext cx="6962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 :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輸入矩陣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signed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double)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415849-52A7-4713-8D25-6CBE38605AB1}"/>
              </a:ext>
            </a:extLst>
          </p:cNvPr>
          <p:cNvSpPr/>
          <p:nvPr/>
        </p:nvSpPr>
        <p:spPr>
          <a:xfrm>
            <a:off x="1635280" y="40199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xg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xxg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,: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輸入一維高斯分佈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signed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double)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ig03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ig11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ig33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ig55 :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輸入對偶矩陣值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signed 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double)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8A832A4-67E2-488A-B8FB-15A9CC78CD6A}"/>
              </a:ext>
            </a:extLst>
          </p:cNvPr>
          <p:cNvSpPr txBox="1"/>
          <p:nvPr/>
        </p:nvSpPr>
        <p:spPr>
          <a:xfrm>
            <a:off x="838199" y="3619821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13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C310B4-46C0-4F80-8638-E650786A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9FC080-44D8-4842-B1A5-65B91CFAF61E}"/>
              </a:ext>
            </a:extLst>
          </p:cNvPr>
          <p:cNvSpPr/>
          <p:nvPr/>
        </p:nvSpPr>
        <p:spPr>
          <a:xfrm>
            <a:off x="838200" y="1391914"/>
            <a:ext cx="2960017" cy="453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FarnebackUpdateMatrices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F6E75-A3F3-4D81-98D3-06AEF9D3B167}"/>
              </a:ext>
            </a:extLst>
          </p:cNvPr>
          <p:cNvSpPr/>
          <p:nvPr/>
        </p:nvSpPr>
        <p:spPr>
          <a:xfrm>
            <a:off x="1616794" y="2296009"/>
            <a:ext cx="436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_R0: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輸入前一幀係數向量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(signed double)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_R1: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輸入後一幀係數向量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(signed double)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2E14E3-355A-486D-AA33-3E7B5FF24A7E}"/>
              </a:ext>
            </a:extLst>
          </p:cNvPr>
          <p:cNvSpPr/>
          <p:nvPr/>
        </p:nvSpPr>
        <p:spPr>
          <a:xfrm>
            <a:off x="1616794" y="3351231"/>
            <a:ext cx="436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M: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輸出中間變量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(signed double)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113AFF-9A1A-40ED-9CA0-3B800AC9A0C0}"/>
              </a:ext>
            </a:extLst>
          </p:cNvPr>
          <p:cNvSpPr/>
          <p:nvPr/>
        </p:nvSpPr>
        <p:spPr>
          <a:xfrm>
            <a:off x="3897532" y="1387846"/>
            <a:ext cx="7456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此模組式將前後兩幀影像，進行係數向量計算，並求知最終中間變數。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C06C7D-1599-4701-B544-7AB9CC71746B}"/>
              </a:ext>
            </a:extLst>
          </p:cNvPr>
          <p:cNvSpPr txBox="1"/>
          <p:nvPr/>
        </p:nvSpPr>
        <p:spPr>
          <a:xfrm>
            <a:off x="838199" y="19521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75755BF-C4EC-492F-B2DB-E6A34FE9C63C}"/>
              </a:ext>
            </a:extLst>
          </p:cNvPr>
          <p:cNvSpPr txBox="1"/>
          <p:nvPr/>
        </p:nvSpPr>
        <p:spPr>
          <a:xfrm>
            <a:off x="838200" y="2942340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1B1D50-299D-47A3-8BE8-824DB10A875D}"/>
              </a:ext>
            </a:extLst>
          </p:cNvPr>
          <p:cNvSpPr/>
          <p:nvPr/>
        </p:nvSpPr>
        <p:spPr>
          <a:xfrm>
            <a:off x="1616793" y="4255885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v_cnt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影像高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(unsigned int) 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B1D504-A094-429E-ACCE-8E680D88D869}"/>
              </a:ext>
            </a:extLst>
          </p:cNvPr>
          <p:cNvSpPr txBox="1"/>
          <p:nvPr/>
        </p:nvSpPr>
        <p:spPr>
          <a:xfrm>
            <a:off x="838199" y="378872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678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C310B4-46C0-4F80-8638-E650786A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9FC080-44D8-4842-B1A5-65B91CFAF61E}"/>
              </a:ext>
            </a:extLst>
          </p:cNvPr>
          <p:cNvSpPr/>
          <p:nvPr/>
        </p:nvSpPr>
        <p:spPr>
          <a:xfrm>
            <a:off x="838200" y="1391914"/>
            <a:ext cx="2960017" cy="453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FarnebackUpdateFlow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F6E75-A3F3-4D81-98D3-06AEF9D3B167}"/>
              </a:ext>
            </a:extLst>
          </p:cNvPr>
          <p:cNvSpPr/>
          <p:nvPr/>
        </p:nvSpPr>
        <p:spPr>
          <a:xfrm>
            <a:off x="1286398" y="2343163"/>
            <a:ext cx="436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M: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輸入中間變量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(signed double)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2E14E3-355A-486D-AA33-3E7B5FF24A7E}"/>
              </a:ext>
            </a:extLst>
          </p:cNvPr>
          <p:cNvSpPr/>
          <p:nvPr/>
        </p:nvSpPr>
        <p:spPr>
          <a:xfrm>
            <a:off x="1286397" y="3252314"/>
            <a:ext cx="436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dx: x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軸移動位移量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(signed double)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 y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軸移動位移量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(signed double)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113AFF-9A1A-40ED-9CA0-3B800AC9A0C0}"/>
              </a:ext>
            </a:extLst>
          </p:cNvPr>
          <p:cNvSpPr/>
          <p:nvPr/>
        </p:nvSpPr>
        <p:spPr>
          <a:xfrm>
            <a:off x="4038701" y="1434012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最後將中間變數計算出光流場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dy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66F83C-E361-4161-AB2D-D27CAC7442CF}"/>
              </a:ext>
            </a:extLst>
          </p:cNvPr>
          <p:cNvSpPr txBox="1"/>
          <p:nvPr/>
        </p:nvSpPr>
        <p:spPr>
          <a:xfrm>
            <a:off x="838199" y="19521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A0F92F-8CEB-422E-8514-4B595C0EFEF4}"/>
              </a:ext>
            </a:extLst>
          </p:cNvPr>
          <p:cNvSpPr txBox="1"/>
          <p:nvPr/>
        </p:nvSpPr>
        <p:spPr>
          <a:xfrm>
            <a:off x="838198" y="284724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428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452DE63-064E-4AE5-AF99-295CE8C1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151"/>
            <a:ext cx="10515600" cy="720000"/>
          </a:xfrm>
        </p:spPr>
        <p:txBody>
          <a:bodyPr/>
          <a:lstStyle/>
          <a:p>
            <a:r>
              <a:rPr lang="en-US" altLang="zh-TW" dirty="0"/>
              <a:t>2020/6/4 version1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506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44E0C-72DC-447A-9E65-C43E94A6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0" y="191103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D25902-AF65-4201-ABF2-CB927317A504}"/>
              </a:ext>
            </a:extLst>
          </p:cNvPr>
          <p:cNvSpPr txBox="1"/>
          <p:nvPr/>
        </p:nvSpPr>
        <p:spPr>
          <a:xfrm>
            <a:off x="945027" y="1435642"/>
            <a:ext cx="37625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分割道路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分割景物與移動物體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A8C45F-13E1-4800-A48F-5E16396EC825}"/>
              </a:ext>
            </a:extLst>
          </p:cNvPr>
          <p:cNvSpPr txBox="1"/>
          <p:nvPr/>
        </p:nvSpPr>
        <p:spPr>
          <a:xfrm>
            <a:off x="945027" y="2608087"/>
            <a:ext cx="613163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設備限制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lvl="1" indent="-51435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PC(Win10)</a:t>
            </a:r>
          </a:p>
          <a:p>
            <a:pPr marL="0" lvl="4"/>
            <a:r>
              <a:rPr lang="en-US" altLang="zh-TW" sz="2800" dirty="0"/>
              <a:t>	       FPGA(ZCU102)</a:t>
            </a:r>
          </a:p>
          <a:p>
            <a:pPr marL="514350" lvl="1" indent="-51435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Python3.7.4 </a:t>
            </a:r>
            <a:r>
              <a:rPr lang="zh-TW" altLang="en-US" sz="2800" dirty="0"/>
              <a:t>     </a:t>
            </a:r>
            <a:r>
              <a:rPr lang="en-US" altLang="zh-TW" sz="2800" dirty="0"/>
              <a:t>		</a:t>
            </a:r>
            <a:r>
              <a:rPr lang="zh-TW" altLang="en-US" sz="2800" dirty="0"/>
              <a:t>                    </a:t>
            </a:r>
            <a:r>
              <a:rPr lang="en-US" altLang="zh-TW" sz="2800" dirty="0"/>
              <a:t>	       Opencv3.7.2</a:t>
            </a:r>
          </a:p>
          <a:p>
            <a:pPr marL="0" lvl="4"/>
            <a:r>
              <a:rPr lang="en-US" altLang="zh-TW" sz="2800" dirty="0"/>
              <a:t>	       Vivado2019.2</a:t>
            </a:r>
          </a:p>
          <a:p>
            <a:pPr marL="0" lvl="4"/>
            <a:r>
              <a:rPr lang="en-US" altLang="zh-TW" sz="2800" dirty="0"/>
              <a:t>	       </a:t>
            </a:r>
            <a:r>
              <a:rPr lang="en-US" altLang="zh-TW" sz="2800" dirty="0" err="1"/>
              <a:t>Matlab</a:t>
            </a:r>
            <a:r>
              <a:rPr lang="en-US" altLang="zh-TW" sz="2800" dirty="0"/>
              <a:t> R2019b</a:t>
            </a:r>
          </a:p>
          <a:p>
            <a:pPr marL="514350" lvl="1" indent="-51435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通訊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AXI</a:t>
            </a:r>
          </a:p>
          <a:p>
            <a:pPr lvl="3"/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6365F0-7C7E-4511-8235-9643BCF41B3A}"/>
              </a:ext>
            </a:extLst>
          </p:cNvPr>
          <p:cNvSpPr txBox="1"/>
          <p:nvPr/>
        </p:nvSpPr>
        <p:spPr>
          <a:xfrm>
            <a:off x="6096000" y="2608087"/>
            <a:ext cx="55711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程式語言限制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VHDL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err="1"/>
              <a:t>Matlab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565951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B815FE-87CD-46AB-8635-3609CFD8EF86}"/>
              </a:ext>
            </a:extLst>
          </p:cNvPr>
          <p:cNvSpPr/>
          <p:nvPr/>
        </p:nvSpPr>
        <p:spPr>
          <a:xfrm>
            <a:off x="709538" y="458788"/>
            <a:ext cx="2898366" cy="20194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1D1E3FF-39CE-488A-AB9D-74BC6980E6A4}"/>
              </a:ext>
            </a:extLst>
          </p:cNvPr>
          <p:cNvSpPr/>
          <p:nvPr/>
        </p:nvSpPr>
        <p:spPr>
          <a:xfrm>
            <a:off x="817507" y="2660512"/>
            <a:ext cx="3341235" cy="354346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5C2CE3-677E-4D60-A889-BEA137CCBD1C}"/>
              </a:ext>
            </a:extLst>
          </p:cNvPr>
          <p:cNvSpPr/>
          <p:nvPr/>
        </p:nvSpPr>
        <p:spPr>
          <a:xfrm>
            <a:off x="608871" y="3172842"/>
            <a:ext cx="3341235" cy="3031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6ADCA7-262F-408D-B570-760BF9168DE5}"/>
              </a:ext>
            </a:extLst>
          </p:cNvPr>
          <p:cNvGrpSpPr/>
          <p:nvPr/>
        </p:nvGrpSpPr>
        <p:grpSpPr>
          <a:xfrm>
            <a:off x="608871" y="2825462"/>
            <a:ext cx="3341235" cy="3378510"/>
            <a:chOff x="964095" y="1441174"/>
            <a:chExt cx="2494721" cy="42837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4825D9F-EE83-4FAF-BDD9-28345A58554C}"/>
                </a:ext>
              </a:extLst>
            </p:cNvPr>
            <p:cNvSpPr/>
            <p:nvPr/>
          </p:nvSpPr>
          <p:spPr>
            <a:xfrm>
              <a:off x="964095" y="1441174"/>
              <a:ext cx="2494721" cy="428376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306B7550-3B6C-4B01-81A8-B09E58DD9440}"/>
                </a:ext>
              </a:extLst>
            </p:cNvPr>
            <p:cNvCxnSpPr/>
            <p:nvPr/>
          </p:nvCxnSpPr>
          <p:spPr>
            <a:xfrm>
              <a:off x="964095" y="1888435"/>
              <a:ext cx="24947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0323CB29-21DA-498E-B31C-6A66F69CBA8C}"/>
              </a:ext>
            </a:extLst>
          </p:cNvPr>
          <p:cNvSpPr txBox="1"/>
          <p:nvPr/>
        </p:nvSpPr>
        <p:spPr>
          <a:xfrm>
            <a:off x="1237888" y="2814242"/>
            <a:ext cx="187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FarnebackPolyExp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F2F5DC-CEDC-4009-AD16-B46DB452FEA8}"/>
              </a:ext>
            </a:extLst>
          </p:cNvPr>
          <p:cNvSpPr/>
          <p:nvPr/>
        </p:nvSpPr>
        <p:spPr>
          <a:xfrm>
            <a:off x="1766238" y="3447879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Row </a:t>
            </a:r>
            <a:r>
              <a:rPr lang="en-US" altLang="zh-TW" dirty="0" err="1">
                <a:solidFill>
                  <a:schemeClr val="tx1"/>
                </a:solidFill>
              </a:rPr>
              <a:t>blockram</a:t>
            </a:r>
            <a:r>
              <a:rPr lang="zh-TW" altLang="en-US" dirty="0">
                <a:solidFill>
                  <a:schemeClr val="tx1"/>
                </a:solidFill>
              </a:rPr>
              <a:t>存取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E72A1A-E7E3-4669-946D-5CB93BF29E5F}"/>
              </a:ext>
            </a:extLst>
          </p:cNvPr>
          <p:cNvSpPr/>
          <p:nvPr/>
        </p:nvSpPr>
        <p:spPr>
          <a:xfrm>
            <a:off x="1766238" y="4111762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 convolution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259C3F-F01C-4675-A32A-B62C4ABA1856}"/>
              </a:ext>
            </a:extLst>
          </p:cNvPr>
          <p:cNvSpPr/>
          <p:nvPr/>
        </p:nvSpPr>
        <p:spPr>
          <a:xfrm>
            <a:off x="1766238" y="4791615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Row </a:t>
            </a:r>
            <a:r>
              <a:rPr lang="en-US" altLang="zh-TW" dirty="0" err="1">
                <a:solidFill>
                  <a:schemeClr val="tx1"/>
                </a:solidFill>
              </a:rPr>
              <a:t>blockram</a:t>
            </a:r>
            <a:r>
              <a:rPr lang="zh-TW" altLang="en-US" dirty="0">
                <a:solidFill>
                  <a:schemeClr val="tx1"/>
                </a:solidFill>
              </a:rPr>
              <a:t>存取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39D676-6C65-49E7-AA5D-D0F0CB223FF6}"/>
              </a:ext>
            </a:extLst>
          </p:cNvPr>
          <p:cNvSpPr/>
          <p:nvPr/>
        </p:nvSpPr>
        <p:spPr>
          <a:xfrm>
            <a:off x="1766238" y="5471468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 convolution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205027-464A-44C5-9B23-69351BBE2C66}"/>
              </a:ext>
            </a:extLst>
          </p:cNvPr>
          <p:cNvSpPr txBox="1"/>
          <p:nvPr/>
        </p:nvSpPr>
        <p:spPr>
          <a:xfrm>
            <a:off x="709538" y="34579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4142236-4219-441A-8825-ACE33F13FE4C}"/>
              </a:ext>
            </a:extLst>
          </p:cNvPr>
          <p:cNvSpPr txBox="1"/>
          <p:nvPr/>
        </p:nvSpPr>
        <p:spPr>
          <a:xfrm>
            <a:off x="709538" y="413777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5728F82-D2F6-4F8C-B201-3D5C95437DA2}"/>
              </a:ext>
            </a:extLst>
          </p:cNvPr>
          <p:cNvSpPr txBox="1"/>
          <p:nvPr/>
        </p:nvSpPr>
        <p:spPr>
          <a:xfrm>
            <a:off x="709538" y="48283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DBBB721-3C90-460C-8DA9-873E2BEC7947}"/>
              </a:ext>
            </a:extLst>
          </p:cNvPr>
          <p:cNvSpPr txBox="1"/>
          <p:nvPr/>
        </p:nvSpPr>
        <p:spPr>
          <a:xfrm>
            <a:off x="709538" y="554488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664F91D-B47D-441E-AB4F-0C0FDDF02F9A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174394" y="1368591"/>
            <a:ext cx="1" cy="4716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79AF478-8BEA-4AE3-99CC-4E431C1CDD96}"/>
              </a:ext>
            </a:extLst>
          </p:cNvPr>
          <p:cNvSpPr/>
          <p:nvPr/>
        </p:nvSpPr>
        <p:spPr>
          <a:xfrm>
            <a:off x="1187554" y="925845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src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EF1163-7A24-44F9-A9F4-64B882441D84}"/>
              </a:ext>
            </a:extLst>
          </p:cNvPr>
          <p:cNvSpPr/>
          <p:nvPr/>
        </p:nvSpPr>
        <p:spPr>
          <a:xfrm>
            <a:off x="1187555" y="1840289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Linebuf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blockram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E9F6BA0-13A8-4A6B-A417-A844B678D33E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2174395" y="2283035"/>
            <a:ext cx="0" cy="5312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B9D3581-9123-499B-B3CB-64D4FE19C381}"/>
              </a:ext>
            </a:extLst>
          </p:cNvPr>
          <p:cNvSpPr/>
          <p:nvPr/>
        </p:nvSpPr>
        <p:spPr>
          <a:xfrm>
            <a:off x="4497596" y="3172842"/>
            <a:ext cx="3341235" cy="3031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DEEF4A7-2DE3-46CD-B607-49FA57F108D2}"/>
              </a:ext>
            </a:extLst>
          </p:cNvPr>
          <p:cNvGrpSpPr/>
          <p:nvPr/>
        </p:nvGrpSpPr>
        <p:grpSpPr>
          <a:xfrm>
            <a:off x="4497596" y="2825462"/>
            <a:ext cx="3341235" cy="3378510"/>
            <a:chOff x="964095" y="1441174"/>
            <a:chExt cx="2494721" cy="428376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B938C09-36FE-471A-B66A-155861B9EA14}"/>
                </a:ext>
              </a:extLst>
            </p:cNvPr>
            <p:cNvSpPr/>
            <p:nvPr/>
          </p:nvSpPr>
          <p:spPr>
            <a:xfrm>
              <a:off x="964095" y="1441174"/>
              <a:ext cx="2494721" cy="428376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8794802-EB6B-4917-A9F1-02E83E8F02F7}"/>
                </a:ext>
              </a:extLst>
            </p:cNvPr>
            <p:cNvCxnSpPr/>
            <p:nvPr/>
          </p:nvCxnSpPr>
          <p:spPr>
            <a:xfrm>
              <a:off x="964095" y="1888435"/>
              <a:ext cx="24947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F41CCDC-71CC-4878-8775-83BD405D068B}"/>
              </a:ext>
            </a:extLst>
          </p:cNvPr>
          <p:cNvSpPr txBox="1"/>
          <p:nvPr/>
        </p:nvSpPr>
        <p:spPr>
          <a:xfrm>
            <a:off x="4857522" y="2814242"/>
            <a:ext cx="26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FarnebackUpdateMatrices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C0E3DC9-93E5-48BF-9B2F-A28DD982A551}"/>
              </a:ext>
            </a:extLst>
          </p:cNvPr>
          <p:cNvSpPr/>
          <p:nvPr/>
        </p:nvSpPr>
        <p:spPr>
          <a:xfrm>
            <a:off x="5654963" y="3447879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R0 </a:t>
            </a:r>
            <a:r>
              <a:rPr lang="en-US" altLang="zh-TW" dirty="0" err="1">
                <a:solidFill>
                  <a:schemeClr val="tx1"/>
                </a:solidFill>
              </a:rPr>
              <a:t>blockram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A72FFD5-7087-42F0-B7BC-D45847B2331B}"/>
              </a:ext>
            </a:extLst>
          </p:cNvPr>
          <p:cNvSpPr/>
          <p:nvPr/>
        </p:nvSpPr>
        <p:spPr>
          <a:xfrm>
            <a:off x="5654963" y="4111762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R1 </a:t>
            </a:r>
            <a:r>
              <a:rPr lang="en-US" altLang="zh-TW" dirty="0" err="1">
                <a:solidFill>
                  <a:schemeClr val="tx1"/>
                </a:solidFill>
              </a:rPr>
              <a:t>blockram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6FDA40-9761-4A8A-A39F-3DB7F75529DC}"/>
              </a:ext>
            </a:extLst>
          </p:cNvPr>
          <p:cNvSpPr/>
          <p:nvPr/>
        </p:nvSpPr>
        <p:spPr>
          <a:xfrm>
            <a:off x="5654963" y="4791615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compare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FB37DC4-42F6-44EA-B130-64747F0EC230}"/>
              </a:ext>
            </a:extLst>
          </p:cNvPr>
          <p:cNvSpPr/>
          <p:nvPr/>
        </p:nvSpPr>
        <p:spPr>
          <a:xfrm>
            <a:off x="5654963" y="5471468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calculation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31EC41D-E6F0-4F34-9CAD-3D0CC210CBCF}"/>
              </a:ext>
            </a:extLst>
          </p:cNvPr>
          <p:cNvSpPr txBox="1"/>
          <p:nvPr/>
        </p:nvSpPr>
        <p:spPr>
          <a:xfrm>
            <a:off x="4598263" y="34579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D5FF8A5-C6AA-47E0-8758-42E7E4054AAD}"/>
              </a:ext>
            </a:extLst>
          </p:cNvPr>
          <p:cNvSpPr txBox="1"/>
          <p:nvPr/>
        </p:nvSpPr>
        <p:spPr>
          <a:xfrm>
            <a:off x="4598263" y="413777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F24833E-6027-4BE8-B976-39BF4BAA9800}"/>
              </a:ext>
            </a:extLst>
          </p:cNvPr>
          <p:cNvSpPr txBox="1"/>
          <p:nvPr/>
        </p:nvSpPr>
        <p:spPr>
          <a:xfrm>
            <a:off x="4598263" y="48283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51FDFC2-9580-451A-AA9D-E95CEDE69EDA}"/>
              </a:ext>
            </a:extLst>
          </p:cNvPr>
          <p:cNvSpPr txBox="1"/>
          <p:nvPr/>
        </p:nvSpPr>
        <p:spPr>
          <a:xfrm>
            <a:off x="4598263" y="554488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C05FC0-165C-447D-A453-2DC1C0E766BA}"/>
              </a:ext>
            </a:extLst>
          </p:cNvPr>
          <p:cNvSpPr/>
          <p:nvPr/>
        </p:nvSpPr>
        <p:spPr>
          <a:xfrm>
            <a:off x="8156993" y="3172842"/>
            <a:ext cx="3341235" cy="3031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17C57ECD-E6D5-4EFF-8A28-E6C30C99CC95}"/>
              </a:ext>
            </a:extLst>
          </p:cNvPr>
          <p:cNvGrpSpPr/>
          <p:nvPr/>
        </p:nvGrpSpPr>
        <p:grpSpPr>
          <a:xfrm>
            <a:off x="8156993" y="2825462"/>
            <a:ext cx="3341235" cy="3378510"/>
            <a:chOff x="964095" y="1441174"/>
            <a:chExt cx="2494721" cy="4283765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769519D-53D0-4AE5-81E6-A12F892F3097}"/>
                </a:ext>
              </a:extLst>
            </p:cNvPr>
            <p:cNvSpPr/>
            <p:nvPr/>
          </p:nvSpPr>
          <p:spPr>
            <a:xfrm>
              <a:off x="964095" y="1441174"/>
              <a:ext cx="2494721" cy="428376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3473FEB9-CB53-4F40-9070-5F76E03B3C3F}"/>
                </a:ext>
              </a:extLst>
            </p:cNvPr>
            <p:cNvCxnSpPr/>
            <p:nvPr/>
          </p:nvCxnSpPr>
          <p:spPr>
            <a:xfrm>
              <a:off x="964095" y="1888435"/>
              <a:ext cx="24947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DA39C86-70D3-42BA-AA0B-0483DA238AA4}"/>
              </a:ext>
            </a:extLst>
          </p:cNvPr>
          <p:cNvSpPr txBox="1"/>
          <p:nvPr/>
        </p:nvSpPr>
        <p:spPr>
          <a:xfrm>
            <a:off x="8516919" y="2814242"/>
            <a:ext cx="22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FarnebackUpdateFlow</a:t>
            </a:r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FB901F4-5DC4-45A7-8D08-4EA435BA1085}"/>
              </a:ext>
            </a:extLst>
          </p:cNvPr>
          <p:cNvSpPr/>
          <p:nvPr/>
        </p:nvSpPr>
        <p:spPr>
          <a:xfrm>
            <a:off x="9314360" y="3447879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 </a:t>
            </a:r>
            <a:r>
              <a:rPr lang="en-US" altLang="zh-TW" dirty="0" err="1">
                <a:solidFill>
                  <a:schemeClr val="tx1"/>
                </a:solidFill>
              </a:rPr>
              <a:t>blockram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A94D21B-8124-4C9A-92CA-5F1DE4970C7E}"/>
              </a:ext>
            </a:extLst>
          </p:cNvPr>
          <p:cNvSpPr/>
          <p:nvPr/>
        </p:nvSpPr>
        <p:spPr>
          <a:xfrm>
            <a:off x="9314360" y="4111762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calculation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FD27A02-9276-4A8C-8E18-24FAA4EFF741}"/>
              </a:ext>
            </a:extLst>
          </p:cNvPr>
          <p:cNvSpPr txBox="1"/>
          <p:nvPr/>
        </p:nvSpPr>
        <p:spPr>
          <a:xfrm>
            <a:off x="8257660" y="34579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6EF77E3-13C0-48FF-925A-D4CC02325E76}"/>
              </a:ext>
            </a:extLst>
          </p:cNvPr>
          <p:cNvSpPr txBox="1"/>
          <p:nvPr/>
        </p:nvSpPr>
        <p:spPr>
          <a:xfrm>
            <a:off x="8257660" y="413777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piepline2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A63EC005-8983-4501-9331-EE21A6A0E92A}"/>
              </a:ext>
            </a:extLst>
          </p:cNvPr>
          <p:cNvCxnSpPr>
            <a:stCxn id="4" idx="2"/>
            <a:endCxn id="39" idx="0"/>
          </p:cNvCxnSpPr>
          <p:nvPr/>
        </p:nvCxnSpPr>
        <p:spPr>
          <a:xfrm rot="5400000" flipH="1" flipV="1">
            <a:off x="2537332" y="2556399"/>
            <a:ext cx="3389730" cy="3905416"/>
          </a:xfrm>
          <a:prstGeom prst="bentConnector5">
            <a:avLst>
              <a:gd name="adj1" fmla="val -6744"/>
              <a:gd name="adj2" fmla="val 53376"/>
              <a:gd name="adj3" fmla="val 106744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7B1D83C2-B940-42AC-8A02-3DAFA76AE7A7}"/>
              </a:ext>
            </a:extLst>
          </p:cNvPr>
          <p:cNvCxnSpPr>
            <a:stCxn id="37" idx="2"/>
            <a:endCxn id="53" idx="0"/>
          </p:cNvCxnSpPr>
          <p:nvPr/>
        </p:nvCxnSpPr>
        <p:spPr>
          <a:xfrm rot="5400000" flipH="1" flipV="1">
            <a:off x="6217922" y="2764534"/>
            <a:ext cx="3389730" cy="3489146"/>
          </a:xfrm>
          <a:prstGeom prst="bentConnector5">
            <a:avLst>
              <a:gd name="adj1" fmla="val -6744"/>
              <a:gd name="adj2" fmla="val 51901"/>
              <a:gd name="adj3" fmla="val 106744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F1B7452-E10B-44DE-B1A3-D4B77919341C}"/>
              </a:ext>
            </a:extLst>
          </p:cNvPr>
          <p:cNvCxnSpPr/>
          <p:nvPr/>
        </p:nvCxnSpPr>
        <p:spPr>
          <a:xfrm>
            <a:off x="709538" y="834887"/>
            <a:ext cx="2898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A52469B-6164-4636-A60D-3FCCC00423BD}"/>
              </a:ext>
            </a:extLst>
          </p:cNvPr>
          <p:cNvSpPr txBox="1"/>
          <p:nvPr/>
        </p:nvSpPr>
        <p:spPr>
          <a:xfrm>
            <a:off x="1831548" y="4574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61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452DE63-064E-4AE5-AF99-295CE8C1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151"/>
            <a:ext cx="10515600" cy="720000"/>
          </a:xfrm>
        </p:spPr>
        <p:txBody>
          <a:bodyPr/>
          <a:lstStyle/>
          <a:p>
            <a:r>
              <a:rPr lang="en-US" altLang="zh-TW" dirty="0"/>
              <a:t>2020/6/9 version2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49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矩形 201">
            <a:extLst>
              <a:ext uri="{FF2B5EF4-FFF2-40B4-BE49-F238E27FC236}">
                <a16:creationId xmlns:a16="http://schemas.microsoft.com/office/drawing/2014/main" id="{039F4902-73C0-47EE-AEE8-277840888CF0}"/>
              </a:ext>
            </a:extLst>
          </p:cNvPr>
          <p:cNvSpPr/>
          <p:nvPr/>
        </p:nvSpPr>
        <p:spPr>
          <a:xfrm>
            <a:off x="4452731" y="796890"/>
            <a:ext cx="6788426" cy="54846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50CB48-BE24-4DF8-B62E-7C0A21909B40}"/>
              </a:ext>
            </a:extLst>
          </p:cNvPr>
          <p:cNvSpPr/>
          <p:nvPr/>
        </p:nvSpPr>
        <p:spPr>
          <a:xfrm>
            <a:off x="868023" y="1076221"/>
            <a:ext cx="2898366" cy="4925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E0A8F8E-23EB-4956-B37F-3E88ACC83E7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353140" y="2193276"/>
            <a:ext cx="0" cy="261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DD9DEFB-3FDC-4465-81A8-9A8BFCC19177}"/>
              </a:ext>
            </a:extLst>
          </p:cNvPr>
          <p:cNvSpPr/>
          <p:nvPr/>
        </p:nvSpPr>
        <p:spPr>
          <a:xfrm>
            <a:off x="1366300" y="1750530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src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122CE-E49A-4B17-A811-93F3336B2A54}"/>
              </a:ext>
            </a:extLst>
          </p:cNvPr>
          <p:cNvSpPr/>
          <p:nvPr/>
        </p:nvSpPr>
        <p:spPr>
          <a:xfrm>
            <a:off x="1366300" y="2466191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Linebuf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F24C9F7-7E6E-4525-BCE8-5C1ACA5FDCBC}"/>
              </a:ext>
            </a:extLst>
          </p:cNvPr>
          <p:cNvCxnSpPr>
            <a:cxnSpLocks/>
          </p:cNvCxnSpPr>
          <p:nvPr/>
        </p:nvCxnSpPr>
        <p:spPr>
          <a:xfrm>
            <a:off x="868023" y="1469949"/>
            <a:ext cx="2898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24D5F6-DDC6-46BE-B7C6-64C49F00FD84}"/>
              </a:ext>
            </a:extLst>
          </p:cNvPr>
          <p:cNvSpPr txBox="1"/>
          <p:nvPr/>
        </p:nvSpPr>
        <p:spPr>
          <a:xfrm>
            <a:off x="1990033" y="10924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102565-FA69-408F-8222-3219E243F48F}"/>
              </a:ext>
            </a:extLst>
          </p:cNvPr>
          <p:cNvSpPr/>
          <p:nvPr/>
        </p:nvSpPr>
        <p:spPr>
          <a:xfrm>
            <a:off x="4727412" y="903894"/>
            <a:ext cx="2837130" cy="3186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C880979-0547-490C-8938-164708B36EBE}"/>
              </a:ext>
            </a:extLst>
          </p:cNvPr>
          <p:cNvGrpSpPr/>
          <p:nvPr/>
        </p:nvGrpSpPr>
        <p:grpSpPr>
          <a:xfrm>
            <a:off x="4727412" y="973204"/>
            <a:ext cx="2837130" cy="3117418"/>
            <a:chOff x="964095" y="1441174"/>
            <a:chExt cx="2494721" cy="428376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086583-3220-494E-9C1D-97BE887F86E6}"/>
                </a:ext>
              </a:extLst>
            </p:cNvPr>
            <p:cNvSpPr/>
            <p:nvPr/>
          </p:nvSpPr>
          <p:spPr>
            <a:xfrm>
              <a:off x="964095" y="1441174"/>
              <a:ext cx="2494721" cy="428376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99A4FC2-379F-4A53-A6B8-B67CF6ACD25F}"/>
                </a:ext>
              </a:extLst>
            </p:cNvPr>
            <p:cNvCxnSpPr/>
            <p:nvPr/>
          </p:nvCxnSpPr>
          <p:spPr>
            <a:xfrm>
              <a:off x="964095" y="1888435"/>
              <a:ext cx="24947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380C4D5-0AD7-4B61-BE3B-D4228DF26E9D}"/>
              </a:ext>
            </a:extLst>
          </p:cNvPr>
          <p:cNvSpPr txBox="1"/>
          <p:nvPr/>
        </p:nvSpPr>
        <p:spPr>
          <a:xfrm>
            <a:off x="5630072" y="915681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PolyExp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F780AC-3179-4D99-A8CA-27E6EB4C3561}"/>
              </a:ext>
            </a:extLst>
          </p:cNvPr>
          <p:cNvSpPr/>
          <p:nvPr/>
        </p:nvSpPr>
        <p:spPr>
          <a:xfrm>
            <a:off x="4907714" y="1442507"/>
            <a:ext cx="105802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pipeline1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1E9EF6-C28B-458F-BE25-A509C053AD1E}"/>
              </a:ext>
            </a:extLst>
          </p:cNvPr>
          <p:cNvSpPr/>
          <p:nvPr/>
        </p:nvSpPr>
        <p:spPr>
          <a:xfrm>
            <a:off x="6150385" y="1455634"/>
            <a:ext cx="1058030" cy="442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blockram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FDEEC1D-A508-4C93-BB13-4BF55646659D}"/>
              </a:ext>
            </a:extLst>
          </p:cNvPr>
          <p:cNvSpPr/>
          <p:nvPr/>
        </p:nvSpPr>
        <p:spPr>
          <a:xfrm>
            <a:off x="8172112" y="5011710"/>
            <a:ext cx="2837130" cy="1075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833093A-183C-4318-8B16-1754561EA6B3}"/>
              </a:ext>
            </a:extLst>
          </p:cNvPr>
          <p:cNvGrpSpPr/>
          <p:nvPr/>
        </p:nvGrpSpPr>
        <p:grpSpPr>
          <a:xfrm>
            <a:off x="8172112" y="5011716"/>
            <a:ext cx="2837130" cy="1075255"/>
            <a:chOff x="964095" y="1441174"/>
            <a:chExt cx="2494721" cy="1593386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8FAB15F-B944-4197-B1BA-4FEC99D3B47D}"/>
                </a:ext>
              </a:extLst>
            </p:cNvPr>
            <p:cNvSpPr/>
            <p:nvPr/>
          </p:nvSpPr>
          <p:spPr>
            <a:xfrm>
              <a:off x="964095" y="1441174"/>
              <a:ext cx="2494721" cy="1593386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3932DD60-9BCF-4735-A934-3718A09D61D9}"/>
                </a:ext>
              </a:extLst>
            </p:cNvPr>
            <p:cNvCxnSpPr/>
            <p:nvPr/>
          </p:nvCxnSpPr>
          <p:spPr>
            <a:xfrm>
              <a:off x="964095" y="1888435"/>
              <a:ext cx="24947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141365C-CC11-4C62-B59C-8221A9EA5574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5965743" y="1663880"/>
            <a:ext cx="184642" cy="131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13C1C774-207F-4E99-BC8C-9DB40C29F28E}"/>
              </a:ext>
            </a:extLst>
          </p:cNvPr>
          <p:cNvSpPr/>
          <p:nvPr/>
        </p:nvSpPr>
        <p:spPr>
          <a:xfrm>
            <a:off x="4907714" y="2772907"/>
            <a:ext cx="105802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pipeline3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59FE92C-27A3-4754-8436-8261139F642D}"/>
              </a:ext>
            </a:extLst>
          </p:cNvPr>
          <p:cNvSpPr/>
          <p:nvPr/>
        </p:nvSpPr>
        <p:spPr>
          <a:xfrm>
            <a:off x="6150385" y="2786034"/>
            <a:ext cx="1058030" cy="442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blockram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7C0D5BAB-FEDB-4CE0-B261-5FA871FA51E6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965743" y="2994280"/>
            <a:ext cx="184642" cy="131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234EC322-8005-4D9D-BA7C-C8A596785035}"/>
              </a:ext>
            </a:extLst>
          </p:cNvPr>
          <p:cNvSpPr/>
          <p:nvPr/>
        </p:nvSpPr>
        <p:spPr>
          <a:xfrm>
            <a:off x="4907714" y="3408927"/>
            <a:ext cx="105802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pipeline4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6804259-C512-4E96-B919-30DB4AEE8656}"/>
              </a:ext>
            </a:extLst>
          </p:cNvPr>
          <p:cNvSpPr/>
          <p:nvPr/>
        </p:nvSpPr>
        <p:spPr>
          <a:xfrm>
            <a:off x="6150385" y="3422054"/>
            <a:ext cx="1058030" cy="442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blockram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AA31C9C-EFDD-440C-B191-7BB5544D16F9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5965743" y="3630300"/>
            <a:ext cx="184642" cy="131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D49F8E16-AE8A-4AD8-98B3-7B77633D8DC5}"/>
              </a:ext>
            </a:extLst>
          </p:cNvPr>
          <p:cNvSpPr/>
          <p:nvPr/>
        </p:nvSpPr>
        <p:spPr>
          <a:xfrm>
            <a:off x="4902545" y="2118692"/>
            <a:ext cx="105802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pipeline2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007871F-B5AD-42AA-B972-574E8183EB9A}"/>
              </a:ext>
            </a:extLst>
          </p:cNvPr>
          <p:cNvSpPr/>
          <p:nvPr/>
        </p:nvSpPr>
        <p:spPr>
          <a:xfrm>
            <a:off x="6145216" y="2131819"/>
            <a:ext cx="1058030" cy="442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blockram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B61C2B5-9455-415F-86A8-FA58354E75B0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5960574" y="2340065"/>
            <a:ext cx="184642" cy="131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95B234B-43EC-4FB6-AE71-F911201764FA}"/>
              </a:ext>
            </a:extLst>
          </p:cNvPr>
          <p:cNvCxnSpPr>
            <a:stCxn id="40" idx="3"/>
            <a:endCxn id="74" idx="0"/>
          </p:cNvCxnSpPr>
          <p:nvPr/>
        </p:nvCxnSpPr>
        <p:spPr>
          <a:xfrm flipH="1">
            <a:off x="5431560" y="1677007"/>
            <a:ext cx="1776855" cy="441685"/>
          </a:xfrm>
          <a:prstGeom prst="bentConnector4">
            <a:avLst>
              <a:gd name="adj1" fmla="val -12865"/>
              <a:gd name="adj2" fmla="val 7506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455FBB3A-50BD-49D0-98DB-D756E462383F}"/>
              </a:ext>
            </a:extLst>
          </p:cNvPr>
          <p:cNvCxnSpPr>
            <a:cxnSpLocks/>
            <a:stCxn id="75" idx="3"/>
            <a:endCxn id="67" idx="0"/>
          </p:cNvCxnSpPr>
          <p:nvPr/>
        </p:nvCxnSpPr>
        <p:spPr>
          <a:xfrm flipH="1">
            <a:off x="5436729" y="2353192"/>
            <a:ext cx="1766517" cy="419715"/>
          </a:xfrm>
          <a:prstGeom prst="bentConnector4">
            <a:avLst>
              <a:gd name="adj1" fmla="val -12941"/>
              <a:gd name="adj2" fmla="val 763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DB213633-C438-4468-886E-A202902C534F}"/>
              </a:ext>
            </a:extLst>
          </p:cNvPr>
          <p:cNvCxnSpPr>
            <a:cxnSpLocks/>
            <a:stCxn id="68" idx="3"/>
            <a:endCxn id="71" idx="0"/>
          </p:cNvCxnSpPr>
          <p:nvPr/>
        </p:nvCxnSpPr>
        <p:spPr>
          <a:xfrm flipH="1">
            <a:off x="5436729" y="3007407"/>
            <a:ext cx="1771686" cy="401520"/>
          </a:xfrm>
          <a:prstGeom prst="bentConnector4">
            <a:avLst>
              <a:gd name="adj1" fmla="val -12903"/>
              <a:gd name="adj2" fmla="val 775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39262487-CFAC-4303-9308-2A7072F73A12}"/>
              </a:ext>
            </a:extLst>
          </p:cNvPr>
          <p:cNvGrpSpPr/>
          <p:nvPr/>
        </p:nvGrpSpPr>
        <p:grpSpPr>
          <a:xfrm>
            <a:off x="4777700" y="918602"/>
            <a:ext cx="2837130" cy="3117418"/>
            <a:chOff x="964095" y="1441174"/>
            <a:chExt cx="2494721" cy="4283765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0EA1919-E8CB-4C0F-898C-904D0AD30B4D}"/>
                </a:ext>
              </a:extLst>
            </p:cNvPr>
            <p:cNvSpPr/>
            <p:nvPr/>
          </p:nvSpPr>
          <p:spPr>
            <a:xfrm>
              <a:off x="964095" y="1441174"/>
              <a:ext cx="2494721" cy="428376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17E23942-1F17-47B8-8199-40986122156F}"/>
                </a:ext>
              </a:extLst>
            </p:cNvPr>
            <p:cNvCxnSpPr/>
            <p:nvPr/>
          </p:nvCxnSpPr>
          <p:spPr>
            <a:xfrm>
              <a:off x="964095" y="1888435"/>
              <a:ext cx="24947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F6DE3467-11EB-4EB6-A799-0F27DE7B133B}"/>
              </a:ext>
            </a:extLst>
          </p:cNvPr>
          <p:cNvSpPr/>
          <p:nvPr/>
        </p:nvSpPr>
        <p:spPr>
          <a:xfrm>
            <a:off x="8172112" y="915681"/>
            <a:ext cx="2837130" cy="3904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EF3BD053-7C11-4783-9F85-2ED66B4D7403}"/>
              </a:ext>
            </a:extLst>
          </p:cNvPr>
          <p:cNvGrpSpPr/>
          <p:nvPr/>
        </p:nvGrpSpPr>
        <p:grpSpPr>
          <a:xfrm>
            <a:off x="8172112" y="918602"/>
            <a:ext cx="2837130" cy="3901598"/>
            <a:chOff x="964095" y="1441174"/>
            <a:chExt cx="2494721" cy="4283765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F5506E1-0F53-4128-979A-EDC5000572C0}"/>
                </a:ext>
              </a:extLst>
            </p:cNvPr>
            <p:cNvSpPr/>
            <p:nvPr/>
          </p:nvSpPr>
          <p:spPr>
            <a:xfrm>
              <a:off x="964095" y="1441174"/>
              <a:ext cx="2494721" cy="428376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E22412CC-92CC-48B4-82F6-9F0D42D09937}"/>
                </a:ext>
              </a:extLst>
            </p:cNvPr>
            <p:cNvCxnSpPr/>
            <p:nvPr/>
          </p:nvCxnSpPr>
          <p:spPr>
            <a:xfrm>
              <a:off x="964095" y="1888435"/>
              <a:ext cx="24947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矩形 101">
            <a:extLst>
              <a:ext uri="{FF2B5EF4-FFF2-40B4-BE49-F238E27FC236}">
                <a16:creationId xmlns:a16="http://schemas.microsoft.com/office/drawing/2014/main" id="{A374BC6A-A8A9-42FF-ACDF-2F8EC5D5C3CA}"/>
              </a:ext>
            </a:extLst>
          </p:cNvPr>
          <p:cNvSpPr/>
          <p:nvPr/>
        </p:nvSpPr>
        <p:spPr>
          <a:xfrm>
            <a:off x="8358311" y="1426379"/>
            <a:ext cx="1058030" cy="442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Blockram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(R0,R1)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2FE9F59-3BEF-4DE5-9499-7AB9B96D60BE}"/>
              </a:ext>
            </a:extLst>
          </p:cNvPr>
          <p:cNvSpPr/>
          <p:nvPr/>
        </p:nvSpPr>
        <p:spPr>
          <a:xfrm>
            <a:off x="9634416" y="1444275"/>
            <a:ext cx="105802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pipeline1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766791C-4C73-482E-BE77-999118B97F34}"/>
              </a:ext>
            </a:extLst>
          </p:cNvPr>
          <p:cNvSpPr/>
          <p:nvPr/>
        </p:nvSpPr>
        <p:spPr>
          <a:xfrm>
            <a:off x="9634418" y="2102564"/>
            <a:ext cx="105802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pipeline2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08ED0F3-3D8F-48F0-B2DF-B0BB041932A2}"/>
              </a:ext>
            </a:extLst>
          </p:cNvPr>
          <p:cNvSpPr/>
          <p:nvPr/>
        </p:nvSpPr>
        <p:spPr>
          <a:xfrm>
            <a:off x="9636828" y="2769906"/>
            <a:ext cx="105802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pipeline3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F75B6A6-FEBF-41AE-953F-1BA17C41B79D}"/>
              </a:ext>
            </a:extLst>
          </p:cNvPr>
          <p:cNvSpPr/>
          <p:nvPr/>
        </p:nvSpPr>
        <p:spPr>
          <a:xfrm>
            <a:off x="9636828" y="3424121"/>
            <a:ext cx="105802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pipeline4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483CEBB-B659-4002-8048-C7F007545F9B}"/>
              </a:ext>
            </a:extLst>
          </p:cNvPr>
          <p:cNvSpPr/>
          <p:nvPr/>
        </p:nvSpPr>
        <p:spPr>
          <a:xfrm>
            <a:off x="9634415" y="4074493"/>
            <a:ext cx="1058030" cy="442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blockram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5582BCBC-2D67-4D21-9101-52590F94AC37}"/>
              </a:ext>
            </a:extLst>
          </p:cNvPr>
          <p:cNvCxnSpPr>
            <a:cxnSpLocks/>
            <a:stCxn id="72" idx="3"/>
            <a:endCxn id="102" idx="1"/>
          </p:cNvCxnSpPr>
          <p:nvPr/>
        </p:nvCxnSpPr>
        <p:spPr>
          <a:xfrm flipV="1">
            <a:off x="7208415" y="1647752"/>
            <a:ext cx="1149896" cy="1995675"/>
          </a:xfrm>
          <a:prstGeom prst="bentConnector3">
            <a:avLst>
              <a:gd name="adj1" fmla="val 586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C0A6B47E-716A-40F7-9424-BEE02D9A5690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10163431" y="2558437"/>
            <a:ext cx="2412" cy="211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8650FFE4-597E-4314-91B8-1533D0D5D6BB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0163431" y="1887021"/>
            <a:ext cx="2" cy="215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ECE952F4-10B7-4E4C-9C5D-2E073F3D5610}"/>
              </a:ext>
            </a:extLst>
          </p:cNvPr>
          <p:cNvCxnSpPr>
            <a:stCxn id="102" idx="2"/>
            <a:endCxn id="104" idx="1"/>
          </p:cNvCxnSpPr>
          <p:nvPr/>
        </p:nvCxnSpPr>
        <p:spPr>
          <a:xfrm rot="16200000" flipH="1">
            <a:off x="9033466" y="1722985"/>
            <a:ext cx="454812" cy="7470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1A70838B-AE26-4185-B11A-3B1C2705DAFC}"/>
              </a:ext>
            </a:extLst>
          </p:cNvPr>
          <p:cNvCxnSpPr>
            <a:endCxn id="105" idx="1"/>
          </p:cNvCxnSpPr>
          <p:nvPr/>
        </p:nvCxnSpPr>
        <p:spPr>
          <a:xfrm>
            <a:off x="8887324" y="2324467"/>
            <a:ext cx="749504" cy="666812"/>
          </a:xfrm>
          <a:prstGeom prst="bentConnector3">
            <a:avLst>
              <a:gd name="adj1" fmla="val -3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D0C2C379-6B0E-4042-9BCC-FE9B0AA33618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10165843" y="3212652"/>
            <a:ext cx="0" cy="211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B28BECE9-AF3D-4658-B472-2DE9A33B0F91}"/>
              </a:ext>
            </a:extLst>
          </p:cNvPr>
          <p:cNvSpPr/>
          <p:nvPr/>
        </p:nvSpPr>
        <p:spPr>
          <a:xfrm>
            <a:off x="9634415" y="5490469"/>
            <a:ext cx="1058030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pipeline1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5CA1D95E-53C2-4F12-AEAB-1E0B3E35B1CB}"/>
              </a:ext>
            </a:extLst>
          </p:cNvPr>
          <p:cNvSpPr/>
          <p:nvPr/>
        </p:nvSpPr>
        <p:spPr>
          <a:xfrm>
            <a:off x="8358309" y="5490469"/>
            <a:ext cx="1058030" cy="442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blockram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248E7FA5-FE3F-4FC4-AE21-92B5CD645630}"/>
              </a:ext>
            </a:extLst>
          </p:cNvPr>
          <p:cNvCxnSpPr>
            <a:cxnSpLocks/>
          </p:cNvCxnSpPr>
          <p:nvPr/>
        </p:nvCxnSpPr>
        <p:spPr>
          <a:xfrm flipH="1">
            <a:off x="10163430" y="3866867"/>
            <a:ext cx="2413" cy="207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F8A13F5F-6374-4CB2-8241-360ED7CFAA53}"/>
              </a:ext>
            </a:extLst>
          </p:cNvPr>
          <p:cNvCxnSpPr>
            <a:stCxn id="107" idx="3"/>
            <a:endCxn id="155" idx="3"/>
          </p:cNvCxnSpPr>
          <p:nvPr/>
        </p:nvCxnSpPr>
        <p:spPr>
          <a:xfrm>
            <a:off x="10692445" y="4295866"/>
            <a:ext cx="12700" cy="1415976"/>
          </a:xfrm>
          <a:prstGeom prst="bentConnector3">
            <a:avLst>
              <a:gd name="adj1" fmla="val 14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56A46547-537E-4ACB-969F-402C54E9894E}"/>
              </a:ext>
            </a:extLst>
          </p:cNvPr>
          <p:cNvCxnSpPr>
            <a:cxnSpLocks/>
            <a:stCxn id="155" idx="1"/>
            <a:endCxn id="157" idx="3"/>
          </p:cNvCxnSpPr>
          <p:nvPr/>
        </p:nvCxnSpPr>
        <p:spPr>
          <a:xfrm flipH="1">
            <a:off x="9416339" y="5711842"/>
            <a:ext cx="218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47574107-743B-4B97-8B60-366B84E4BA8A}"/>
              </a:ext>
            </a:extLst>
          </p:cNvPr>
          <p:cNvSpPr/>
          <p:nvPr/>
        </p:nvSpPr>
        <p:spPr>
          <a:xfrm>
            <a:off x="1350627" y="4367572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HSV2BGR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3EA0D6A7-6CF2-484D-AD6E-F60C40B76DBF}"/>
              </a:ext>
            </a:extLst>
          </p:cNvPr>
          <p:cNvSpPr/>
          <p:nvPr/>
        </p:nvSpPr>
        <p:spPr>
          <a:xfrm>
            <a:off x="1350627" y="3281341"/>
            <a:ext cx="1973679" cy="713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Cartesian coordinate system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8" name="接點: 肘形 177">
            <a:extLst>
              <a:ext uri="{FF2B5EF4-FFF2-40B4-BE49-F238E27FC236}">
                <a16:creationId xmlns:a16="http://schemas.microsoft.com/office/drawing/2014/main" id="{26A3D353-880D-48A8-993A-9C4B96D9D853}"/>
              </a:ext>
            </a:extLst>
          </p:cNvPr>
          <p:cNvCxnSpPr>
            <a:stCxn id="7" idx="3"/>
            <a:endCxn id="39" idx="1"/>
          </p:cNvCxnSpPr>
          <p:nvPr/>
        </p:nvCxnSpPr>
        <p:spPr>
          <a:xfrm flipV="1">
            <a:off x="3339979" y="1663880"/>
            <a:ext cx="1567735" cy="102368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接點: 肘形 179">
            <a:extLst>
              <a:ext uri="{FF2B5EF4-FFF2-40B4-BE49-F238E27FC236}">
                <a16:creationId xmlns:a16="http://schemas.microsoft.com/office/drawing/2014/main" id="{BB4FF2A5-B0AB-4D28-9559-8FC6B74E19DA}"/>
              </a:ext>
            </a:extLst>
          </p:cNvPr>
          <p:cNvCxnSpPr>
            <a:cxnSpLocks/>
            <a:stCxn id="157" idx="1"/>
            <a:endCxn id="176" idx="3"/>
          </p:cNvCxnSpPr>
          <p:nvPr/>
        </p:nvCxnSpPr>
        <p:spPr>
          <a:xfrm rot="10800000">
            <a:off x="3324307" y="3638256"/>
            <a:ext cx="5034003" cy="2073587"/>
          </a:xfrm>
          <a:prstGeom prst="bentConnector3">
            <a:avLst>
              <a:gd name="adj1" fmla="val 845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>
            <a:extLst>
              <a:ext uri="{FF2B5EF4-FFF2-40B4-BE49-F238E27FC236}">
                <a16:creationId xmlns:a16="http://schemas.microsoft.com/office/drawing/2014/main" id="{C14FF636-231C-40E7-AF56-7E5EC9E606A5}"/>
              </a:ext>
            </a:extLst>
          </p:cNvPr>
          <p:cNvSpPr/>
          <p:nvPr/>
        </p:nvSpPr>
        <p:spPr>
          <a:xfrm>
            <a:off x="1350624" y="5229792"/>
            <a:ext cx="1973679" cy="442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imshow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E80ECD28-0720-4D36-A1F7-70BA0395831E}"/>
              </a:ext>
            </a:extLst>
          </p:cNvPr>
          <p:cNvCxnSpPr>
            <a:cxnSpLocks/>
            <a:stCxn id="176" idx="2"/>
            <a:endCxn id="175" idx="0"/>
          </p:cNvCxnSpPr>
          <p:nvPr/>
        </p:nvCxnSpPr>
        <p:spPr>
          <a:xfrm>
            <a:off x="2337467" y="3995168"/>
            <a:ext cx="0" cy="372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>
            <a:extLst>
              <a:ext uri="{FF2B5EF4-FFF2-40B4-BE49-F238E27FC236}">
                <a16:creationId xmlns:a16="http://schemas.microsoft.com/office/drawing/2014/main" id="{A3D03BBD-C10C-46F4-8C35-B6F2EF31B8F8}"/>
              </a:ext>
            </a:extLst>
          </p:cNvPr>
          <p:cNvCxnSpPr>
            <a:cxnSpLocks/>
            <a:stCxn id="175" idx="2"/>
            <a:endCxn id="184" idx="0"/>
          </p:cNvCxnSpPr>
          <p:nvPr/>
        </p:nvCxnSpPr>
        <p:spPr>
          <a:xfrm flipH="1">
            <a:off x="2337464" y="4810318"/>
            <a:ext cx="3" cy="419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5660E03-1A5B-4820-BE81-620333C110BD}"/>
              </a:ext>
            </a:extLst>
          </p:cNvPr>
          <p:cNvSpPr txBox="1"/>
          <p:nvPr/>
        </p:nvSpPr>
        <p:spPr>
          <a:xfrm>
            <a:off x="8827323" y="884845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UpdateMatrices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B58CAFE-75F6-4118-A0AC-74AA51B975C7}"/>
              </a:ext>
            </a:extLst>
          </p:cNvPr>
          <p:cNvSpPr txBox="1"/>
          <p:nvPr/>
        </p:nvSpPr>
        <p:spPr>
          <a:xfrm>
            <a:off x="8827323" y="4967381"/>
            <a:ext cx="147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UpdateFlow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704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155532CE-8EE1-4FA1-AB17-5FCBEE1F39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問題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A7112D-6EA6-4C19-B060-8ECB9E62B202}"/>
              </a:ext>
            </a:extLst>
          </p:cNvPr>
          <p:cNvSpPr txBox="1"/>
          <p:nvPr/>
        </p:nvSpPr>
        <p:spPr>
          <a:xfrm>
            <a:off x="838200" y="169959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Blockram</a:t>
            </a:r>
            <a:r>
              <a:rPr lang="zh-TW" altLang="en-US" sz="2400" dirty="0"/>
              <a:t>存取問題</a:t>
            </a:r>
            <a:endParaRPr lang="en-US" altLang="zh-TW" sz="2400" dirty="0"/>
          </a:p>
          <a:p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Matlab</a:t>
            </a:r>
            <a:r>
              <a:rPr lang="en-US" altLang="zh-TW" sz="2400" dirty="0"/>
              <a:t> HDL Coder</a:t>
            </a:r>
            <a:r>
              <a:rPr lang="zh-TW" altLang="en-US" sz="2400" dirty="0"/>
              <a:t> 轉成</a:t>
            </a:r>
            <a:r>
              <a:rPr lang="en-US" altLang="zh-TW" sz="2400" dirty="0" err="1"/>
              <a:t>Blockram</a:t>
            </a:r>
            <a:r>
              <a:rPr lang="zh-TW" altLang="en-US" sz="2400" dirty="0"/>
              <a:t> ，程式不能有</a:t>
            </a:r>
            <a:r>
              <a:rPr lang="en-US" altLang="zh-TW" sz="2400" dirty="0"/>
              <a:t>For</a:t>
            </a:r>
            <a:r>
              <a:rPr lang="zh-TW" altLang="en-US" sz="2400" dirty="0"/>
              <a:t>迴圈，導致要分開轉程式碼，之後再自己接線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7852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452DE63-064E-4AE5-AF99-295CE8C1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151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TW" dirty="0"/>
              <a:t>2020/6/19 version3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300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>
            <a:extLst>
              <a:ext uri="{FF2B5EF4-FFF2-40B4-BE49-F238E27FC236}">
                <a16:creationId xmlns:a16="http://schemas.microsoft.com/office/drawing/2014/main" id="{A4317B6C-D87D-4000-8A40-272A1D80B9F1}"/>
              </a:ext>
            </a:extLst>
          </p:cNvPr>
          <p:cNvSpPr/>
          <p:nvPr/>
        </p:nvSpPr>
        <p:spPr>
          <a:xfrm>
            <a:off x="6321287" y="506896"/>
            <a:ext cx="3438939" cy="5983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05BB1F3E-CD0A-4816-9561-BA98DF13C67C}"/>
              </a:ext>
            </a:extLst>
          </p:cNvPr>
          <p:cNvGrpSpPr/>
          <p:nvPr/>
        </p:nvGrpSpPr>
        <p:grpSpPr>
          <a:xfrm>
            <a:off x="2678959" y="887377"/>
            <a:ext cx="2710065" cy="4925971"/>
            <a:chOff x="281613" y="1195491"/>
            <a:chExt cx="2710065" cy="492597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D81C233-589B-4ED3-BC34-64175FD77C93}"/>
                </a:ext>
              </a:extLst>
            </p:cNvPr>
            <p:cNvSpPr/>
            <p:nvPr/>
          </p:nvSpPr>
          <p:spPr>
            <a:xfrm>
              <a:off x="281613" y="1195491"/>
              <a:ext cx="2710065" cy="4925971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5F1F0066-D885-4B46-9A1E-F0780A411F5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958796" y="2165987"/>
              <a:ext cx="0" cy="4008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BE46D99-883E-4E4F-9EA7-11CDA45D6CB2}"/>
                </a:ext>
              </a:extLst>
            </p:cNvPr>
            <p:cNvSpPr/>
            <p:nvPr/>
          </p:nvSpPr>
          <p:spPr>
            <a:xfrm>
              <a:off x="416783" y="1723241"/>
              <a:ext cx="1084026" cy="4427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 err="1">
                  <a:solidFill>
                    <a:schemeClr val="tx1"/>
                  </a:solidFill>
                </a:rPr>
                <a:t>src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15D1F9-E2E7-4B27-B93E-A07BD7A773DB}"/>
                </a:ext>
              </a:extLst>
            </p:cNvPr>
            <p:cNvSpPr/>
            <p:nvPr/>
          </p:nvSpPr>
          <p:spPr>
            <a:xfrm>
              <a:off x="416783" y="2566870"/>
              <a:ext cx="1084026" cy="4427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 err="1">
                  <a:solidFill>
                    <a:schemeClr val="tx1"/>
                  </a:solidFill>
                </a:rPr>
                <a:t>Linebuf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C4D55FF7-7C91-4F86-B01B-FEDC363FED94}"/>
                </a:ext>
              </a:extLst>
            </p:cNvPr>
            <p:cNvCxnSpPr>
              <a:cxnSpLocks/>
            </p:cNvCxnSpPr>
            <p:nvPr/>
          </p:nvCxnSpPr>
          <p:spPr>
            <a:xfrm>
              <a:off x="281613" y="1589219"/>
              <a:ext cx="271006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970740E-FA09-4543-A74F-1E13F3525FCF}"/>
                </a:ext>
              </a:extLst>
            </p:cNvPr>
            <p:cNvSpPr txBox="1"/>
            <p:nvPr/>
          </p:nvSpPr>
          <p:spPr>
            <a:xfrm>
              <a:off x="1303861" y="1204112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main</a:t>
              </a:r>
              <a:endParaRPr lang="zh-TW" altLang="en-US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9288ECD-E260-4A6A-9E99-8FD525619513}"/>
                </a:ext>
              </a:extLst>
            </p:cNvPr>
            <p:cNvSpPr/>
            <p:nvPr/>
          </p:nvSpPr>
          <p:spPr>
            <a:xfrm>
              <a:off x="425623" y="4444710"/>
              <a:ext cx="1075186" cy="4427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HSV2BGR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9713CF1-FE67-4895-B037-39D145567A55}"/>
                </a:ext>
              </a:extLst>
            </p:cNvPr>
            <p:cNvSpPr/>
            <p:nvPr/>
          </p:nvSpPr>
          <p:spPr>
            <a:xfrm>
              <a:off x="416783" y="3364996"/>
              <a:ext cx="1084026" cy="7138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Cartesian coordinate system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81F6CB-18D6-4495-986C-1935F1EE72C9}"/>
                </a:ext>
              </a:extLst>
            </p:cNvPr>
            <p:cNvSpPr/>
            <p:nvPr/>
          </p:nvSpPr>
          <p:spPr>
            <a:xfrm>
              <a:off x="425623" y="5207840"/>
              <a:ext cx="1075185" cy="4427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 err="1">
                  <a:solidFill>
                    <a:schemeClr val="tx1"/>
                  </a:solidFill>
                </a:rPr>
                <a:t>imshow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E2121888-E604-4653-9D5E-82F00ADD1923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958796" y="4078823"/>
              <a:ext cx="4420" cy="3658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7C439A33-7DF0-44F4-A1FB-89FAB37EA725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963216" y="4887456"/>
              <a:ext cx="0" cy="3203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CF8E6680-7C96-4798-B0C0-29479105A4F3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958796" y="3009616"/>
              <a:ext cx="0" cy="3553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EDF3DE6-D3FC-4A93-BC6D-77A578FCAE5D}"/>
                </a:ext>
              </a:extLst>
            </p:cNvPr>
            <p:cNvSpPr/>
            <p:nvPr/>
          </p:nvSpPr>
          <p:spPr>
            <a:xfrm>
              <a:off x="1798381" y="2574219"/>
              <a:ext cx="1084026" cy="4427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 err="1">
                  <a:solidFill>
                    <a:schemeClr val="tx1"/>
                  </a:solidFill>
                </a:rPr>
                <a:t>blockram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2563488-039A-4936-89DE-85D3F8381B30}"/>
                </a:ext>
              </a:extLst>
            </p:cNvPr>
            <p:cNvCxnSpPr>
              <a:cxnSpLocks/>
              <a:stCxn id="5" idx="3"/>
              <a:endCxn id="34" idx="1"/>
            </p:cNvCxnSpPr>
            <p:nvPr/>
          </p:nvCxnSpPr>
          <p:spPr>
            <a:xfrm>
              <a:off x="1500809" y="2788243"/>
              <a:ext cx="297572" cy="73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797950EE-EB9E-4311-BED5-213A379DFE5B}"/>
              </a:ext>
            </a:extLst>
          </p:cNvPr>
          <p:cNvCxnSpPr>
            <a:cxnSpLocks/>
            <a:stCxn id="34" idx="3"/>
            <a:endCxn id="46" idx="0"/>
          </p:cNvCxnSpPr>
          <p:nvPr/>
        </p:nvCxnSpPr>
        <p:spPr>
          <a:xfrm flipV="1">
            <a:off x="5279753" y="887377"/>
            <a:ext cx="2768495" cy="1600101"/>
          </a:xfrm>
          <a:prstGeom prst="bentConnector4">
            <a:avLst>
              <a:gd name="adj1" fmla="val 14637"/>
              <a:gd name="adj2" fmla="val 13292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18AC9CDE-D2B7-4CC6-AA14-94E11AEAF889}"/>
              </a:ext>
            </a:extLst>
          </p:cNvPr>
          <p:cNvGrpSpPr/>
          <p:nvPr/>
        </p:nvGrpSpPr>
        <p:grpSpPr>
          <a:xfrm>
            <a:off x="6695434" y="887377"/>
            <a:ext cx="2710065" cy="2808618"/>
            <a:chOff x="3524851" y="1195491"/>
            <a:chExt cx="2710065" cy="2808618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1820BFE-D59A-4117-80DA-6ABEC790F8F7}"/>
                </a:ext>
              </a:extLst>
            </p:cNvPr>
            <p:cNvSpPr/>
            <p:nvPr/>
          </p:nvSpPr>
          <p:spPr>
            <a:xfrm>
              <a:off x="3524851" y="1195491"/>
              <a:ext cx="2710065" cy="2808618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4BE39A26-FBBB-41D0-A539-698548B8C3FF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>
              <a:off x="4202034" y="2165986"/>
              <a:ext cx="0" cy="4008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2842B19-84B9-4D04-9A23-BE7E3B1EC190}"/>
                </a:ext>
              </a:extLst>
            </p:cNvPr>
            <p:cNvSpPr/>
            <p:nvPr/>
          </p:nvSpPr>
          <p:spPr>
            <a:xfrm>
              <a:off x="3660021" y="1723240"/>
              <a:ext cx="1084026" cy="4427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pipeline1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F0059C2-9B4C-4FF6-80F4-A17213D38681}"/>
                </a:ext>
              </a:extLst>
            </p:cNvPr>
            <p:cNvSpPr/>
            <p:nvPr/>
          </p:nvSpPr>
          <p:spPr>
            <a:xfrm>
              <a:off x="3660021" y="2566869"/>
              <a:ext cx="1084026" cy="4427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pipeline2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F30B423-C6A2-428B-9821-288BBF31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524851" y="1589218"/>
              <a:ext cx="271006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93E3683-DCBD-4A53-8FDF-5F9E6D0F4925}"/>
                </a:ext>
              </a:extLst>
            </p:cNvPr>
            <p:cNvSpPr txBox="1"/>
            <p:nvPr/>
          </p:nvSpPr>
          <p:spPr>
            <a:xfrm>
              <a:off x="4410486" y="1195491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PolyExp</a:t>
              </a:r>
              <a:endParaRPr lang="zh-TW" altLang="en-US" b="1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1F110C5-E7BF-4D3B-94B4-078985A2AD33}"/>
                </a:ext>
              </a:extLst>
            </p:cNvPr>
            <p:cNvSpPr/>
            <p:nvPr/>
          </p:nvSpPr>
          <p:spPr>
            <a:xfrm>
              <a:off x="3660021" y="3364996"/>
              <a:ext cx="1084026" cy="4427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</a:rPr>
                <a:t>pipeline4</a:t>
              </a:r>
              <a:endParaRPr lang="zh-TW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B652399F-842D-466B-BD9D-08D8BFE525CF}"/>
                </a:ext>
              </a:extLst>
            </p:cNvPr>
            <p:cNvCxnSpPr>
              <a:cxnSpLocks/>
              <a:stCxn id="44" idx="2"/>
              <a:endCxn id="48" idx="0"/>
            </p:cNvCxnSpPr>
            <p:nvPr/>
          </p:nvCxnSpPr>
          <p:spPr>
            <a:xfrm>
              <a:off x="4202034" y="3009615"/>
              <a:ext cx="0" cy="3553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DD8CDFC-76D0-410B-B7C9-300105C6D5D1}"/>
                </a:ext>
              </a:extLst>
            </p:cNvPr>
            <p:cNvSpPr/>
            <p:nvPr/>
          </p:nvSpPr>
          <p:spPr>
            <a:xfrm>
              <a:off x="5014278" y="3364980"/>
              <a:ext cx="1084026" cy="4427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 err="1">
                  <a:solidFill>
                    <a:schemeClr val="tx1"/>
                  </a:solidFill>
                </a:rPr>
                <a:t>blockram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9B0BFD40-C63F-440A-8017-5D5CDC0E9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4047" y="3525393"/>
              <a:ext cx="270231" cy="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C87C73D1-6A75-48E9-8A49-A578CE5F7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2550" y="3675503"/>
              <a:ext cx="270231" cy="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CF517335-D790-4517-840C-A55624FB3760}"/>
              </a:ext>
            </a:extLst>
          </p:cNvPr>
          <p:cNvGrpSpPr/>
          <p:nvPr/>
        </p:nvGrpSpPr>
        <p:grpSpPr>
          <a:xfrm>
            <a:off x="6699854" y="3919760"/>
            <a:ext cx="2710065" cy="1056821"/>
            <a:chOff x="6801275" y="1195491"/>
            <a:chExt cx="2710065" cy="105682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B995D7A-EEF2-4B24-9BE3-927F093EFEB0}"/>
                </a:ext>
              </a:extLst>
            </p:cNvPr>
            <p:cNvSpPr/>
            <p:nvPr/>
          </p:nvSpPr>
          <p:spPr>
            <a:xfrm>
              <a:off x="6801275" y="1195491"/>
              <a:ext cx="2710065" cy="1056821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4EE67E8-CA57-44AA-A0C8-CE63F0404880}"/>
                </a:ext>
              </a:extLst>
            </p:cNvPr>
            <p:cNvSpPr/>
            <p:nvPr/>
          </p:nvSpPr>
          <p:spPr>
            <a:xfrm>
              <a:off x="6936446" y="1723240"/>
              <a:ext cx="1084026" cy="4427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pipeline1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3131A48D-F8A7-43DA-96A3-1DC637948432}"/>
                </a:ext>
              </a:extLst>
            </p:cNvPr>
            <p:cNvCxnSpPr>
              <a:cxnSpLocks/>
            </p:cNvCxnSpPr>
            <p:nvPr/>
          </p:nvCxnSpPr>
          <p:spPr>
            <a:xfrm>
              <a:off x="6801275" y="1589218"/>
              <a:ext cx="271006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483BAEBA-CD79-49A1-8CB8-63FFA571C00C}"/>
                </a:ext>
              </a:extLst>
            </p:cNvPr>
            <p:cNvSpPr txBox="1"/>
            <p:nvPr/>
          </p:nvSpPr>
          <p:spPr>
            <a:xfrm>
              <a:off x="7288295" y="1217630"/>
              <a:ext cx="1721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UpdateMatrices</a:t>
              </a:r>
              <a:endParaRPr lang="zh-TW" altLang="en-US" b="1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B52EB47-222A-4BB2-BB9D-D5BAEACA3873}"/>
                </a:ext>
              </a:extLst>
            </p:cNvPr>
            <p:cNvSpPr/>
            <p:nvPr/>
          </p:nvSpPr>
          <p:spPr>
            <a:xfrm>
              <a:off x="8292200" y="1698844"/>
              <a:ext cx="1084026" cy="4427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 err="1">
                  <a:solidFill>
                    <a:schemeClr val="tx1"/>
                  </a:solidFill>
                </a:rPr>
                <a:t>blockram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直線單箭頭接點 80">
              <a:extLst>
                <a:ext uri="{FF2B5EF4-FFF2-40B4-BE49-F238E27FC236}">
                  <a16:creationId xmlns:a16="http://schemas.microsoft.com/office/drawing/2014/main" id="{06E4A4CF-5F36-48D3-8738-B88C584F9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69" y="1859257"/>
              <a:ext cx="270231" cy="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E2E5627E-7392-4C86-AAC4-C696DCF91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0472" y="2009367"/>
              <a:ext cx="270231" cy="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03CDFB1E-21EB-43B7-96C1-FD702ECBDD28}"/>
              </a:ext>
            </a:extLst>
          </p:cNvPr>
          <p:cNvGrpSpPr/>
          <p:nvPr/>
        </p:nvGrpSpPr>
        <p:grpSpPr>
          <a:xfrm>
            <a:off x="6699133" y="5248470"/>
            <a:ext cx="2710065" cy="1056821"/>
            <a:chOff x="6801275" y="1195491"/>
            <a:chExt cx="2710065" cy="105682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65ABE81-5385-41B7-91E4-87A934937DB4}"/>
                </a:ext>
              </a:extLst>
            </p:cNvPr>
            <p:cNvSpPr/>
            <p:nvPr/>
          </p:nvSpPr>
          <p:spPr>
            <a:xfrm>
              <a:off x="6801275" y="1195491"/>
              <a:ext cx="2710065" cy="1056821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06A804D-C1DC-41BC-9A3A-E57288BBCD46}"/>
                </a:ext>
              </a:extLst>
            </p:cNvPr>
            <p:cNvSpPr/>
            <p:nvPr/>
          </p:nvSpPr>
          <p:spPr>
            <a:xfrm>
              <a:off x="7539461" y="1708289"/>
              <a:ext cx="1084026" cy="4427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pipeline1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A9BB5C83-C6A7-4A4D-9EEE-29BBDE7FBF10}"/>
                </a:ext>
              </a:extLst>
            </p:cNvPr>
            <p:cNvCxnSpPr>
              <a:cxnSpLocks/>
            </p:cNvCxnSpPr>
            <p:nvPr/>
          </p:nvCxnSpPr>
          <p:spPr>
            <a:xfrm>
              <a:off x="6801275" y="1589218"/>
              <a:ext cx="271006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AB3FCE51-5352-443A-8D0A-FE8E839BCA80}"/>
                </a:ext>
              </a:extLst>
            </p:cNvPr>
            <p:cNvSpPr txBox="1"/>
            <p:nvPr/>
          </p:nvSpPr>
          <p:spPr>
            <a:xfrm>
              <a:off x="7478138" y="1228607"/>
              <a:ext cx="1343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/>
                <a:t>UpdateFlow</a:t>
              </a:r>
              <a:endParaRPr lang="zh-TW" altLang="en-US" b="1" dirty="0"/>
            </a:p>
          </p:txBody>
        </p:sp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370F2BDF-6905-4B67-88EE-637EDA41CEFD}"/>
              </a:ext>
            </a:extLst>
          </p:cNvPr>
          <p:cNvCxnSpPr>
            <a:cxnSpLocks/>
            <a:stCxn id="41" idx="2"/>
            <a:endCxn id="72" idx="0"/>
          </p:cNvCxnSpPr>
          <p:nvPr/>
        </p:nvCxnSpPr>
        <p:spPr>
          <a:xfrm>
            <a:off x="8050467" y="3695995"/>
            <a:ext cx="4420" cy="223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4D94B52C-A983-4133-8DF8-BA0551355F02}"/>
              </a:ext>
            </a:extLst>
          </p:cNvPr>
          <p:cNvCxnSpPr>
            <a:cxnSpLocks/>
            <a:stCxn id="72" idx="2"/>
            <a:endCxn id="91" idx="0"/>
          </p:cNvCxnSpPr>
          <p:nvPr/>
        </p:nvCxnSpPr>
        <p:spPr>
          <a:xfrm flipH="1">
            <a:off x="8054166" y="4976581"/>
            <a:ext cx="721" cy="271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FBF9FF23-07C5-42DF-8ED7-8DF102EF3EA5}"/>
              </a:ext>
            </a:extLst>
          </p:cNvPr>
          <p:cNvCxnSpPr>
            <a:cxnSpLocks/>
            <a:stCxn id="91" idx="2"/>
            <a:endCxn id="9" idx="3"/>
          </p:cNvCxnSpPr>
          <p:nvPr/>
        </p:nvCxnSpPr>
        <p:spPr>
          <a:xfrm rot="5400000" flipH="1">
            <a:off x="4530413" y="2781539"/>
            <a:ext cx="2891495" cy="4156011"/>
          </a:xfrm>
          <a:prstGeom prst="bentConnector4">
            <a:avLst>
              <a:gd name="adj1" fmla="val -12718"/>
              <a:gd name="adj2" fmla="val 5769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2D8FEE4E-00B7-40D1-95A9-30AE70E34271}"/>
              </a:ext>
            </a:extLst>
          </p:cNvPr>
          <p:cNvSpPr txBox="1"/>
          <p:nvPr/>
        </p:nvSpPr>
        <p:spPr>
          <a:xfrm>
            <a:off x="6381314" y="5024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FPGA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7FEDEA-8F03-4B80-AE7E-E31674A08929}"/>
              </a:ext>
            </a:extLst>
          </p:cNvPr>
          <p:cNvSpPr txBox="1"/>
          <p:nvPr/>
        </p:nvSpPr>
        <p:spPr>
          <a:xfrm>
            <a:off x="238539" y="14654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流程圖</a:t>
            </a:r>
          </a:p>
        </p:txBody>
      </p:sp>
    </p:spTree>
    <p:extLst>
      <p:ext uri="{BB962C8B-B14F-4D97-AF65-F5344CB8AC3E}">
        <p14:creationId xmlns:p14="http://schemas.microsoft.com/office/powerpoint/2010/main" val="482931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C310B4-46C0-4F80-8638-E650786A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42" y="-47145"/>
            <a:ext cx="10515600" cy="1325563"/>
          </a:xfrm>
        </p:spPr>
        <p:txBody>
          <a:bodyPr/>
          <a:lstStyle/>
          <a:p>
            <a:r>
              <a:rPr lang="zh-TW" altLang="en-US" sz="3200" dirty="0">
                <a:latin typeface="+mn-lt"/>
                <a:ea typeface="+mn-ea"/>
                <a:cs typeface="+mn-cs"/>
              </a:rPr>
              <a:t>設計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B78074-E8C9-40D7-8E4C-0D4DC997D2AE}"/>
              </a:ext>
            </a:extLst>
          </p:cNvPr>
          <p:cNvSpPr txBox="1"/>
          <p:nvPr/>
        </p:nvSpPr>
        <p:spPr>
          <a:xfrm>
            <a:off x="1160283" y="269457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3C8AAA-D427-470B-A794-F05C16E99E90}"/>
              </a:ext>
            </a:extLst>
          </p:cNvPr>
          <p:cNvSpPr txBox="1"/>
          <p:nvPr/>
        </p:nvSpPr>
        <p:spPr>
          <a:xfrm>
            <a:off x="1160283" y="4621530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2E14E3-355A-486D-AA33-3E7B5FF24A7E}"/>
              </a:ext>
            </a:extLst>
          </p:cNvPr>
          <p:cNvSpPr/>
          <p:nvPr/>
        </p:nvSpPr>
        <p:spPr>
          <a:xfrm>
            <a:off x="1839968" y="5065380"/>
            <a:ext cx="7863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data_out_0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輸出計算值。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data_out_1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輸出計算值。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((1,1,1), signed double)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data_out_2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輸出計算值。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((1,1,1), signed double)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92F811-7AB2-4107-90CC-2BE566748EEC}"/>
              </a:ext>
            </a:extLst>
          </p:cNvPr>
          <p:cNvSpPr/>
          <p:nvPr/>
        </p:nvSpPr>
        <p:spPr>
          <a:xfrm>
            <a:off x="1160283" y="1220883"/>
            <a:ext cx="3575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PolyExp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 pipeline1 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B4444C-9699-4B48-9E4C-F52288AB213B}"/>
              </a:ext>
            </a:extLst>
          </p:cNvPr>
          <p:cNvSpPr/>
          <p:nvPr/>
        </p:nvSpPr>
        <p:spPr>
          <a:xfrm>
            <a:off x="1160283" y="1868764"/>
            <a:ext cx="2499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分散 垂直計算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B5EA7D-2A8F-40AA-9753-FC9793F1D3E6}"/>
              </a:ext>
            </a:extLst>
          </p:cNvPr>
          <p:cNvSpPr/>
          <p:nvPr/>
        </p:nvSpPr>
        <p:spPr>
          <a:xfrm>
            <a:off x="1160283" y="2811472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53C7F2-5E36-4B83-8DDA-24D8913C9CFA}"/>
              </a:ext>
            </a:extLst>
          </p:cNvPr>
          <p:cNvSpPr/>
          <p:nvPr/>
        </p:nvSpPr>
        <p:spPr>
          <a:xfrm>
            <a:off x="1839968" y="31892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indata_src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圖像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linebuf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((1,1,1),uint8)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A54DBE6-8CBD-465C-9656-5591BA89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42" y="2456763"/>
            <a:ext cx="4310653" cy="246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18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2DFE753-EF35-4BE4-B87A-FD146CE3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65" y="386805"/>
            <a:ext cx="11313715" cy="60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15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69EA010-F569-4950-BC5D-6284A6D3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92" y="351506"/>
            <a:ext cx="8415840" cy="62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14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C310B4-46C0-4F80-8638-E650786A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42" y="-47145"/>
            <a:ext cx="10515600" cy="1325563"/>
          </a:xfrm>
        </p:spPr>
        <p:txBody>
          <a:bodyPr/>
          <a:lstStyle/>
          <a:p>
            <a:r>
              <a:rPr lang="zh-TW" altLang="en-US" sz="3200" dirty="0">
                <a:latin typeface="+mn-lt"/>
                <a:ea typeface="+mn-ea"/>
                <a:cs typeface="+mn-cs"/>
              </a:rPr>
              <a:t>設計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B78074-E8C9-40D7-8E4C-0D4DC997D2AE}"/>
              </a:ext>
            </a:extLst>
          </p:cNvPr>
          <p:cNvSpPr txBox="1"/>
          <p:nvPr/>
        </p:nvSpPr>
        <p:spPr>
          <a:xfrm>
            <a:off x="1160283" y="269457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3C8AAA-D427-470B-A794-F05C16E99E90}"/>
              </a:ext>
            </a:extLst>
          </p:cNvPr>
          <p:cNvSpPr txBox="1"/>
          <p:nvPr/>
        </p:nvSpPr>
        <p:spPr>
          <a:xfrm>
            <a:off x="1160283" y="4621530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2E14E3-355A-486D-AA33-3E7B5FF24A7E}"/>
              </a:ext>
            </a:extLst>
          </p:cNvPr>
          <p:cNvSpPr/>
          <p:nvPr/>
        </p:nvSpPr>
        <p:spPr>
          <a:xfrm>
            <a:off x="1839968" y="5065380"/>
            <a:ext cx="7863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data_out_0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輸出垂直計算值。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data_out_1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輸出垂直計算值。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((1,1,1), signed double)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data_out_2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輸出垂直計算值。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((1,1,1), signed double)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92F811-7AB2-4107-90CC-2BE566748EEC}"/>
              </a:ext>
            </a:extLst>
          </p:cNvPr>
          <p:cNvSpPr/>
          <p:nvPr/>
        </p:nvSpPr>
        <p:spPr>
          <a:xfrm>
            <a:off x="1160283" y="1220883"/>
            <a:ext cx="3575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PolyExp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 pipeline2 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B4444C-9699-4B48-9E4C-F52288AB213B}"/>
              </a:ext>
            </a:extLst>
          </p:cNvPr>
          <p:cNvSpPr/>
          <p:nvPr/>
        </p:nvSpPr>
        <p:spPr>
          <a:xfrm>
            <a:off x="1160283" y="1868764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垂直計算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B5EA7D-2A8F-40AA-9753-FC9793F1D3E6}"/>
              </a:ext>
            </a:extLst>
          </p:cNvPr>
          <p:cNvSpPr/>
          <p:nvPr/>
        </p:nvSpPr>
        <p:spPr>
          <a:xfrm>
            <a:off x="1160283" y="2811472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53C7F2-5E36-4B83-8DDA-24D8913C9CFA}"/>
              </a:ext>
            </a:extLst>
          </p:cNvPr>
          <p:cNvSpPr/>
          <p:nvPr/>
        </p:nvSpPr>
        <p:spPr>
          <a:xfrm>
            <a:off x="1839968" y="31892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indata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_(0~15)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圖像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linebuf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((1,1,1),uint8)</a:t>
            </a:r>
          </a:p>
          <a:p>
            <a:pPr marL="0"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int0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輸入前一模組算出的值。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</a:p>
          <a:p>
            <a:pPr marL="0"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int1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輸入前一模組算出的值。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</a:p>
          <a:p>
            <a:pPr marL="0"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int2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輸入前一模組算出的值。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352511-5BE1-4781-83A3-3FD582A6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510" y="461074"/>
            <a:ext cx="3291154" cy="61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流程圖: 結束點 153">
            <a:extLst>
              <a:ext uri="{FF2B5EF4-FFF2-40B4-BE49-F238E27FC236}">
                <a16:creationId xmlns:a16="http://schemas.microsoft.com/office/drawing/2014/main" id="{57B86EBA-5901-4913-88A2-B80C90483CAF}"/>
              </a:ext>
            </a:extLst>
          </p:cNvPr>
          <p:cNvSpPr/>
          <p:nvPr/>
        </p:nvSpPr>
        <p:spPr>
          <a:xfrm>
            <a:off x="4863231" y="473215"/>
            <a:ext cx="1634719" cy="4409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Input</a:t>
            </a:r>
          </a:p>
        </p:txBody>
      </p:sp>
      <p:sp>
        <p:nvSpPr>
          <p:cNvPr id="155" name="流程圖: 程序 154">
            <a:extLst>
              <a:ext uri="{FF2B5EF4-FFF2-40B4-BE49-F238E27FC236}">
                <a16:creationId xmlns:a16="http://schemas.microsoft.com/office/drawing/2014/main" id="{067A6A2F-9908-4E72-8539-F4534A682999}"/>
              </a:ext>
            </a:extLst>
          </p:cNvPr>
          <p:cNvSpPr/>
          <p:nvPr/>
        </p:nvSpPr>
        <p:spPr>
          <a:xfrm>
            <a:off x="3200145" y="1431124"/>
            <a:ext cx="2071762" cy="5848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LBP Compare Marker</a:t>
            </a:r>
            <a:endParaRPr lang="zh-TW" altLang="en-US" sz="2000" dirty="0"/>
          </a:p>
        </p:txBody>
      </p:sp>
      <p:sp>
        <p:nvSpPr>
          <p:cNvPr id="156" name="流程圖: 程序 155">
            <a:extLst>
              <a:ext uri="{FF2B5EF4-FFF2-40B4-BE49-F238E27FC236}">
                <a16:creationId xmlns:a16="http://schemas.microsoft.com/office/drawing/2014/main" id="{26C35F1E-AD2E-4450-81F8-94F7B2980D37}"/>
              </a:ext>
            </a:extLst>
          </p:cNvPr>
          <p:cNvSpPr/>
          <p:nvPr/>
        </p:nvSpPr>
        <p:spPr>
          <a:xfrm>
            <a:off x="3200148" y="2244415"/>
            <a:ext cx="2071761" cy="5848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Marker controlled</a:t>
            </a:r>
          </a:p>
          <a:p>
            <a:pPr algn="ctr"/>
            <a:r>
              <a:rPr lang="en-US" altLang="zh-TW" sz="2000" dirty="0"/>
              <a:t>watershed</a:t>
            </a:r>
            <a:endParaRPr lang="zh-TW" altLang="en-US" sz="2000" dirty="0"/>
          </a:p>
        </p:txBody>
      </p:sp>
      <p:sp>
        <p:nvSpPr>
          <p:cNvPr id="157" name="流程圖: 程序 156">
            <a:extLst>
              <a:ext uri="{FF2B5EF4-FFF2-40B4-BE49-F238E27FC236}">
                <a16:creationId xmlns:a16="http://schemas.microsoft.com/office/drawing/2014/main" id="{0FB3A410-2D11-4DD7-8EEF-30089CE29573}"/>
              </a:ext>
            </a:extLst>
          </p:cNvPr>
          <p:cNvSpPr/>
          <p:nvPr/>
        </p:nvSpPr>
        <p:spPr>
          <a:xfrm>
            <a:off x="3197496" y="3057706"/>
            <a:ext cx="2071758" cy="5848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LBP merger</a:t>
            </a:r>
            <a:endParaRPr lang="zh-TW" altLang="en-US" sz="2000" dirty="0"/>
          </a:p>
        </p:txBody>
      </p:sp>
      <p:sp>
        <p:nvSpPr>
          <p:cNvPr id="159" name="流程圖: 程序 158">
            <a:extLst>
              <a:ext uri="{FF2B5EF4-FFF2-40B4-BE49-F238E27FC236}">
                <a16:creationId xmlns:a16="http://schemas.microsoft.com/office/drawing/2014/main" id="{D28945B3-B356-437B-AE90-EE3D80E0000D}"/>
              </a:ext>
            </a:extLst>
          </p:cNvPr>
          <p:cNvSpPr/>
          <p:nvPr/>
        </p:nvSpPr>
        <p:spPr>
          <a:xfrm>
            <a:off x="6176326" y="2247606"/>
            <a:ext cx="2068735" cy="595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Foe located</a:t>
            </a:r>
            <a:endParaRPr lang="zh-TW" altLang="en-US" sz="2000" dirty="0"/>
          </a:p>
        </p:txBody>
      </p:sp>
      <p:sp>
        <p:nvSpPr>
          <p:cNvPr id="160" name="流程圖: 程序 159">
            <a:extLst>
              <a:ext uri="{FF2B5EF4-FFF2-40B4-BE49-F238E27FC236}">
                <a16:creationId xmlns:a16="http://schemas.microsoft.com/office/drawing/2014/main" id="{ED30ACB2-443D-477A-9325-CABD4E500320}"/>
              </a:ext>
            </a:extLst>
          </p:cNvPr>
          <p:cNvSpPr/>
          <p:nvPr/>
        </p:nvSpPr>
        <p:spPr>
          <a:xfrm>
            <a:off x="6176326" y="3073938"/>
            <a:ext cx="2068733" cy="5848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Foe estimate road</a:t>
            </a:r>
            <a:endParaRPr lang="zh-TW" altLang="en-US" sz="2000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D920C3F6-BC7F-4C31-A0B0-87231C57072D}"/>
              </a:ext>
            </a:extLst>
          </p:cNvPr>
          <p:cNvSpPr/>
          <p:nvPr/>
        </p:nvSpPr>
        <p:spPr>
          <a:xfrm>
            <a:off x="4729107" y="4194575"/>
            <a:ext cx="1902966" cy="49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Compare</a:t>
            </a:r>
            <a:endParaRPr lang="zh-TW" altLang="en-US" sz="2000" dirty="0"/>
          </a:p>
        </p:txBody>
      </p:sp>
      <p:sp>
        <p:nvSpPr>
          <p:cNvPr id="162" name="流程圖: 結束點 161">
            <a:extLst>
              <a:ext uri="{FF2B5EF4-FFF2-40B4-BE49-F238E27FC236}">
                <a16:creationId xmlns:a16="http://schemas.microsoft.com/office/drawing/2014/main" id="{57053E87-ADB7-409E-B6F6-EE673E8CF057}"/>
              </a:ext>
            </a:extLst>
          </p:cNvPr>
          <p:cNvSpPr/>
          <p:nvPr/>
        </p:nvSpPr>
        <p:spPr>
          <a:xfrm>
            <a:off x="4863229" y="5843802"/>
            <a:ext cx="1634719" cy="4409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output</a:t>
            </a: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D149B3F6-C0EF-4D6C-A0D3-79948977E1C7}"/>
              </a:ext>
            </a:extLst>
          </p:cNvPr>
          <p:cNvCxnSpPr>
            <a:cxnSpLocks/>
            <a:stCxn id="155" idx="2"/>
            <a:endCxn id="156" idx="0"/>
          </p:cNvCxnSpPr>
          <p:nvPr/>
        </p:nvCxnSpPr>
        <p:spPr>
          <a:xfrm>
            <a:off x="4236026" y="2015990"/>
            <a:ext cx="2" cy="22842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AF1402D2-A841-4ECF-B373-244C4093A3BA}"/>
              </a:ext>
            </a:extLst>
          </p:cNvPr>
          <p:cNvCxnSpPr>
            <a:cxnSpLocks/>
            <a:endCxn id="159" idx="0"/>
          </p:cNvCxnSpPr>
          <p:nvPr/>
        </p:nvCxnSpPr>
        <p:spPr>
          <a:xfrm flipH="1">
            <a:off x="7210694" y="2009577"/>
            <a:ext cx="2998" cy="23802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87F6730C-469B-49B0-9063-0F37E0C45733}"/>
              </a:ext>
            </a:extLst>
          </p:cNvPr>
          <p:cNvCxnSpPr>
            <a:cxnSpLocks/>
            <a:stCxn id="156" idx="2"/>
            <a:endCxn id="157" idx="0"/>
          </p:cNvCxnSpPr>
          <p:nvPr/>
        </p:nvCxnSpPr>
        <p:spPr>
          <a:xfrm flipH="1">
            <a:off x="4233375" y="2829281"/>
            <a:ext cx="2653" cy="22842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DDEC30A3-6C3C-4ECD-9A21-6503865F0FC0}"/>
              </a:ext>
            </a:extLst>
          </p:cNvPr>
          <p:cNvCxnSpPr>
            <a:cxnSpLocks/>
            <a:stCxn id="159" idx="2"/>
            <a:endCxn id="160" idx="0"/>
          </p:cNvCxnSpPr>
          <p:nvPr/>
        </p:nvCxnSpPr>
        <p:spPr>
          <a:xfrm flipH="1">
            <a:off x="7210693" y="2842703"/>
            <a:ext cx="1" cy="23123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55B5F643-3981-40B4-85EF-E32F5C5303F3}"/>
              </a:ext>
            </a:extLst>
          </p:cNvPr>
          <p:cNvCxnSpPr>
            <a:cxnSpLocks/>
            <a:stCxn id="161" idx="2"/>
            <a:endCxn id="172" idx="0"/>
          </p:cNvCxnSpPr>
          <p:nvPr/>
        </p:nvCxnSpPr>
        <p:spPr>
          <a:xfrm flipH="1">
            <a:off x="5680589" y="4688879"/>
            <a:ext cx="2" cy="36793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流程圖: 程序 171">
            <a:extLst>
              <a:ext uri="{FF2B5EF4-FFF2-40B4-BE49-F238E27FC236}">
                <a16:creationId xmlns:a16="http://schemas.microsoft.com/office/drawing/2014/main" id="{DD502B0B-A6E5-4FAC-A8C1-83B82DB7836C}"/>
              </a:ext>
            </a:extLst>
          </p:cNvPr>
          <p:cNvSpPr/>
          <p:nvPr/>
        </p:nvSpPr>
        <p:spPr>
          <a:xfrm>
            <a:off x="4729105" y="5056819"/>
            <a:ext cx="1902966" cy="5085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mark obstacle</a:t>
            </a:r>
            <a:endParaRPr lang="zh-TW" altLang="en-US" sz="2000" dirty="0"/>
          </a:p>
        </p:txBody>
      </p: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F7864933-D3EB-46EC-B82D-3DD19C3850BD}"/>
              </a:ext>
            </a:extLst>
          </p:cNvPr>
          <p:cNvCxnSpPr>
            <a:cxnSpLocks/>
            <a:stCxn id="172" idx="2"/>
            <a:endCxn id="162" idx="0"/>
          </p:cNvCxnSpPr>
          <p:nvPr/>
        </p:nvCxnSpPr>
        <p:spPr>
          <a:xfrm>
            <a:off x="5680589" y="5565355"/>
            <a:ext cx="0" cy="27844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標題 1">
            <a:extLst>
              <a:ext uri="{FF2B5EF4-FFF2-40B4-BE49-F238E27FC236}">
                <a16:creationId xmlns:a16="http://schemas.microsoft.com/office/drawing/2014/main" id="{FD9360E3-A6A8-4DB3-B7E2-06C106EC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2" y="167879"/>
            <a:ext cx="1760557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sp>
        <p:nvSpPr>
          <p:cNvPr id="175" name="流程圖: 程序 174">
            <a:extLst>
              <a:ext uri="{FF2B5EF4-FFF2-40B4-BE49-F238E27FC236}">
                <a16:creationId xmlns:a16="http://schemas.microsoft.com/office/drawing/2014/main" id="{A4A30466-7804-4BD6-A231-BA34F4743AA8}"/>
              </a:ext>
            </a:extLst>
          </p:cNvPr>
          <p:cNvSpPr/>
          <p:nvPr/>
        </p:nvSpPr>
        <p:spPr>
          <a:xfrm>
            <a:off x="6173300" y="1403735"/>
            <a:ext cx="2056408" cy="595095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Optical Flow </a:t>
            </a:r>
            <a:r>
              <a:rPr lang="en-US" altLang="zh-TW" sz="2000" dirty="0" err="1"/>
              <a:t>Farneback</a:t>
            </a:r>
            <a:endParaRPr lang="zh-TW" altLang="en-US" sz="2000" dirty="0"/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24DE8D6C-4B06-49A8-A3F8-D7E6E237B58A}"/>
              </a:ext>
            </a:extLst>
          </p:cNvPr>
          <p:cNvSpPr txBox="1"/>
          <p:nvPr/>
        </p:nvSpPr>
        <p:spPr>
          <a:xfrm>
            <a:off x="8266679" y="153889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FPGA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9E179FC5-53DA-409B-A567-B9F91A2A39B4}"/>
              </a:ext>
            </a:extLst>
          </p:cNvPr>
          <p:cNvCxnSpPr>
            <a:stCxn id="154" idx="2"/>
            <a:endCxn id="155" idx="0"/>
          </p:cNvCxnSpPr>
          <p:nvPr/>
        </p:nvCxnSpPr>
        <p:spPr>
          <a:xfrm rot="5400000">
            <a:off x="4699835" y="450368"/>
            <a:ext cx="516948" cy="1444565"/>
          </a:xfrm>
          <a:prstGeom prst="bentConnector3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D404F7E7-62FB-4016-BB0B-FE9F6731D3E1}"/>
              </a:ext>
            </a:extLst>
          </p:cNvPr>
          <p:cNvCxnSpPr>
            <a:stCxn id="154" idx="2"/>
            <a:endCxn id="175" idx="0"/>
          </p:cNvCxnSpPr>
          <p:nvPr/>
        </p:nvCxnSpPr>
        <p:spPr>
          <a:xfrm rot="16200000" flipH="1">
            <a:off x="6196268" y="398498"/>
            <a:ext cx="489559" cy="1520913"/>
          </a:xfrm>
          <a:prstGeom prst="bentConnector3">
            <a:avLst>
              <a:gd name="adj1" fmla="val 52594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B28DE34-B8A8-4E8C-9F55-4748A9734113}"/>
              </a:ext>
            </a:extLst>
          </p:cNvPr>
          <p:cNvCxnSpPr>
            <a:stCxn id="157" idx="2"/>
            <a:endCxn id="161" idx="0"/>
          </p:cNvCxnSpPr>
          <p:nvPr/>
        </p:nvCxnSpPr>
        <p:spPr>
          <a:xfrm rot="16200000" flipH="1">
            <a:off x="4680980" y="3194965"/>
            <a:ext cx="552004" cy="1447215"/>
          </a:xfrm>
          <a:prstGeom prst="bentConnector3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B1647B0D-F473-4BF8-B864-8F9BCF72DABE}"/>
              </a:ext>
            </a:extLst>
          </p:cNvPr>
          <p:cNvCxnSpPr>
            <a:stCxn id="160" idx="2"/>
            <a:endCxn id="161" idx="0"/>
          </p:cNvCxnSpPr>
          <p:nvPr/>
        </p:nvCxnSpPr>
        <p:spPr>
          <a:xfrm rot="5400000">
            <a:off x="6177756" y="3161638"/>
            <a:ext cx="535772" cy="1530103"/>
          </a:xfrm>
          <a:prstGeom prst="bentConnector3">
            <a:avLst>
              <a:gd name="adj1" fmla="val 48419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E74CB46-7C5E-4FBB-9CBA-A5967CD7BDAD}"/>
              </a:ext>
            </a:extLst>
          </p:cNvPr>
          <p:cNvGrpSpPr/>
          <p:nvPr/>
        </p:nvGrpSpPr>
        <p:grpSpPr>
          <a:xfrm>
            <a:off x="6687777" y="5803563"/>
            <a:ext cx="874756" cy="792632"/>
            <a:chOff x="6716473" y="232804"/>
            <a:chExt cx="874756" cy="792632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D99A924-A2AB-4277-B99C-CE7672C6A72F}"/>
                </a:ext>
              </a:extLst>
            </p:cNvPr>
            <p:cNvSpPr/>
            <p:nvPr/>
          </p:nvSpPr>
          <p:spPr>
            <a:xfrm>
              <a:off x="6716473" y="232804"/>
              <a:ext cx="761074" cy="71068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CF26327F-E81F-4ADB-98F2-8221E1594D8D}"/>
                </a:ext>
              </a:extLst>
            </p:cNvPr>
            <p:cNvSpPr/>
            <p:nvPr/>
          </p:nvSpPr>
          <p:spPr>
            <a:xfrm>
              <a:off x="6772757" y="266401"/>
              <a:ext cx="761074" cy="71068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A4A8758E-0583-4DB7-881C-5EB6BF746B1C}"/>
                </a:ext>
              </a:extLst>
            </p:cNvPr>
            <p:cNvSpPr/>
            <p:nvPr/>
          </p:nvSpPr>
          <p:spPr>
            <a:xfrm>
              <a:off x="6830155" y="314752"/>
              <a:ext cx="761074" cy="71068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影像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6068788E-A627-456A-AF3E-7D6F1C9B78D0}"/>
              </a:ext>
            </a:extLst>
          </p:cNvPr>
          <p:cNvGrpSpPr/>
          <p:nvPr/>
        </p:nvGrpSpPr>
        <p:grpSpPr>
          <a:xfrm>
            <a:off x="6687777" y="214787"/>
            <a:ext cx="874756" cy="792632"/>
            <a:chOff x="6716473" y="232804"/>
            <a:chExt cx="874756" cy="792632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C32E686E-EE48-4434-869F-74FDB48D7748}"/>
                </a:ext>
              </a:extLst>
            </p:cNvPr>
            <p:cNvSpPr/>
            <p:nvPr/>
          </p:nvSpPr>
          <p:spPr>
            <a:xfrm>
              <a:off x="6716473" y="232804"/>
              <a:ext cx="761074" cy="71068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110930D4-2C93-4F8B-A732-916D96DAC843}"/>
                </a:ext>
              </a:extLst>
            </p:cNvPr>
            <p:cNvSpPr/>
            <p:nvPr/>
          </p:nvSpPr>
          <p:spPr>
            <a:xfrm>
              <a:off x="6772757" y="266401"/>
              <a:ext cx="761074" cy="71068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99B37F74-B7B0-4671-8EFA-378A609C7BAF}"/>
                </a:ext>
              </a:extLst>
            </p:cNvPr>
            <p:cNvSpPr/>
            <p:nvPr/>
          </p:nvSpPr>
          <p:spPr>
            <a:xfrm>
              <a:off x="6830155" y="314752"/>
              <a:ext cx="761074" cy="71068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影像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810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57624E3-0E05-4B28-9A2B-E27E5C8E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6" y="310217"/>
            <a:ext cx="11741299" cy="62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A8837BC-A370-4C6D-89B5-773049B6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398" y="392678"/>
            <a:ext cx="8318557" cy="60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42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C310B4-46C0-4F80-8638-E650786A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42" y="-47145"/>
            <a:ext cx="10515600" cy="1325563"/>
          </a:xfrm>
        </p:spPr>
        <p:txBody>
          <a:bodyPr/>
          <a:lstStyle/>
          <a:p>
            <a:r>
              <a:rPr lang="zh-TW" altLang="en-US" sz="3200" dirty="0">
                <a:latin typeface="+mn-lt"/>
                <a:ea typeface="+mn-ea"/>
                <a:cs typeface="+mn-cs"/>
              </a:rPr>
              <a:t>設計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B78074-E8C9-40D7-8E4C-0D4DC997D2AE}"/>
              </a:ext>
            </a:extLst>
          </p:cNvPr>
          <p:cNvSpPr txBox="1"/>
          <p:nvPr/>
        </p:nvSpPr>
        <p:spPr>
          <a:xfrm>
            <a:off x="1160283" y="262719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3C8AAA-D427-470B-A794-F05C16E99E90}"/>
              </a:ext>
            </a:extLst>
          </p:cNvPr>
          <p:cNvSpPr txBox="1"/>
          <p:nvPr/>
        </p:nvSpPr>
        <p:spPr>
          <a:xfrm>
            <a:off x="1160283" y="4554155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2E14E3-355A-486D-AA33-3E7B5FF24A7E}"/>
              </a:ext>
            </a:extLst>
          </p:cNvPr>
          <p:cNvSpPr/>
          <p:nvPr/>
        </p:nvSpPr>
        <p:spPr>
          <a:xfrm>
            <a:off x="1839968" y="4987712"/>
            <a:ext cx="7863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drow_1: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輸出水平計算值。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drow_2: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輸出水平計算值。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((1,1,1), signed double)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drow_3: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輸出水平計算值。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((1,1,1), signed double)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drow_4: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輸出水平計算值。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((1,1,1), signed double)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drow_5: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輸出水平計算值。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((1,1,1), signed double)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92F811-7AB2-4107-90CC-2BE566748EEC}"/>
              </a:ext>
            </a:extLst>
          </p:cNvPr>
          <p:cNvSpPr/>
          <p:nvPr/>
        </p:nvSpPr>
        <p:spPr>
          <a:xfrm>
            <a:off x="1160283" y="1220883"/>
            <a:ext cx="3626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PolyExp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 pipeline4 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B4444C-9699-4B48-9E4C-F52288AB213B}"/>
              </a:ext>
            </a:extLst>
          </p:cNvPr>
          <p:cNvSpPr/>
          <p:nvPr/>
        </p:nvSpPr>
        <p:spPr>
          <a:xfrm>
            <a:off x="1160283" y="1868764"/>
            <a:ext cx="1922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水平計算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B5EA7D-2A8F-40AA-9753-FC9793F1D3E6}"/>
              </a:ext>
            </a:extLst>
          </p:cNvPr>
          <p:cNvSpPr/>
          <p:nvPr/>
        </p:nvSpPr>
        <p:spPr>
          <a:xfrm>
            <a:off x="1160283" y="2744097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53C7F2-5E36-4B83-8DDA-24D8913C9CFA}"/>
              </a:ext>
            </a:extLst>
          </p:cNvPr>
          <p:cNvSpPr/>
          <p:nvPr/>
        </p:nvSpPr>
        <p:spPr>
          <a:xfrm>
            <a:off x="1839968" y="31219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data_in_0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輸入前一模組算出的值。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</a:p>
          <a:p>
            <a:pPr marL="0"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data_in_1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輸入前一模組算出的值。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</a:p>
          <a:p>
            <a:pPr marL="0"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data_in_2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輸入前一模組算出的值。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61F9D-C4CA-433B-8677-B8ED9FE8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968" y="2146277"/>
            <a:ext cx="3926116" cy="31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18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D6AF58F-92D8-45C0-BBFD-EC1BE1225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9" y="301856"/>
            <a:ext cx="11629634" cy="62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38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39CCD66-2044-4B7A-9BED-6FC49BB2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82" y="330670"/>
            <a:ext cx="8849635" cy="619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33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C310B4-46C0-4F80-8638-E650786A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42" y="-47145"/>
            <a:ext cx="10515600" cy="1325563"/>
          </a:xfrm>
        </p:spPr>
        <p:txBody>
          <a:bodyPr/>
          <a:lstStyle/>
          <a:p>
            <a:r>
              <a:rPr lang="zh-TW" altLang="en-US" sz="3200" dirty="0">
                <a:latin typeface="+mn-lt"/>
                <a:ea typeface="+mn-ea"/>
                <a:cs typeface="+mn-cs"/>
              </a:rPr>
              <a:t>設計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B78074-E8C9-40D7-8E4C-0D4DC997D2AE}"/>
              </a:ext>
            </a:extLst>
          </p:cNvPr>
          <p:cNvSpPr txBox="1"/>
          <p:nvPr/>
        </p:nvSpPr>
        <p:spPr>
          <a:xfrm>
            <a:off x="1160283" y="262719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3C8AAA-D427-470B-A794-F05C16E99E90}"/>
              </a:ext>
            </a:extLst>
          </p:cNvPr>
          <p:cNvSpPr txBox="1"/>
          <p:nvPr/>
        </p:nvSpPr>
        <p:spPr>
          <a:xfrm>
            <a:off x="1160283" y="442902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2E14E3-355A-486D-AA33-3E7B5FF24A7E}"/>
              </a:ext>
            </a:extLst>
          </p:cNvPr>
          <p:cNvSpPr/>
          <p:nvPr/>
        </p:nvSpPr>
        <p:spPr>
          <a:xfrm>
            <a:off x="1839968" y="4862583"/>
            <a:ext cx="7863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M_1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輸出中間變量。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M_2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輸出中間變量。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((1,1,1), signed double)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M_3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輸出中間變量。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((1,1,1), signed double)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M_4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輸出中間變量。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((1,1,1), signed double)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M_5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輸出中間變量。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((1,1,1), signed double)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92F811-7AB2-4107-90CC-2BE566748EEC}"/>
              </a:ext>
            </a:extLst>
          </p:cNvPr>
          <p:cNvSpPr/>
          <p:nvPr/>
        </p:nvSpPr>
        <p:spPr>
          <a:xfrm>
            <a:off x="1160283" y="1220883"/>
            <a:ext cx="4530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UpdateMatrices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 pipeline1 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B4444C-9699-4B48-9E4C-F52288AB213B}"/>
              </a:ext>
            </a:extLst>
          </p:cNvPr>
          <p:cNvSpPr/>
          <p:nvPr/>
        </p:nvSpPr>
        <p:spPr>
          <a:xfrm>
            <a:off x="1160283" y="1868764"/>
            <a:ext cx="775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將前後兩幀影像，進行係數向量計算，並求知最終中間變數。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B5EA7D-2A8F-40AA-9753-FC9793F1D3E6}"/>
              </a:ext>
            </a:extLst>
          </p:cNvPr>
          <p:cNvSpPr/>
          <p:nvPr/>
        </p:nvSpPr>
        <p:spPr>
          <a:xfrm>
            <a:off x="1160283" y="2618968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53C7F2-5E36-4B83-8DDA-24D8913C9CFA}"/>
              </a:ext>
            </a:extLst>
          </p:cNvPr>
          <p:cNvSpPr/>
          <p:nvPr/>
        </p:nvSpPr>
        <p:spPr>
          <a:xfrm>
            <a:off x="1839968" y="2996794"/>
            <a:ext cx="63127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R0_data_(1~5):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輸入前一幀組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係數向量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</a:p>
          <a:p>
            <a:pPr marL="0"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R1_data_(1~5):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輸入後一幀組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係數向量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</a:p>
          <a:p>
            <a:pPr marL="0"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h_cnt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輸入水平計數器。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uint8)</a:t>
            </a:r>
          </a:p>
          <a:p>
            <a:pPr marL="0"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v_cnt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輸入垂直計數器。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uint8)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7E8955-9963-46AA-92BC-525B32996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636" y="1451715"/>
            <a:ext cx="3282183" cy="467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6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BA5ECDE-AEDE-4A50-9B63-3E72C3DB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12" y="366460"/>
            <a:ext cx="11389376" cy="61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50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1483BA9-C4A5-4EF3-85CD-985807A8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05" y="430279"/>
            <a:ext cx="10535589" cy="5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99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C310B4-46C0-4F80-8638-E650786A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42" y="-47145"/>
            <a:ext cx="10515600" cy="1325563"/>
          </a:xfrm>
        </p:spPr>
        <p:txBody>
          <a:bodyPr/>
          <a:lstStyle/>
          <a:p>
            <a:r>
              <a:rPr lang="zh-TW" altLang="en-US" sz="3200" dirty="0">
                <a:latin typeface="+mn-lt"/>
                <a:ea typeface="+mn-ea"/>
                <a:cs typeface="+mn-cs"/>
              </a:rPr>
              <a:t>設計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B78074-E8C9-40D7-8E4C-0D4DC997D2AE}"/>
              </a:ext>
            </a:extLst>
          </p:cNvPr>
          <p:cNvSpPr txBox="1"/>
          <p:nvPr/>
        </p:nvSpPr>
        <p:spPr>
          <a:xfrm>
            <a:off x="1160283" y="262719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3C8AAA-D427-470B-A794-F05C16E99E90}"/>
              </a:ext>
            </a:extLst>
          </p:cNvPr>
          <p:cNvSpPr txBox="1"/>
          <p:nvPr/>
        </p:nvSpPr>
        <p:spPr>
          <a:xfrm>
            <a:off x="1160283" y="442902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2E14E3-355A-486D-AA33-3E7B5FF24A7E}"/>
              </a:ext>
            </a:extLst>
          </p:cNvPr>
          <p:cNvSpPr/>
          <p:nvPr/>
        </p:nvSpPr>
        <p:spPr>
          <a:xfrm>
            <a:off x="1839968" y="4862583"/>
            <a:ext cx="7863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dx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軸移動位移量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軸移動位移量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((1,1,1), signed double)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92F811-7AB2-4107-90CC-2BE566748EEC}"/>
              </a:ext>
            </a:extLst>
          </p:cNvPr>
          <p:cNvSpPr/>
          <p:nvPr/>
        </p:nvSpPr>
        <p:spPr>
          <a:xfrm>
            <a:off x="1160283" y="1220883"/>
            <a:ext cx="4087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UpdateFlow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 pipeline1 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B4444C-9699-4B48-9E4C-F52288AB213B}"/>
              </a:ext>
            </a:extLst>
          </p:cNvPr>
          <p:cNvSpPr/>
          <p:nvPr/>
        </p:nvSpPr>
        <p:spPr>
          <a:xfrm>
            <a:off x="1160283" y="1868764"/>
            <a:ext cx="5064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最後將中間變數計算出光流場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dx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dy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B5EA7D-2A8F-40AA-9753-FC9793F1D3E6}"/>
              </a:ext>
            </a:extLst>
          </p:cNvPr>
          <p:cNvSpPr/>
          <p:nvPr/>
        </p:nvSpPr>
        <p:spPr>
          <a:xfrm>
            <a:off x="1160283" y="2618968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53C7F2-5E36-4B83-8DDA-24D8913C9CFA}"/>
              </a:ext>
            </a:extLst>
          </p:cNvPr>
          <p:cNvSpPr/>
          <p:nvPr/>
        </p:nvSpPr>
        <p:spPr>
          <a:xfrm>
            <a:off x="1839968" y="2996794"/>
            <a:ext cx="63127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data_in_1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輸入中間變量。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</a:p>
          <a:p>
            <a:pPr marL="0"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data_in_2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輸入中間變量。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</a:p>
          <a:p>
            <a:pPr marL="0"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data_in_3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輸入中間變量。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</a:p>
          <a:p>
            <a:pPr marL="0"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data_in_4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輸入中間變量。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</a:p>
          <a:p>
            <a:pPr marL="0"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data_in_5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輸入中間變量。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((1,1,1), signed double)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8313E7-7FDE-423B-A1DA-B9FDCE94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343" y="1546979"/>
            <a:ext cx="4057074" cy="41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88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9DEE218-DD17-4F2D-817E-DDD9DEE1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1" y="254739"/>
            <a:ext cx="11804857" cy="63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AE7FCB52-4692-4225-B3FF-23B2A0162D07}"/>
              </a:ext>
            </a:extLst>
          </p:cNvPr>
          <p:cNvSpPr/>
          <p:nvPr/>
        </p:nvSpPr>
        <p:spPr>
          <a:xfrm>
            <a:off x="9141820" y="554767"/>
            <a:ext cx="2225232" cy="4379413"/>
          </a:xfrm>
          <a:prstGeom prst="rect">
            <a:avLst/>
          </a:prstGeom>
          <a:solidFill>
            <a:schemeClr val="accent4">
              <a:lumMod val="20000"/>
              <a:lumOff val="8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F496CE-28FF-4607-A017-5896338D9D44}"/>
              </a:ext>
            </a:extLst>
          </p:cNvPr>
          <p:cNvSpPr/>
          <p:nvPr/>
        </p:nvSpPr>
        <p:spPr>
          <a:xfrm>
            <a:off x="358991" y="557410"/>
            <a:ext cx="8317724" cy="6249353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31834F-DFE8-440B-9B44-04AE7C4C0876}"/>
              </a:ext>
            </a:extLst>
          </p:cNvPr>
          <p:cNvSpPr/>
          <p:nvPr/>
        </p:nvSpPr>
        <p:spPr>
          <a:xfrm>
            <a:off x="432351" y="826800"/>
            <a:ext cx="5244573" cy="58423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0597BB4-65F9-4884-A38A-CB271B7F3511}"/>
              </a:ext>
            </a:extLst>
          </p:cNvPr>
          <p:cNvGrpSpPr/>
          <p:nvPr/>
        </p:nvGrpSpPr>
        <p:grpSpPr>
          <a:xfrm>
            <a:off x="839445" y="1467353"/>
            <a:ext cx="2032187" cy="1633859"/>
            <a:chOff x="3770722" y="1300899"/>
            <a:chExt cx="1979614" cy="195134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FD57B5C-7446-4478-B9B1-7788774258DC}"/>
                </a:ext>
              </a:extLst>
            </p:cNvPr>
            <p:cNvSpPr/>
            <p:nvPr/>
          </p:nvSpPr>
          <p:spPr>
            <a:xfrm>
              <a:off x="3770722" y="1300899"/>
              <a:ext cx="1979613" cy="1951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E0F1CD03-531A-473D-8418-C804A9EAB040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4760527" y="2333759"/>
              <a:ext cx="0" cy="1848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4E1A4DB-D646-40CD-AF7C-DA928AE94C74}"/>
                </a:ext>
              </a:extLst>
            </p:cNvPr>
            <p:cNvSpPr/>
            <p:nvPr/>
          </p:nvSpPr>
          <p:spPr>
            <a:xfrm>
              <a:off x="3854381" y="1875558"/>
              <a:ext cx="1812292" cy="458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LBP sampling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00A0513-9976-47F0-BA71-4192EAACC8A3}"/>
                </a:ext>
              </a:extLst>
            </p:cNvPr>
            <p:cNvSpPr/>
            <p:nvPr/>
          </p:nvSpPr>
          <p:spPr>
            <a:xfrm>
              <a:off x="3854381" y="2518629"/>
              <a:ext cx="1812292" cy="484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LBP</a:t>
              </a:r>
              <a:r>
                <a:rPr lang="zh-TW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</a:rPr>
                <a:t>Compare Marker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23C5EE01-6696-4A9F-825F-F4949355BE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0722" y="1690687"/>
              <a:ext cx="1979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0A58DB7-BBA4-4784-925A-F7D1A73101C5}"/>
                </a:ext>
              </a:extLst>
            </p:cNvPr>
            <p:cNvSpPr txBox="1"/>
            <p:nvPr/>
          </p:nvSpPr>
          <p:spPr>
            <a:xfrm>
              <a:off x="3770722" y="1332708"/>
              <a:ext cx="1979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Watershed Marker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689B9AA0-FA4D-4A7B-8F35-52DC935CACC1}"/>
              </a:ext>
            </a:extLst>
          </p:cNvPr>
          <p:cNvSpPr/>
          <p:nvPr/>
        </p:nvSpPr>
        <p:spPr>
          <a:xfrm>
            <a:off x="925324" y="3256003"/>
            <a:ext cx="1860421" cy="383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Marker controlled watershed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96A1A7F-32AC-4BE6-91C0-B0BF2217BE98}"/>
              </a:ext>
            </a:extLst>
          </p:cNvPr>
          <p:cNvSpPr/>
          <p:nvPr/>
        </p:nvSpPr>
        <p:spPr>
          <a:xfrm>
            <a:off x="6329599" y="1490662"/>
            <a:ext cx="1860421" cy="383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Foe located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A84811-4319-4601-8B9C-169FFA46DB82}"/>
              </a:ext>
            </a:extLst>
          </p:cNvPr>
          <p:cNvSpPr/>
          <p:nvPr/>
        </p:nvSpPr>
        <p:spPr>
          <a:xfrm>
            <a:off x="6329601" y="2686703"/>
            <a:ext cx="1860421" cy="406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Compare LBP road and Optical Flow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B8FDCA1-AF25-4D69-994C-E25BE9F655D9}"/>
              </a:ext>
            </a:extLst>
          </p:cNvPr>
          <p:cNvCxnSpPr>
            <a:stCxn id="31" idx="2"/>
            <a:endCxn id="37" idx="0"/>
          </p:cNvCxnSpPr>
          <p:nvPr/>
        </p:nvCxnSpPr>
        <p:spPr>
          <a:xfrm flipH="1">
            <a:off x="1855535" y="3101212"/>
            <a:ext cx="4" cy="1547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340D982-28DB-4DFB-8D78-5C411D2E09EA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855535" y="3639654"/>
            <a:ext cx="0" cy="1612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2A74AE6-30C8-426E-BE84-29690516BA4B}"/>
              </a:ext>
            </a:extLst>
          </p:cNvPr>
          <p:cNvCxnSpPr>
            <a:cxnSpLocks/>
            <a:stCxn id="77" idx="2"/>
            <a:endCxn id="44" idx="0"/>
          </p:cNvCxnSpPr>
          <p:nvPr/>
        </p:nvCxnSpPr>
        <p:spPr>
          <a:xfrm>
            <a:off x="7259811" y="2476943"/>
            <a:ext cx="1" cy="2097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DB11D40-84AE-4F87-B35B-B14179EF68B4}"/>
              </a:ext>
            </a:extLst>
          </p:cNvPr>
          <p:cNvCxnSpPr>
            <a:cxnSpLocks/>
            <a:stCxn id="43" idx="2"/>
            <a:endCxn id="77" idx="0"/>
          </p:cNvCxnSpPr>
          <p:nvPr/>
        </p:nvCxnSpPr>
        <p:spPr>
          <a:xfrm>
            <a:off x="7259810" y="1874313"/>
            <a:ext cx="1" cy="2189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E44E160-66B2-4006-87F8-AC4661AFCB5D}"/>
              </a:ext>
            </a:extLst>
          </p:cNvPr>
          <p:cNvCxnSpPr>
            <a:cxnSpLocks/>
            <a:stCxn id="68" idx="3"/>
            <a:endCxn id="52" idx="1"/>
          </p:cNvCxnSpPr>
          <p:nvPr/>
        </p:nvCxnSpPr>
        <p:spPr>
          <a:xfrm flipV="1">
            <a:off x="2785745" y="2365017"/>
            <a:ext cx="731972" cy="378671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53955F07-E2F9-48D5-80EE-D2285B69997E}"/>
              </a:ext>
            </a:extLst>
          </p:cNvPr>
          <p:cNvGrpSpPr/>
          <p:nvPr/>
        </p:nvGrpSpPr>
        <p:grpSpPr>
          <a:xfrm>
            <a:off x="3517717" y="1892899"/>
            <a:ext cx="2032187" cy="944236"/>
            <a:chOff x="5841328" y="682490"/>
            <a:chExt cx="1979614" cy="1127719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3C498B3-0D22-46DF-A5B4-2F35BCF22E3F}"/>
                </a:ext>
              </a:extLst>
            </p:cNvPr>
            <p:cNvSpPr/>
            <p:nvPr/>
          </p:nvSpPr>
          <p:spPr>
            <a:xfrm>
              <a:off x="5841328" y="682490"/>
              <a:ext cx="1979613" cy="11277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D6C1012-90E7-466F-A81D-037496A19CF1}"/>
                </a:ext>
              </a:extLst>
            </p:cNvPr>
            <p:cNvSpPr/>
            <p:nvPr/>
          </p:nvSpPr>
          <p:spPr>
            <a:xfrm>
              <a:off x="5933170" y="1186574"/>
              <a:ext cx="1812292" cy="484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t"/>
              <a:r>
                <a:rPr lang="en-US" altLang="zh-TW" sz="1400" dirty="0">
                  <a:solidFill>
                    <a:schemeClr val="tx1"/>
                  </a:solidFill>
                </a:rPr>
                <a:t>Marker</a:t>
              </a:r>
              <a:r>
                <a:rPr lang="zh-TW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</a:rPr>
                <a:t>merge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84AD5C8A-E7C9-4FB9-BC07-A98CF468755F}"/>
                </a:ext>
              </a:extLst>
            </p:cNvPr>
            <p:cNvCxnSpPr>
              <a:cxnSpLocks/>
            </p:cNvCxnSpPr>
            <p:nvPr/>
          </p:nvCxnSpPr>
          <p:spPr>
            <a:xfrm>
              <a:off x="5841328" y="1072278"/>
              <a:ext cx="1979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1124F19D-8BF5-4796-8F0D-28AC9E00355E}"/>
                </a:ext>
              </a:extLst>
            </p:cNvPr>
            <p:cNvSpPr txBox="1"/>
            <p:nvPr/>
          </p:nvSpPr>
          <p:spPr>
            <a:xfrm>
              <a:off x="5841328" y="714299"/>
              <a:ext cx="1979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Watershed2 Marker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F03AA049-53F8-4B76-AC86-42743379DEE5}"/>
              </a:ext>
            </a:extLst>
          </p:cNvPr>
          <p:cNvSpPr/>
          <p:nvPr/>
        </p:nvSpPr>
        <p:spPr>
          <a:xfrm>
            <a:off x="3603601" y="3045066"/>
            <a:ext cx="1860421" cy="383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Marker controlled watershed2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A5C2A8D-647E-4725-8636-AAB3A7664B58}"/>
              </a:ext>
            </a:extLst>
          </p:cNvPr>
          <p:cNvSpPr/>
          <p:nvPr/>
        </p:nvSpPr>
        <p:spPr>
          <a:xfrm>
            <a:off x="3603603" y="3636648"/>
            <a:ext cx="1860421" cy="383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Road positioning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BCD5E69-0C00-4271-BF8C-048C0C277E4F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>
            <a:off x="4533810" y="2837135"/>
            <a:ext cx="2" cy="2079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2A40CFD3-E0FA-4667-BF03-D4DA4FDA5B3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4533812" y="3428717"/>
            <a:ext cx="2" cy="2079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7C601DF6-2320-4AA8-A51E-B152BB8C5A64}"/>
              </a:ext>
            </a:extLst>
          </p:cNvPr>
          <p:cNvCxnSpPr>
            <a:cxnSpLocks/>
            <a:endCxn id="43" idx="3"/>
          </p:cNvCxnSpPr>
          <p:nvPr/>
        </p:nvCxnSpPr>
        <p:spPr>
          <a:xfrm rot="5400000" flipH="1">
            <a:off x="7666647" y="2205862"/>
            <a:ext cx="3077107" cy="2030361"/>
          </a:xfrm>
          <a:prstGeom prst="bentConnector4">
            <a:avLst>
              <a:gd name="adj1" fmla="val -10982"/>
              <a:gd name="adj2" fmla="val 68223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CF7A0CE9-35AE-4648-A0DB-426C7F3E553C}"/>
              </a:ext>
            </a:extLst>
          </p:cNvPr>
          <p:cNvGrpSpPr/>
          <p:nvPr/>
        </p:nvGrpSpPr>
        <p:grpSpPr>
          <a:xfrm>
            <a:off x="839443" y="3800907"/>
            <a:ext cx="2032187" cy="2668959"/>
            <a:chOff x="3198682" y="3297097"/>
            <a:chExt cx="1979614" cy="3187587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65FF6C-1BCA-450B-BE7E-A265EF414D69}"/>
                </a:ext>
              </a:extLst>
            </p:cNvPr>
            <p:cNvSpPr/>
            <p:nvPr/>
          </p:nvSpPr>
          <p:spPr>
            <a:xfrm>
              <a:off x="3198682" y="3297097"/>
              <a:ext cx="1979613" cy="31875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E47CA40F-80C0-49E3-8F7F-9531EBA6D5C9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4188487" y="5007525"/>
              <a:ext cx="0" cy="1848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250F8C5-B4D2-404C-B548-A71014B406F8}"/>
                </a:ext>
              </a:extLst>
            </p:cNvPr>
            <p:cNvSpPr/>
            <p:nvPr/>
          </p:nvSpPr>
          <p:spPr>
            <a:xfrm>
              <a:off x="3282341" y="3871756"/>
              <a:ext cx="1812292" cy="458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Road positioning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68D1917-6E7B-4E5B-BE51-3E16A4BAC3D5}"/>
                </a:ext>
              </a:extLst>
            </p:cNvPr>
            <p:cNvSpPr/>
            <p:nvPr/>
          </p:nvSpPr>
          <p:spPr>
            <a:xfrm>
              <a:off x="3282341" y="5192395"/>
              <a:ext cx="1812292" cy="484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Compare others LBP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BA94581-3A60-4594-9189-BE6C443B96A0}"/>
                </a:ext>
              </a:extLst>
            </p:cNvPr>
            <p:cNvCxnSpPr>
              <a:cxnSpLocks/>
            </p:cNvCxnSpPr>
            <p:nvPr/>
          </p:nvCxnSpPr>
          <p:spPr>
            <a:xfrm>
              <a:off x="3198682" y="3686885"/>
              <a:ext cx="1979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0A2E6972-BACB-4F18-A21B-CBCB5012EAB0}"/>
                </a:ext>
              </a:extLst>
            </p:cNvPr>
            <p:cNvSpPr txBox="1"/>
            <p:nvPr/>
          </p:nvSpPr>
          <p:spPr>
            <a:xfrm>
              <a:off x="3198682" y="3328906"/>
              <a:ext cx="1979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LBP merger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9E96AD3-9CBD-466B-A3AB-D16C8EA962FB}"/>
                </a:ext>
              </a:extLst>
            </p:cNvPr>
            <p:cNvSpPr/>
            <p:nvPr/>
          </p:nvSpPr>
          <p:spPr>
            <a:xfrm>
              <a:off x="3282341" y="5862245"/>
              <a:ext cx="1812292" cy="484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Road merge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C8516576-0649-45B6-A6A1-1CB424332615}"/>
                </a:ext>
              </a:extLst>
            </p:cNvPr>
            <p:cNvCxnSpPr>
              <a:cxnSpLocks/>
            </p:cNvCxnSpPr>
            <p:nvPr/>
          </p:nvCxnSpPr>
          <p:spPr>
            <a:xfrm>
              <a:off x="4188487" y="5677375"/>
              <a:ext cx="0" cy="1848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F3940734-527F-442F-83C3-FF349DC2BFA7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4188487" y="4337675"/>
              <a:ext cx="0" cy="1848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945C139-3585-4863-94CB-F4180A6CECA2}"/>
                </a:ext>
              </a:extLst>
            </p:cNvPr>
            <p:cNvSpPr/>
            <p:nvPr/>
          </p:nvSpPr>
          <p:spPr>
            <a:xfrm>
              <a:off x="3282341" y="4522545"/>
              <a:ext cx="1812292" cy="484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estimate road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F7088808-CC4C-47B0-ACF3-1A5676270F04}"/>
              </a:ext>
            </a:extLst>
          </p:cNvPr>
          <p:cNvSpPr txBox="1"/>
          <p:nvPr/>
        </p:nvSpPr>
        <p:spPr>
          <a:xfrm>
            <a:off x="1686689" y="834048"/>
            <a:ext cx="3307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/>
              <a:t>lbp_road_segmentation</a:t>
            </a:r>
            <a:endParaRPr lang="zh-TW" altLang="en-US" sz="2000" b="1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05FA59A-FCD1-4CF0-8CF7-1AE2DC43B6B4}"/>
              </a:ext>
            </a:extLst>
          </p:cNvPr>
          <p:cNvSpPr txBox="1"/>
          <p:nvPr/>
        </p:nvSpPr>
        <p:spPr>
          <a:xfrm>
            <a:off x="6025456" y="839300"/>
            <a:ext cx="259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/>
              <a:t>Optical_flow_analysis</a:t>
            </a:r>
            <a:endParaRPr lang="zh-TW" altLang="en-US" sz="2000" b="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D986449-32B1-4F70-917B-875DF231FE0E}"/>
              </a:ext>
            </a:extLst>
          </p:cNvPr>
          <p:cNvSpPr/>
          <p:nvPr/>
        </p:nvSpPr>
        <p:spPr>
          <a:xfrm>
            <a:off x="5944589" y="819347"/>
            <a:ext cx="2597974" cy="4875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631DE65-33D8-4B5A-94C4-E7FA6AB5B7FE}"/>
              </a:ext>
            </a:extLst>
          </p:cNvPr>
          <p:cNvSpPr/>
          <p:nvPr/>
        </p:nvSpPr>
        <p:spPr>
          <a:xfrm>
            <a:off x="3603602" y="4228230"/>
            <a:ext cx="1860420" cy="406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estimate road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608B0F6D-BB0F-48E3-9D90-57B96DD0421B}"/>
              </a:ext>
            </a:extLst>
          </p:cNvPr>
          <p:cNvCxnSpPr>
            <a:cxnSpLocks/>
            <a:stCxn id="57" idx="2"/>
            <a:endCxn id="75" idx="0"/>
          </p:cNvCxnSpPr>
          <p:nvPr/>
        </p:nvCxnSpPr>
        <p:spPr>
          <a:xfrm flipH="1">
            <a:off x="4533812" y="4020299"/>
            <a:ext cx="2" cy="2079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DD80EF84-61F6-40E6-931F-C684779FD343}"/>
              </a:ext>
            </a:extLst>
          </p:cNvPr>
          <p:cNvSpPr/>
          <p:nvPr/>
        </p:nvSpPr>
        <p:spPr>
          <a:xfrm>
            <a:off x="6329600" y="2093292"/>
            <a:ext cx="1860421" cy="383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Foe estimate road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61EFC03-1EE1-4B7D-98C7-599FA91C8F0B}"/>
              </a:ext>
            </a:extLst>
          </p:cNvPr>
          <p:cNvSpPr/>
          <p:nvPr/>
        </p:nvSpPr>
        <p:spPr>
          <a:xfrm>
            <a:off x="6329601" y="3300641"/>
            <a:ext cx="1860421" cy="406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check_flow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1460EBF4-C1FD-4E68-AC7E-6C91DC0BD3B5}"/>
              </a:ext>
            </a:extLst>
          </p:cNvPr>
          <p:cNvCxnSpPr>
            <a:cxnSpLocks/>
            <a:stCxn id="44" idx="2"/>
            <a:endCxn id="78" idx="0"/>
          </p:cNvCxnSpPr>
          <p:nvPr/>
        </p:nvCxnSpPr>
        <p:spPr>
          <a:xfrm>
            <a:off x="7259812" y="3092775"/>
            <a:ext cx="0" cy="207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5E8A30D5-E1C8-4CEF-9446-5E190DDB1487}"/>
              </a:ext>
            </a:extLst>
          </p:cNvPr>
          <p:cNvSpPr/>
          <p:nvPr/>
        </p:nvSpPr>
        <p:spPr>
          <a:xfrm>
            <a:off x="6329599" y="3917050"/>
            <a:ext cx="1860421" cy="406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Draw_road_mask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577633A-690A-4273-845D-54EC225164E7}"/>
              </a:ext>
            </a:extLst>
          </p:cNvPr>
          <p:cNvSpPr/>
          <p:nvPr/>
        </p:nvSpPr>
        <p:spPr>
          <a:xfrm>
            <a:off x="6329601" y="4518168"/>
            <a:ext cx="1860421" cy="406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others_deep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389F2D80-EA71-4B4F-B2DB-48FF985875D1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 flipH="1">
            <a:off x="7259810" y="3706714"/>
            <a:ext cx="2" cy="2103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23D7B532-0A34-4695-BF62-5B7F46BBAE0F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7259810" y="4323123"/>
            <a:ext cx="2" cy="1950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0681A2B0-DDE0-4508-8A7C-96DE14CDA49C}"/>
              </a:ext>
            </a:extLst>
          </p:cNvPr>
          <p:cNvSpPr/>
          <p:nvPr/>
        </p:nvSpPr>
        <p:spPr>
          <a:xfrm>
            <a:off x="6329601" y="5133592"/>
            <a:ext cx="1860421" cy="406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addWeighted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9095CF35-CA0E-4D16-9809-AE8BC1E276DB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>
            <a:off x="7259812" y="4924241"/>
            <a:ext cx="0" cy="2093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93541988-EBEA-431D-858A-B6F6686F09DA}"/>
              </a:ext>
            </a:extLst>
          </p:cNvPr>
          <p:cNvCxnSpPr>
            <a:cxnSpLocks/>
          </p:cNvCxnSpPr>
          <p:nvPr/>
        </p:nvCxnSpPr>
        <p:spPr>
          <a:xfrm>
            <a:off x="352333" y="395250"/>
            <a:ext cx="651518" cy="597326"/>
          </a:xfrm>
          <a:prstGeom prst="bentConnector3">
            <a:avLst>
              <a:gd name="adj1" fmla="val 1006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C9810FE-C58A-438E-823F-80CB0567D441}"/>
              </a:ext>
            </a:extLst>
          </p:cNvPr>
          <p:cNvSpPr txBox="1"/>
          <p:nvPr/>
        </p:nvSpPr>
        <p:spPr>
          <a:xfrm>
            <a:off x="152395" y="53457"/>
            <a:ext cx="8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INPUT</a:t>
            </a:r>
            <a:endParaRPr lang="zh-TW" altLang="en-US" b="1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67E7C3A-69AE-43F6-9AF5-9B3F35D39F70}"/>
              </a:ext>
            </a:extLst>
          </p:cNvPr>
          <p:cNvSpPr/>
          <p:nvPr/>
        </p:nvSpPr>
        <p:spPr>
          <a:xfrm>
            <a:off x="9301474" y="826800"/>
            <a:ext cx="1917326" cy="40251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0AF2888-B321-4AD6-9163-BDA21F506E03}"/>
              </a:ext>
            </a:extLst>
          </p:cNvPr>
          <p:cNvSpPr/>
          <p:nvPr/>
        </p:nvSpPr>
        <p:spPr>
          <a:xfrm>
            <a:off x="9522031" y="1570944"/>
            <a:ext cx="1441438" cy="430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linebuf</a:t>
            </a:r>
            <a:endParaRPr lang="zh-TW" altLang="zh-TW" sz="14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F8090C3-291B-483F-A082-4A5D48DD1D06}"/>
              </a:ext>
            </a:extLst>
          </p:cNvPr>
          <p:cNvSpPr/>
          <p:nvPr/>
        </p:nvSpPr>
        <p:spPr>
          <a:xfrm>
            <a:off x="9522031" y="2376654"/>
            <a:ext cx="1441438" cy="430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PolyExp</a:t>
            </a:r>
            <a:endParaRPr lang="zh-TW" altLang="zh-TW" sz="14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1A9CBAB-495C-4BC4-8BCA-AB4FEAE9C0F8}"/>
              </a:ext>
            </a:extLst>
          </p:cNvPr>
          <p:cNvSpPr/>
          <p:nvPr/>
        </p:nvSpPr>
        <p:spPr>
          <a:xfrm>
            <a:off x="9522030" y="3182363"/>
            <a:ext cx="1441440" cy="430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UpdateMatrices</a:t>
            </a:r>
            <a:endParaRPr lang="zh-TW" altLang="zh-TW" sz="14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1E39FCE-5164-42D5-96CC-678E8BCCB2BE}"/>
              </a:ext>
            </a:extLst>
          </p:cNvPr>
          <p:cNvSpPr/>
          <p:nvPr/>
        </p:nvSpPr>
        <p:spPr>
          <a:xfrm>
            <a:off x="9522029" y="4052665"/>
            <a:ext cx="1441440" cy="430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UpdateFlow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FAD3D2A1-D3BB-47E6-845A-01AD1D2CF6F3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10242750" y="2001118"/>
            <a:ext cx="0" cy="375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50253E36-87F3-47B5-9BB7-D8B6260FE9F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10242750" y="2806828"/>
            <a:ext cx="0" cy="375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89C4D3A2-16DC-4F4D-AB33-3A2DBE2004CB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flipH="1">
            <a:off x="10242749" y="3612537"/>
            <a:ext cx="1" cy="440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09BED53B-C70E-4FFA-B7C6-FD51762C1FF4}"/>
              </a:ext>
            </a:extLst>
          </p:cNvPr>
          <p:cNvCxnSpPr>
            <a:cxnSpLocks/>
          </p:cNvCxnSpPr>
          <p:nvPr/>
        </p:nvCxnSpPr>
        <p:spPr>
          <a:xfrm>
            <a:off x="9278324" y="1286762"/>
            <a:ext cx="1928850" cy="0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BDEBEBC6-219A-410A-9693-7ACA2153B847}"/>
              </a:ext>
            </a:extLst>
          </p:cNvPr>
          <p:cNvSpPr/>
          <p:nvPr/>
        </p:nvSpPr>
        <p:spPr>
          <a:xfrm>
            <a:off x="9536848" y="866818"/>
            <a:ext cx="1435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 err="1"/>
              <a:t>Farneback</a:t>
            </a:r>
            <a:endParaRPr lang="zh-TW" altLang="en-US" sz="2000" b="1" dirty="0"/>
          </a:p>
        </p:txBody>
      </p:sp>
      <p:cxnSp>
        <p:nvCxnSpPr>
          <p:cNvPr id="108" name="接點: 肘形 107">
            <a:extLst>
              <a:ext uri="{FF2B5EF4-FFF2-40B4-BE49-F238E27FC236}">
                <a16:creationId xmlns:a16="http://schemas.microsoft.com/office/drawing/2014/main" id="{6E7AD5D1-7F96-419E-9B06-29BD92A7EE52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973200" y="395250"/>
            <a:ext cx="9286937" cy="431550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BC8254D2-793A-4BA5-B16A-64E8FD327DE1}"/>
              </a:ext>
            </a:extLst>
          </p:cNvPr>
          <p:cNvSpPr txBox="1"/>
          <p:nvPr/>
        </p:nvSpPr>
        <p:spPr>
          <a:xfrm>
            <a:off x="5261714" y="46874"/>
            <a:ext cx="65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7030A0"/>
                </a:solidFill>
              </a:rPr>
              <a:t>AXI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3C3551EE-3D07-4CF0-97BF-D16044CE1BBF}"/>
              </a:ext>
            </a:extLst>
          </p:cNvPr>
          <p:cNvSpPr txBox="1"/>
          <p:nvPr/>
        </p:nvSpPr>
        <p:spPr>
          <a:xfrm rot="5400000">
            <a:off x="8652290" y="2863430"/>
            <a:ext cx="65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7030A0"/>
                </a:solidFill>
              </a:rPr>
              <a:t>AXI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cxnSp>
        <p:nvCxnSpPr>
          <p:cNvPr id="113" name="接點: 肘形 112">
            <a:extLst>
              <a:ext uri="{FF2B5EF4-FFF2-40B4-BE49-F238E27FC236}">
                <a16:creationId xmlns:a16="http://schemas.microsoft.com/office/drawing/2014/main" id="{F7CA6831-0692-4392-92A2-260384E6F705}"/>
              </a:ext>
            </a:extLst>
          </p:cNvPr>
          <p:cNvCxnSpPr>
            <a:cxnSpLocks/>
            <a:stCxn id="75" idx="3"/>
            <a:endCxn id="44" idx="1"/>
          </p:cNvCxnSpPr>
          <p:nvPr/>
        </p:nvCxnSpPr>
        <p:spPr>
          <a:xfrm flipV="1">
            <a:off x="5464022" y="2889740"/>
            <a:ext cx="865579" cy="1541527"/>
          </a:xfrm>
          <a:prstGeom prst="bentConnector3">
            <a:avLst>
              <a:gd name="adj1" fmla="val 419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9FC1226E-EA01-4044-8353-A63EE314A29E}"/>
              </a:ext>
            </a:extLst>
          </p:cNvPr>
          <p:cNvCxnSpPr>
            <a:cxnSpLocks/>
            <a:stCxn id="74" idx="2"/>
            <a:endCxn id="118" idx="1"/>
          </p:cNvCxnSpPr>
          <p:nvPr/>
        </p:nvCxnSpPr>
        <p:spPr>
          <a:xfrm rot="16200000" flipH="1">
            <a:off x="7988269" y="4950136"/>
            <a:ext cx="641572" cy="21309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8B867E5E-A1FE-41B3-A659-494ADCF20946}"/>
              </a:ext>
            </a:extLst>
          </p:cNvPr>
          <p:cNvSpPr txBox="1"/>
          <p:nvPr/>
        </p:nvSpPr>
        <p:spPr>
          <a:xfrm>
            <a:off x="9374534" y="6151735"/>
            <a:ext cx="10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OUTPUT</a:t>
            </a:r>
            <a:endParaRPr lang="zh-TW" altLang="en-US" b="1" dirty="0"/>
          </a:p>
        </p:txBody>
      </p: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F2D4F43D-A0B2-4C4D-BAD7-C271C1531BCF}"/>
              </a:ext>
            </a:extLst>
          </p:cNvPr>
          <p:cNvCxnSpPr>
            <a:cxnSpLocks/>
          </p:cNvCxnSpPr>
          <p:nvPr/>
        </p:nvCxnSpPr>
        <p:spPr>
          <a:xfrm>
            <a:off x="432351" y="1229375"/>
            <a:ext cx="5244573" cy="0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E74C5968-4BEB-4F4C-AB4F-2CC084A9D648}"/>
              </a:ext>
            </a:extLst>
          </p:cNvPr>
          <p:cNvCxnSpPr>
            <a:cxnSpLocks/>
          </p:cNvCxnSpPr>
          <p:nvPr/>
        </p:nvCxnSpPr>
        <p:spPr>
          <a:xfrm>
            <a:off x="5920276" y="1226671"/>
            <a:ext cx="2622287" cy="0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9356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561FF7F-C0AE-43C5-BB2E-A9E69B73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7" y="344139"/>
            <a:ext cx="8816367" cy="50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3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95E685C-D3F2-4E34-B677-D8B8CD31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56" y="1842635"/>
            <a:ext cx="11424984" cy="38027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32572DB-1727-4AD1-8CB2-0670E414DB73}"/>
              </a:ext>
            </a:extLst>
          </p:cNvPr>
          <p:cNvSpPr/>
          <p:nvPr/>
        </p:nvSpPr>
        <p:spPr>
          <a:xfrm>
            <a:off x="7337978" y="2345636"/>
            <a:ext cx="1470991" cy="3001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0BCA8A-3F8B-4735-B40C-F09ECA60E9D1}"/>
              </a:ext>
            </a:extLst>
          </p:cNvPr>
          <p:cNvSpPr txBox="1"/>
          <p:nvPr/>
        </p:nvSpPr>
        <p:spPr>
          <a:xfrm>
            <a:off x="6212348" y="1862796"/>
            <a:ext cx="402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中間還要多加儲存前後幀的</a:t>
            </a:r>
            <a:r>
              <a:rPr lang="en-US" altLang="zh-TW" dirty="0">
                <a:solidFill>
                  <a:srgbClr val="FF0000"/>
                </a:solidFill>
              </a:rPr>
              <a:t>BLCOKRAM</a:t>
            </a:r>
          </a:p>
        </p:txBody>
      </p:sp>
      <p:sp>
        <p:nvSpPr>
          <p:cNvPr id="7" name="標題 2">
            <a:extLst>
              <a:ext uri="{FF2B5EF4-FFF2-40B4-BE49-F238E27FC236}">
                <a16:creationId xmlns:a16="http://schemas.microsoft.com/office/drawing/2014/main" id="{1B74373E-04C9-428B-A337-878AF6FECA88}"/>
              </a:ext>
            </a:extLst>
          </p:cNvPr>
          <p:cNvSpPr txBox="1">
            <a:spLocks/>
          </p:cNvSpPr>
          <p:nvPr/>
        </p:nvSpPr>
        <p:spPr>
          <a:xfrm>
            <a:off x="233203" y="38293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>
                <a:latin typeface="+mn-lt"/>
                <a:ea typeface="+mn-ea"/>
                <a:cs typeface="+mn-cs"/>
              </a:rPr>
              <a:t>設計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A9C987-A7BC-45B1-939A-87D6187CC9D8}"/>
              </a:ext>
            </a:extLst>
          </p:cNvPr>
          <p:cNvSpPr/>
          <p:nvPr/>
        </p:nvSpPr>
        <p:spPr>
          <a:xfrm>
            <a:off x="209102" y="2047462"/>
            <a:ext cx="877163" cy="3001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75D238-36E0-45C6-8EF5-2E01B8562CB7}"/>
              </a:ext>
            </a:extLst>
          </p:cNvPr>
          <p:cNvSpPr txBox="1"/>
          <p:nvPr/>
        </p:nvSpPr>
        <p:spPr>
          <a:xfrm>
            <a:off x="159787" y="15757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主控端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68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155532CE-8EE1-4FA1-AB17-5FCBEE1F39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問題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A7112D-6EA6-4C19-B060-8ECB9E62B202}"/>
              </a:ext>
            </a:extLst>
          </p:cNvPr>
          <p:cNvSpPr txBox="1"/>
          <p:nvPr/>
        </p:nvSpPr>
        <p:spPr>
          <a:xfrm>
            <a:off x="838200" y="169959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需要加存取前後幀的係數變量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主控端撰寫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CLK</a:t>
            </a:r>
            <a:r>
              <a:rPr lang="zh-TW" altLang="en-US" sz="2400" dirty="0"/>
              <a:t>問題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62549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9552F84-BCD2-40CA-BB7E-D512812E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508552"/>
            <a:ext cx="11465468" cy="6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7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CCEF124-6C96-4A44-8891-F55805DA348B}"/>
              </a:ext>
            </a:extLst>
          </p:cNvPr>
          <p:cNvSpPr/>
          <p:nvPr/>
        </p:nvSpPr>
        <p:spPr>
          <a:xfrm>
            <a:off x="1372544" y="2013863"/>
            <a:ext cx="998505" cy="5045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PCIE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5809F6C-8094-4BC7-8D2A-0F41B5197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" t="9438" r="5000" b="14299"/>
          <a:stretch/>
        </p:blipFill>
        <p:spPr>
          <a:xfrm>
            <a:off x="1266353" y="616448"/>
            <a:ext cx="1210892" cy="95229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9E0EEC0-DC9E-4289-978E-D14338D464FD}"/>
              </a:ext>
            </a:extLst>
          </p:cNvPr>
          <p:cNvSpPr/>
          <p:nvPr/>
        </p:nvSpPr>
        <p:spPr>
          <a:xfrm>
            <a:off x="1313548" y="2963517"/>
            <a:ext cx="1116499" cy="5045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XDMA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A944F74-7828-4B4C-9B90-37287791A477}"/>
              </a:ext>
            </a:extLst>
          </p:cNvPr>
          <p:cNvGrpSpPr/>
          <p:nvPr/>
        </p:nvGrpSpPr>
        <p:grpSpPr>
          <a:xfrm>
            <a:off x="3290586" y="2415770"/>
            <a:ext cx="5465787" cy="1602593"/>
            <a:chOff x="3402497" y="2802835"/>
            <a:chExt cx="4429538" cy="23754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EF3FCD-F6B3-4200-BC49-F7A6E74FF34F}"/>
                </a:ext>
              </a:extLst>
            </p:cNvPr>
            <p:cNvSpPr/>
            <p:nvPr/>
          </p:nvSpPr>
          <p:spPr>
            <a:xfrm>
              <a:off x="3402497" y="2802835"/>
              <a:ext cx="4429538" cy="237545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1FC636A-08B1-4F2E-B053-F53689297223}"/>
                </a:ext>
              </a:extLst>
            </p:cNvPr>
            <p:cNvCxnSpPr/>
            <p:nvPr/>
          </p:nvCxnSpPr>
          <p:spPr>
            <a:xfrm>
              <a:off x="3402497" y="3512143"/>
              <a:ext cx="4429538" cy="0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206011-3BAF-4E7E-AFD0-E8CFBE171F15}"/>
              </a:ext>
            </a:extLst>
          </p:cNvPr>
          <p:cNvSpPr txBox="1"/>
          <p:nvPr/>
        </p:nvSpPr>
        <p:spPr>
          <a:xfrm>
            <a:off x="5620163" y="243263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HBM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FD5E13-AB76-4C28-8AC9-20E13C4C214D}"/>
              </a:ext>
            </a:extLst>
          </p:cNvPr>
          <p:cNvSpPr/>
          <p:nvPr/>
        </p:nvSpPr>
        <p:spPr>
          <a:xfrm>
            <a:off x="3540280" y="3204383"/>
            <a:ext cx="1308174" cy="5045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Frame1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030B55-7F15-4167-8D61-2522D0A8E749}"/>
              </a:ext>
            </a:extLst>
          </p:cNvPr>
          <p:cNvSpPr/>
          <p:nvPr/>
        </p:nvSpPr>
        <p:spPr>
          <a:xfrm>
            <a:off x="5274276" y="3226290"/>
            <a:ext cx="1308173" cy="5045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Frame2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A2A31A4-3DE9-4514-B224-6ADBB8DB0B8B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1871797" y="1568738"/>
            <a:ext cx="2" cy="445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83DBCAA-B8FD-487A-9EE9-7DE28E8D5033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1871797" y="2518391"/>
            <a:ext cx="1" cy="445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6539758-DEDD-4F8B-94FC-254320233C29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>
            <a:off x="2430047" y="3215781"/>
            <a:ext cx="860539" cy="1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1F364D9-7BF0-4E0D-AB8C-646CFF89725A}"/>
              </a:ext>
            </a:extLst>
          </p:cNvPr>
          <p:cNvSpPr/>
          <p:nvPr/>
        </p:nvSpPr>
        <p:spPr>
          <a:xfrm>
            <a:off x="6972665" y="3199572"/>
            <a:ext cx="1558441" cy="5045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Data_out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6CAF6DF-5628-4BB5-82DD-2C4C1E7B2BAB}"/>
              </a:ext>
            </a:extLst>
          </p:cNvPr>
          <p:cNvSpPr/>
          <p:nvPr/>
        </p:nvSpPr>
        <p:spPr>
          <a:xfrm>
            <a:off x="3639649" y="4480028"/>
            <a:ext cx="2622221" cy="5045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AXI </a:t>
            </a:r>
            <a:r>
              <a:rPr lang="en-US" altLang="zh-TW" sz="2800" dirty="0" err="1">
                <a:solidFill>
                  <a:schemeClr val="tx1"/>
                </a:solidFill>
              </a:rPr>
              <a:t>Datamover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87696E-698D-48AB-B2C7-47F2ECD9230C}"/>
              </a:ext>
            </a:extLst>
          </p:cNvPr>
          <p:cNvSpPr/>
          <p:nvPr/>
        </p:nvSpPr>
        <p:spPr>
          <a:xfrm>
            <a:off x="3729102" y="4358239"/>
            <a:ext cx="2622221" cy="5045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89335E6E-55E9-4606-B935-B2912E9CF4E2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 rot="16200000" flipH="1">
            <a:off x="4292626" y="3610652"/>
            <a:ext cx="649328" cy="845846"/>
          </a:xfrm>
          <a:prstGeom prst="bentConnector3">
            <a:avLst>
              <a:gd name="adj1" fmla="val 668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474902EC-1268-43AE-8950-A2B98001D927}"/>
              </a:ext>
            </a:extLst>
          </p:cNvPr>
          <p:cNvCxnSpPr>
            <a:cxnSpLocks/>
            <a:stCxn id="22" idx="2"/>
            <a:endCxn id="38" idx="0"/>
          </p:cNvCxnSpPr>
          <p:nvPr/>
        </p:nvCxnSpPr>
        <p:spPr>
          <a:xfrm rot="5400000">
            <a:off x="5170578" y="3600453"/>
            <a:ext cx="627421" cy="888150"/>
          </a:xfrm>
          <a:prstGeom prst="bentConnector3">
            <a:avLst>
              <a:gd name="adj1" fmla="val 658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CEEE0C26-A7DF-4799-9A36-EDEFBBA9C6E9}"/>
              </a:ext>
            </a:extLst>
          </p:cNvPr>
          <p:cNvSpPr/>
          <p:nvPr/>
        </p:nvSpPr>
        <p:spPr>
          <a:xfrm>
            <a:off x="5239805" y="5604087"/>
            <a:ext cx="1820883" cy="5045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Farneback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955F412-CE98-4748-BFA9-A428565FFA3D}"/>
              </a:ext>
            </a:extLst>
          </p:cNvPr>
          <p:cNvSpPr/>
          <p:nvPr/>
        </p:nvSpPr>
        <p:spPr>
          <a:xfrm>
            <a:off x="6440776" y="4480028"/>
            <a:ext cx="2622221" cy="5045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>
                <a:solidFill>
                  <a:schemeClr val="tx1"/>
                </a:solidFill>
              </a:rPr>
              <a:t>AXI </a:t>
            </a:r>
            <a:r>
              <a:rPr lang="en-US" altLang="zh-TW" sz="2800" dirty="0" err="1">
                <a:solidFill>
                  <a:schemeClr val="tx1"/>
                </a:solidFill>
              </a:rPr>
              <a:t>Datamover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2B787EFA-76E2-4D86-AE33-3488109766BC}"/>
              </a:ext>
            </a:extLst>
          </p:cNvPr>
          <p:cNvCxnSpPr>
            <a:stCxn id="35" idx="2"/>
            <a:endCxn id="48" idx="1"/>
          </p:cNvCxnSpPr>
          <p:nvPr/>
        </p:nvCxnSpPr>
        <p:spPr>
          <a:xfrm rot="16200000" flipH="1">
            <a:off x="4659385" y="5275930"/>
            <a:ext cx="871795" cy="2890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6398D092-BD44-4957-B9E7-CDE708A2F8EA}"/>
              </a:ext>
            </a:extLst>
          </p:cNvPr>
          <p:cNvCxnSpPr>
            <a:stCxn id="48" idx="3"/>
            <a:endCxn id="49" idx="2"/>
          </p:cNvCxnSpPr>
          <p:nvPr/>
        </p:nvCxnSpPr>
        <p:spPr>
          <a:xfrm flipV="1">
            <a:off x="7060688" y="4984556"/>
            <a:ext cx="691199" cy="87179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EA2C309F-6242-4CFA-98E2-2732D23D9DE4}"/>
              </a:ext>
            </a:extLst>
          </p:cNvPr>
          <p:cNvCxnSpPr>
            <a:cxnSpLocks/>
            <a:stCxn id="49" idx="0"/>
            <a:endCxn id="32" idx="2"/>
          </p:cNvCxnSpPr>
          <p:nvPr/>
        </p:nvCxnSpPr>
        <p:spPr>
          <a:xfrm rot="16200000" flipV="1">
            <a:off x="7363923" y="4092063"/>
            <a:ext cx="775928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CF327E8-D021-4528-9C00-AC555A5C72A7}"/>
              </a:ext>
            </a:extLst>
          </p:cNvPr>
          <p:cNvSpPr/>
          <p:nvPr/>
        </p:nvSpPr>
        <p:spPr>
          <a:xfrm>
            <a:off x="9679729" y="2024372"/>
            <a:ext cx="998505" cy="5045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PCIE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B142558-2E00-4C9F-ACED-0960E575C303}"/>
              </a:ext>
            </a:extLst>
          </p:cNvPr>
          <p:cNvSpPr/>
          <p:nvPr/>
        </p:nvSpPr>
        <p:spPr>
          <a:xfrm>
            <a:off x="9620733" y="2974026"/>
            <a:ext cx="1116499" cy="5045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XDMA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69B70FA8-F0D1-4B4F-9D61-45AE7EC99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" t="9438" r="5000" b="14299"/>
          <a:stretch/>
        </p:blipFill>
        <p:spPr>
          <a:xfrm>
            <a:off x="9573535" y="616448"/>
            <a:ext cx="1210892" cy="952290"/>
          </a:xfrm>
          <a:prstGeom prst="rect">
            <a:avLst/>
          </a:prstGeom>
        </p:spPr>
      </p:pic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8AAC4EF9-DD89-4270-9ABE-D63A5E983E2E}"/>
              </a:ext>
            </a:extLst>
          </p:cNvPr>
          <p:cNvCxnSpPr>
            <a:cxnSpLocks/>
            <a:stCxn id="5" idx="3"/>
            <a:endCxn id="64" idx="1"/>
          </p:cNvCxnSpPr>
          <p:nvPr/>
        </p:nvCxnSpPr>
        <p:spPr>
          <a:xfrm>
            <a:off x="8756373" y="3217067"/>
            <a:ext cx="864360" cy="9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37EB4D69-6125-4475-B567-57FEE6548D56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H="1" flipV="1">
            <a:off x="10178982" y="2528900"/>
            <a:ext cx="1" cy="445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B12E12E2-FDCA-41F4-90D5-AC563A516C1E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H="1" flipV="1">
            <a:off x="10178981" y="1568738"/>
            <a:ext cx="1" cy="455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DDC7398-D50C-4742-818D-BFB4387FF20B}"/>
              </a:ext>
            </a:extLst>
          </p:cNvPr>
          <p:cNvSpPr txBox="1"/>
          <p:nvPr/>
        </p:nvSpPr>
        <p:spPr>
          <a:xfrm>
            <a:off x="5568997" y="6236649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FPGA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</a:p>
        </p:txBody>
      </p:sp>
    </p:spTree>
    <p:extLst>
      <p:ext uri="{BB962C8B-B14F-4D97-AF65-F5344CB8AC3E}">
        <p14:creationId xmlns:p14="http://schemas.microsoft.com/office/powerpoint/2010/main" val="334694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標題 1">
            <a:extLst>
              <a:ext uri="{FF2B5EF4-FFF2-40B4-BE49-F238E27FC236}">
                <a16:creationId xmlns:a16="http://schemas.microsoft.com/office/drawing/2014/main" id="{45AF1BA5-5D4C-45C5-AC4A-1725C18BF670}"/>
              </a:ext>
            </a:extLst>
          </p:cNvPr>
          <p:cNvSpPr txBox="1">
            <a:spLocks/>
          </p:cNvSpPr>
          <p:nvPr/>
        </p:nvSpPr>
        <p:spPr>
          <a:xfrm>
            <a:off x="3985591" y="2671003"/>
            <a:ext cx="4220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b="1" dirty="0"/>
              <a:t>Python</a:t>
            </a:r>
            <a:r>
              <a:rPr lang="zh-TW" altLang="en-US" sz="7200" b="1" dirty="0"/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53355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標題 1">
            <a:extLst>
              <a:ext uri="{FF2B5EF4-FFF2-40B4-BE49-F238E27FC236}">
                <a16:creationId xmlns:a16="http://schemas.microsoft.com/office/drawing/2014/main" id="{45AF1BA5-5D4C-45C5-AC4A-1725C18BF670}"/>
              </a:ext>
            </a:extLst>
          </p:cNvPr>
          <p:cNvSpPr txBox="1">
            <a:spLocks/>
          </p:cNvSpPr>
          <p:nvPr/>
        </p:nvSpPr>
        <p:spPr>
          <a:xfrm>
            <a:off x="607530" y="-38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/>
              <a:t>lbp_road_segmentation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A194EC0-5A78-4624-9642-A396055ABEA4}"/>
              </a:ext>
            </a:extLst>
          </p:cNvPr>
          <p:cNvGrpSpPr/>
          <p:nvPr/>
        </p:nvGrpSpPr>
        <p:grpSpPr>
          <a:xfrm>
            <a:off x="179919" y="1066801"/>
            <a:ext cx="4519082" cy="5702300"/>
            <a:chOff x="4876800" y="607075"/>
            <a:chExt cx="5244573" cy="564385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262C38F-C7E8-4CEB-83C6-A6EEF0BA985F}"/>
                </a:ext>
              </a:extLst>
            </p:cNvPr>
            <p:cNvSpPr/>
            <p:nvPr/>
          </p:nvSpPr>
          <p:spPr>
            <a:xfrm>
              <a:off x="4876800" y="607075"/>
              <a:ext cx="5244573" cy="564385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2029135-3631-42B9-B4A7-A4A56F653B86}"/>
                </a:ext>
              </a:extLst>
            </p:cNvPr>
            <p:cNvGrpSpPr/>
            <p:nvPr/>
          </p:nvGrpSpPr>
          <p:grpSpPr>
            <a:xfrm>
              <a:off x="5266874" y="935835"/>
              <a:ext cx="2032187" cy="1633859"/>
              <a:chOff x="3770722" y="1300899"/>
              <a:chExt cx="1979614" cy="195134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D293812-F4FD-43AE-B463-ED57CEE7577F}"/>
                  </a:ext>
                </a:extLst>
              </p:cNvPr>
              <p:cNvSpPr/>
              <p:nvPr/>
            </p:nvSpPr>
            <p:spPr>
              <a:xfrm>
                <a:off x="3770722" y="1300899"/>
                <a:ext cx="1979613" cy="19513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A7BA8E3C-FE58-4BCC-A2B0-65E4A0763808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4760527" y="2333759"/>
                <a:ext cx="0" cy="18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A796145-DDDC-4B27-9AC2-D3963D34A348}"/>
                  </a:ext>
                </a:extLst>
              </p:cNvPr>
              <p:cNvSpPr/>
              <p:nvPr/>
            </p:nvSpPr>
            <p:spPr>
              <a:xfrm>
                <a:off x="3854381" y="1875558"/>
                <a:ext cx="1812292" cy="4582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LBP sampling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254D524-6786-4CB6-A135-DF8FFE4687AE}"/>
                  </a:ext>
                </a:extLst>
              </p:cNvPr>
              <p:cNvSpPr/>
              <p:nvPr/>
            </p:nvSpPr>
            <p:spPr>
              <a:xfrm>
                <a:off x="3854381" y="2518629"/>
                <a:ext cx="1812292" cy="4849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LBP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Compare Marker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FBDCBE60-7181-42CD-AF9A-9731595C0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0722" y="1690687"/>
                <a:ext cx="19796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366C107-B2F5-48A2-BA13-DFB3D0C0106D}"/>
                  </a:ext>
                </a:extLst>
              </p:cNvPr>
              <p:cNvSpPr txBox="1"/>
              <p:nvPr/>
            </p:nvSpPr>
            <p:spPr>
              <a:xfrm>
                <a:off x="3770722" y="1332708"/>
                <a:ext cx="19796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Watershed Marker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606BCC5-89B1-4203-8391-CA142F94973B}"/>
                </a:ext>
              </a:extLst>
            </p:cNvPr>
            <p:cNvSpPr/>
            <p:nvPr/>
          </p:nvSpPr>
          <p:spPr>
            <a:xfrm>
              <a:off x="5352753" y="2724485"/>
              <a:ext cx="1860421" cy="383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Marker controlled watershed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2C2A9B-83DD-45A9-8BCB-7EA418B5F14C}"/>
                </a:ext>
              </a:extLst>
            </p:cNvPr>
            <p:cNvCxnSpPr>
              <a:stCxn id="14" idx="2"/>
              <a:endCxn id="20" idx="0"/>
            </p:cNvCxnSpPr>
            <p:nvPr/>
          </p:nvCxnSpPr>
          <p:spPr>
            <a:xfrm flipH="1">
              <a:off x="6282964" y="2569694"/>
              <a:ext cx="4" cy="1547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2F50131-ADF1-4212-9F13-AF230F4ED0EB}"/>
                </a:ext>
              </a:extLst>
            </p:cNvPr>
            <p:cNvCxnSpPr>
              <a:cxnSpLocks/>
              <a:stCxn id="20" idx="2"/>
              <a:endCxn id="46" idx="0"/>
            </p:cNvCxnSpPr>
            <p:nvPr/>
          </p:nvCxnSpPr>
          <p:spPr>
            <a:xfrm>
              <a:off x="6282964" y="3108136"/>
              <a:ext cx="2" cy="1878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2DB1AEB9-85E2-4719-B7B1-9463B122BB26}"/>
                </a:ext>
              </a:extLst>
            </p:cNvPr>
            <p:cNvCxnSpPr>
              <a:cxnSpLocks/>
              <a:stCxn id="40" idx="2"/>
              <a:endCxn id="30" idx="0"/>
            </p:cNvCxnSpPr>
            <p:nvPr/>
          </p:nvCxnSpPr>
          <p:spPr>
            <a:xfrm rot="5400000" flipH="1" flipV="1">
              <a:off x="5139251" y="2124750"/>
              <a:ext cx="4957313" cy="2669884"/>
            </a:xfrm>
            <a:prstGeom prst="bentConnector5">
              <a:avLst>
                <a:gd name="adj1" fmla="val -3861"/>
                <a:gd name="adj2" fmla="val 50000"/>
                <a:gd name="adj3" fmla="val 10386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277A54E-FB77-49C0-BF2E-A89D3AF8B2A2}"/>
                </a:ext>
              </a:extLst>
            </p:cNvPr>
            <p:cNvGrpSpPr/>
            <p:nvPr/>
          </p:nvGrpSpPr>
          <p:grpSpPr>
            <a:xfrm>
              <a:off x="7936757" y="954402"/>
              <a:ext cx="2032187" cy="944236"/>
              <a:chOff x="5841328" y="682490"/>
              <a:chExt cx="1979614" cy="112771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51E1AB0-DA18-44E8-A0AE-C87AEF80DC1F}"/>
                  </a:ext>
                </a:extLst>
              </p:cNvPr>
              <p:cNvSpPr/>
              <p:nvPr/>
            </p:nvSpPr>
            <p:spPr>
              <a:xfrm>
                <a:off x="5841328" y="682490"/>
                <a:ext cx="1979613" cy="11277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1F6EB98-616F-4AC9-8485-08A593E79B37}"/>
                  </a:ext>
                </a:extLst>
              </p:cNvPr>
              <p:cNvSpPr/>
              <p:nvPr/>
            </p:nvSpPr>
            <p:spPr>
              <a:xfrm>
                <a:off x="5933170" y="1186574"/>
                <a:ext cx="1812292" cy="4849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t"/>
                <a:r>
                  <a:rPr lang="en-US" altLang="zh-TW" sz="1400" dirty="0">
                    <a:solidFill>
                      <a:schemeClr val="tx1"/>
                    </a:solidFill>
                  </a:rPr>
                  <a:t>Marker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merge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C11A4247-4F48-4ECE-8138-F9C0EEAB9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1328" y="1072278"/>
                <a:ext cx="19796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8160619-CCF8-4D00-B014-C14F06D83AE9}"/>
                  </a:ext>
                </a:extLst>
              </p:cNvPr>
              <p:cNvSpPr txBox="1"/>
              <p:nvPr/>
            </p:nvSpPr>
            <p:spPr>
              <a:xfrm>
                <a:off x="5841328" y="714299"/>
                <a:ext cx="19796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Watershed2 Marker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2C7E7D1-E904-4D35-A910-F1211F7CB2E1}"/>
                </a:ext>
              </a:extLst>
            </p:cNvPr>
            <p:cNvSpPr/>
            <p:nvPr/>
          </p:nvSpPr>
          <p:spPr>
            <a:xfrm>
              <a:off x="8022638" y="2169684"/>
              <a:ext cx="1860421" cy="383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Marker controlled watershed2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F7385BF-3663-4A74-8723-6FABF3F8C9B2}"/>
                </a:ext>
              </a:extLst>
            </p:cNvPr>
            <p:cNvSpPr/>
            <p:nvPr/>
          </p:nvSpPr>
          <p:spPr>
            <a:xfrm>
              <a:off x="8031038" y="2839397"/>
              <a:ext cx="1860421" cy="3836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Road positioning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3F3BC51-E276-4546-B507-A6A31CE3E592}"/>
                </a:ext>
              </a:extLst>
            </p:cNvPr>
            <p:cNvCxnSpPr>
              <a:cxnSpLocks/>
              <a:stCxn id="25" idx="2"/>
              <a:endCxn id="31" idx="0"/>
            </p:cNvCxnSpPr>
            <p:nvPr/>
          </p:nvCxnSpPr>
          <p:spPr>
            <a:xfrm flipH="1">
              <a:off x="8952849" y="1898638"/>
              <a:ext cx="1" cy="2710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87FDC929-67D4-4C9F-B111-9E8F552C7648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flipH="1">
              <a:off x="8961248" y="2535951"/>
              <a:ext cx="2" cy="30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89D8BFDC-5562-40C4-95F6-4E619C477FE7}"/>
                </a:ext>
              </a:extLst>
            </p:cNvPr>
            <p:cNvGrpSpPr/>
            <p:nvPr/>
          </p:nvGrpSpPr>
          <p:grpSpPr>
            <a:xfrm>
              <a:off x="5266872" y="3269389"/>
              <a:ext cx="2032187" cy="2668959"/>
              <a:chOff x="3198682" y="3297097"/>
              <a:chExt cx="1979614" cy="318758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2F9575C-ADE9-4F11-8DA9-237D290C1EAF}"/>
                  </a:ext>
                </a:extLst>
              </p:cNvPr>
              <p:cNvSpPr/>
              <p:nvPr/>
            </p:nvSpPr>
            <p:spPr>
              <a:xfrm>
                <a:off x="3198682" y="3297097"/>
                <a:ext cx="1979613" cy="31875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B657DF64-9B70-4A82-BC44-D663DA397003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>
                <a:off x="4188487" y="5007525"/>
                <a:ext cx="0" cy="18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F05F026-F693-4FF1-B1DD-B3E547E42DD8}"/>
                  </a:ext>
                </a:extLst>
              </p:cNvPr>
              <p:cNvSpPr/>
              <p:nvPr/>
            </p:nvSpPr>
            <p:spPr>
              <a:xfrm>
                <a:off x="3282341" y="3871756"/>
                <a:ext cx="1812292" cy="4582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Road positioning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260ED7D-4B2D-4CFB-AC6B-8532E60B75B5}"/>
                  </a:ext>
                </a:extLst>
              </p:cNvPr>
              <p:cNvSpPr/>
              <p:nvPr/>
            </p:nvSpPr>
            <p:spPr>
              <a:xfrm>
                <a:off x="3282341" y="5192395"/>
                <a:ext cx="1812292" cy="4849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Compare others LBP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564E0709-1178-433F-BBFA-D60A67F3B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8682" y="3686885"/>
                <a:ext cx="19796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72891A9-2728-4E90-91B2-B38A9A46ECE5}"/>
                  </a:ext>
                </a:extLst>
              </p:cNvPr>
              <p:cNvSpPr txBox="1"/>
              <p:nvPr/>
            </p:nvSpPr>
            <p:spPr>
              <a:xfrm>
                <a:off x="3198682" y="3328906"/>
                <a:ext cx="19796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LBP merger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622CB61-114E-4378-A2AE-C07CF43494FD}"/>
                  </a:ext>
                </a:extLst>
              </p:cNvPr>
              <p:cNvSpPr/>
              <p:nvPr/>
            </p:nvSpPr>
            <p:spPr>
              <a:xfrm>
                <a:off x="3282341" y="5862245"/>
                <a:ext cx="1812292" cy="4849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Road merge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1856D36E-D1B4-4F19-AE2B-3C649B60C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8487" y="5677375"/>
                <a:ext cx="0" cy="18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>
                <a:extLst>
                  <a:ext uri="{FF2B5EF4-FFF2-40B4-BE49-F238E27FC236}">
                    <a16:creationId xmlns:a16="http://schemas.microsoft.com/office/drawing/2014/main" id="{16923163-5263-4CA6-8DCB-1DB09380DB58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4188487" y="4337675"/>
                <a:ext cx="0" cy="18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20EF9D9-9595-4620-A5BF-ABCE4C18F0F5}"/>
                  </a:ext>
                </a:extLst>
              </p:cNvPr>
              <p:cNvSpPr/>
              <p:nvPr/>
            </p:nvSpPr>
            <p:spPr>
              <a:xfrm>
                <a:off x="3282341" y="4522545"/>
                <a:ext cx="1812292" cy="4849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estimate road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FDDEE7B-97DE-47A1-A4AF-1AAFB569270A}"/>
                </a:ext>
              </a:extLst>
            </p:cNvPr>
            <p:cNvSpPr/>
            <p:nvPr/>
          </p:nvSpPr>
          <p:spPr>
            <a:xfrm>
              <a:off x="8022638" y="3494094"/>
              <a:ext cx="1860421" cy="406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estimate road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9FAD89FD-CC28-4BA4-B1AD-A9F56E08D0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1248" y="3200550"/>
              <a:ext cx="2" cy="30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00ED6C5-BF10-4D6B-A0A9-096A6230597D}"/>
              </a:ext>
            </a:extLst>
          </p:cNvPr>
          <p:cNvSpPr txBox="1"/>
          <p:nvPr/>
        </p:nvSpPr>
        <p:spPr>
          <a:xfrm>
            <a:off x="5706267" y="4752273"/>
            <a:ext cx="633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利用紋路特徵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(LBP)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比較與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watershed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切割，找出紋路相近的路面區塊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9B15BC7-6BC0-48AF-B92D-3B23E2DE68DB}"/>
              </a:ext>
            </a:extLst>
          </p:cNvPr>
          <p:cNvSpPr txBox="1"/>
          <p:nvPr/>
        </p:nvSpPr>
        <p:spPr>
          <a:xfrm>
            <a:off x="4964506" y="894412"/>
            <a:ext cx="89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57CA695-66A3-43B7-BFB5-1EE4BD885092}"/>
              </a:ext>
            </a:extLst>
          </p:cNvPr>
          <p:cNvSpPr/>
          <p:nvPr/>
        </p:nvSpPr>
        <p:spPr>
          <a:xfrm>
            <a:off x="5746686" y="1103937"/>
            <a:ext cx="6445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image</a:t>
            </a:r>
            <a:r>
              <a:rPr lang="zh-TW" altLang="zh-TW" sz="1600" dirty="0"/>
              <a:t>，</a:t>
            </a:r>
            <a:r>
              <a:rPr lang="en-US" altLang="zh-TW" sz="1600" dirty="0"/>
              <a:t>((height,width,3),np.uint8) (</a:t>
            </a:r>
            <a:r>
              <a:rPr lang="en-US" altLang="zh-TW" sz="1600" dirty="0" err="1"/>
              <a:t>rgb</a:t>
            </a:r>
            <a:r>
              <a:rPr lang="zh-TW" altLang="zh-TW" sz="1600" dirty="0"/>
              <a:t>原始影像</a:t>
            </a:r>
            <a:r>
              <a:rPr lang="en-US" altLang="zh-TW" sz="1600" dirty="0"/>
              <a:t>)(</a:t>
            </a:r>
            <a:r>
              <a:rPr lang="en-US" altLang="zh-TW" sz="1600" dirty="0" err="1"/>
              <a:t>kitti</a:t>
            </a:r>
            <a:r>
              <a:rPr lang="zh-TW" altLang="zh-TW" sz="1600" dirty="0"/>
              <a:t>上下載的圖片</a:t>
            </a:r>
            <a:r>
              <a:rPr lang="en-US" altLang="zh-TW" sz="1600" dirty="0"/>
              <a:t>)</a:t>
            </a:r>
            <a:endParaRPr lang="zh-TW" altLang="zh-TW" sz="16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EC7D315-3584-4DFB-83FD-956AD1355BF4}"/>
              </a:ext>
            </a:extLst>
          </p:cNvPr>
          <p:cNvSpPr txBox="1"/>
          <p:nvPr/>
        </p:nvSpPr>
        <p:spPr>
          <a:xfrm>
            <a:off x="4960336" y="1705004"/>
            <a:ext cx="89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CAF3CAC-D48B-4E52-9FD7-C4968A41D3B0}"/>
              </a:ext>
            </a:extLst>
          </p:cNvPr>
          <p:cNvSpPr/>
          <p:nvPr/>
        </p:nvSpPr>
        <p:spPr>
          <a:xfrm>
            <a:off x="5721287" y="2110735"/>
            <a:ext cx="648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out</a:t>
            </a:r>
            <a:r>
              <a:rPr lang="zh-TW" altLang="zh-TW" dirty="0"/>
              <a:t>，</a:t>
            </a:r>
            <a:r>
              <a:rPr lang="en-US" altLang="zh-TW" dirty="0"/>
              <a:t>((</a:t>
            </a:r>
            <a:r>
              <a:rPr lang="en-US" altLang="zh-TW" dirty="0" err="1"/>
              <a:t>height,width</a:t>
            </a:r>
            <a:r>
              <a:rPr lang="en-US" altLang="zh-TW" dirty="0"/>
              <a:t>),np.uint8)(</a:t>
            </a:r>
            <a:r>
              <a:rPr lang="zh-TW" altLang="zh-TW" dirty="0"/>
              <a:t>將找到的編號區塊填</a:t>
            </a:r>
            <a:r>
              <a:rPr lang="en-US" altLang="zh-TW" dirty="0"/>
              <a:t>255</a:t>
            </a:r>
            <a:r>
              <a:rPr lang="zh-TW" altLang="zh-TW" dirty="0"/>
              <a:t>其他為</a:t>
            </a:r>
            <a:r>
              <a:rPr lang="en-US" altLang="zh-TW" dirty="0"/>
              <a:t>0)</a:t>
            </a:r>
            <a:endParaRPr lang="zh-TW" altLang="zh-TW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B391C95-95FE-4D67-9942-FB1801512ADA}"/>
              </a:ext>
            </a:extLst>
          </p:cNvPr>
          <p:cNvSpPr txBox="1"/>
          <p:nvPr/>
        </p:nvSpPr>
        <p:spPr>
          <a:xfrm>
            <a:off x="4960336" y="4436929"/>
            <a:ext cx="89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DFEC339-099B-49E0-B3B5-A4D0616F8A90}"/>
              </a:ext>
            </a:extLst>
          </p:cNvPr>
          <p:cNvSpPr/>
          <p:nvPr/>
        </p:nvSpPr>
        <p:spPr>
          <a:xfrm>
            <a:off x="5765877" y="2725785"/>
            <a:ext cx="64453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height</a:t>
            </a:r>
            <a:r>
              <a:rPr lang="zh-TW" altLang="zh-TW" dirty="0"/>
              <a:t>，</a:t>
            </a:r>
            <a:r>
              <a:rPr lang="en-US" altLang="zh-TW" dirty="0"/>
              <a:t>(</a:t>
            </a:r>
            <a:r>
              <a:rPr lang="zh-TW" altLang="zh-TW" dirty="0"/>
              <a:t>輸入影高度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width</a:t>
            </a:r>
            <a:r>
              <a:rPr lang="zh-TW" altLang="zh-TW" dirty="0"/>
              <a:t>，</a:t>
            </a:r>
            <a:r>
              <a:rPr lang="en-US" altLang="zh-TW" dirty="0"/>
              <a:t>(</a:t>
            </a:r>
            <a:r>
              <a:rPr lang="zh-TW" altLang="zh-TW" dirty="0"/>
              <a:t>輸入影寬度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radius </a:t>
            </a:r>
            <a:r>
              <a:rPr lang="zh-TW" altLang="zh-TW" dirty="0"/>
              <a:t>，</a:t>
            </a:r>
            <a:r>
              <a:rPr lang="en-US" altLang="zh-TW" dirty="0"/>
              <a:t>(int)(LBP</a:t>
            </a:r>
            <a:r>
              <a:rPr lang="zh-TW" altLang="zh-TW" dirty="0"/>
              <a:t>取樣半徑範圍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err="1"/>
              <a:t>n_points</a:t>
            </a:r>
            <a:r>
              <a:rPr lang="en-US" altLang="zh-TW" dirty="0"/>
              <a:t> </a:t>
            </a:r>
            <a:r>
              <a:rPr lang="zh-TW" altLang="zh-TW" dirty="0"/>
              <a:t>，</a:t>
            </a:r>
            <a:r>
              <a:rPr lang="en-US" altLang="zh-TW" dirty="0"/>
              <a:t>(int)( LBP</a:t>
            </a:r>
            <a:r>
              <a:rPr lang="zh-TW" altLang="zh-TW" dirty="0"/>
              <a:t>取樣數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err="1"/>
              <a:t>cluster_num</a:t>
            </a:r>
            <a:r>
              <a:rPr lang="zh-TW" altLang="zh-TW" dirty="0"/>
              <a:t>，</a:t>
            </a:r>
            <a:r>
              <a:rPr lang="en-US" altLang="zh-TW" dirty="0"/>
              <a:t>(int)(</a:t>
            </a:r>
            <a:r>
              <a:rPr lang="zh-TW" altLang="zh-TW" dirty="0"/>
              <a:t>比較時的解析度</a:t>
            </a:r>
            <a:r>
              <a:rPr lang="en-US" altLang="zh-TW" dirty="0"/>
              <a:t>)(</a:t>
            </a:r>
            <a:r>
              <a:rPr lang="en-US" altLang="zh-TW" dirty="0" err="1"/>
              <a:t>Variance_compare</a:t>
            </a:r>
            <a:r>
              <a:rPr lang="en-US" altLang="zh-TW" dirty="0"/>
              <a:t>)(</a:t>
            </a:r>
            <a:r>
              <a:rPr lang="zh-TW" altLang="zh-TW" dirty="0"/>
              <a:t>比較</a:t>
            </a:r>
            <a:r>
              <a:rPr lang="en-US" altLang="zh-TW" dirty="0"/>
              <a:t>LBP)</a:t>
            </a:r>
            <a:endParaRPr lang="zh-TW" altLang="zh-TW" dirty="0"/>
          </a:p>
          <a:p>
            <a:r>
              <a:rPr lang="en-US" altLang="zh-TW" dirty="0" err="1"/>
              <a:t>kernel_range</a:t>
            </a:r>
            <a:r>
              <a:rPr lang="zh-TW" altLang="zh-TW" dirty="0"/>
              <a:t>，</a:t>
            </a:r>
            <a:r>
              <a:rPr lang="en-US" altLang="zh-TW" dirty="0"/>
              <a:t>(int)(</a:t>
            </a:r>
            <a:r>
              <a:rPr lang="zh-TW" altLang="zh-TW" dirty="0"/>
              <a:t>要比較</a:t>
            </a:r>
            <a:r>
              <a:rPr lang="en-US" altLang="zh-TW" dirty="0"/>
              <a:t>LPB</a:t>
            </a:r>
            <a:r>
              <a:rPr lang="zh-TW" altLang="zh-TW" dirty="0"/>
              <a:t>的</a:t>
            </a:r>
            <a:r>
              <a:rPr lang="en-US" altLang="zh-TW" dirty="0"/>
              <a:t>kernel</a:t>
            </a:r>
            <a:r>
              <a:rPr lang="zh-TW" altLang="zh-TW" dirty="0"/>
              <a:t>大小</a:t>
            </a:r>
            <a:r>
              <a:rPr lang="en-US" altLang="zh-TW" dirty="0"/>
              <a:t>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8F7EE15-637D-4F93-9C31-C04F9862EC5E}"/>
              </a:ext>
            </a:extLst>
          </p:cNvPr>
          <p:cNvSpPr txBox="1"/>
          <p:nvPr/>
        </p:nvSpPr>
        <p:spPr>
          <a:xfrm>
            <a:off x="4969898" y="2515596"/>
            <a:ext cx="89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513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C310B4-46C0-4F80-8638-E650786A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Optical_flow_analysis</a:t>
            </a:r>
            <a:endParaRPr lang="zh-TW" altLang="en-US" sz="4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77A06B-6844-4196-AF96-A3857912DBD3}"/>
              </a:ext>
            </a:extLst>
          </p:cNvPr>
          <p:cNvSpPr txBox="1"/>
          <p:nvPr/>
        </p:nvSpPr>
        <p:spPr>
          <a:xfrm>
            <a:off x="4496257" y="5247871"/>
            <a:ext cx="670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透過定位出</a:t>
            </a:r>
            <a:r>
              <a:rPr lang="en-US" altLang="zh-TW" dirty="0"/>
              <a:t>FOE</a:t>
            </a:r>
            <a:r>
              <a:rPr lang="zh-TW" altLang="en-US" dirty="0"/>
              <a:t>框出</a:t>
            </a:r>
            <a:r>
              <a:rPr lang="en-US" altLang="zh-TW" dirty="0"/>
              <a:t>FOE</a:t>
            </a:r>
            <a:r>
              <a:rPr lang="zh-TW" altLang="en-US" dirty="0"/>
              <a:t>預計路面與</a:t>
            </a:r>
            <a:r>
              <a:rPr lang="en-US" altLang="zh-TW" dirty="0"/>
              <a:t>LPB</a:t>
            </a:r>
            <a:r>
              <a:rPr lang="zh-TW" altLang="en-US" dirty="0"/>
              <a:t>紋路比較再透過與</a:t>
            </a:r>
            <a:r>
              <a:rPr lang="en-US" altLang="zh-TW" dirty="0"/>
              <a:t>FOE</a:t>
            </a:r>
            <a:r>
              <a:rPr lang="zh-TW" altLang="en-US" dirty="0"/>
              <a:t>距離已漸層表示相對距離，其他景物則以光流強度和與</a:t>
            </a:r>
            <a:r>
              <a:rPr lang="en-US" altLang="zh-TW" dirty="0"/>
              <a:t>FOE</a:t>
            </a:r>
            <a:r>
              <a:rPr lang="zh-TW" altLang="en-US" dirty="0"/>
              <a:t>距離算出深度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08DBA20B-FBF1-4C2E-881A-2F6576F5D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8B6D88A-A99C-4107-A264-94D56B07E8C1}"/>
              </a:ext>
            </a:extLst>
          </p:cNvPr>
          <p:cNvGrpSpPr/>
          <p:nvPr/>
        </p:nvGrpSpPr>
        <p:grpSpPr>
          <a:xfrm>
            <a:off x="345158" y="1607770"/>
            <a:ext cx="2966273" cy="4347567"/>
            <a:chOff x="158168" y="2344978"/>
            <a:chExt cx="2966273" cy="434756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3D4708A-1F5C-47D3-8C35-6286BDB22C3E}"/>
                </a:ext>
              </a:extLst>
            </p:cNvPr>
            <p:cNvSpPr/>
            <p:nvPr/>
          </p:nvSpPr>
          <p:spPr>
            <a:xfrm>
              <a:off x="571971" y="2591509"/>
              <a:ext cx="2124162" cy="3246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Foe located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81EA6BA-1E15-45A6-AE01-AF45EBD1947F}"/>
                </a:ext>
              </a:extLst>
            </p:cNvPr>
            <p:cNvSpPr/>
            <p:nvPr/>
          </p:nvSpPr>
          <p:spPr>
            <a:xfrm>
              <a:off x="592129" y="3790999"/>
              <a:ext cx="2124162" cy="3436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Compare LBP road and Optical Flow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1254C13-0C08-4DD2-96AB-A512EBC5D734}"/>
                </a:ext>
              </a:extLst>
            </p:cNvPr>
            <p:cNvCxnSpPr>
              <a:cxnSpLocks/>
              <a:stCxn id="18" idx="2"/>
              <a:endCxn id="13" idx="0"/>
            </p:cNvCxnSpPr>
            <p:nvPr/>
          </p:nvCxnSpPr>
          <p:spPr>
            <a:xfrm>
              <a:off x="1641305" y="3519195"/>
              <a:ext cx="12905" cy="2718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E70E9299-D241-439B-8117-3FEEF60F17F1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>
              <a:off x="1634052" y="2916155"/>
              <a:ext cx="7253" cy="2783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DAB31C7-CC18-4E53-9F6F-1E476DFCE8BA}"/>
                </a:ext>
              </a:extLst>
            </p:cNvPr>
            <p:cNvSpPr/>
            <p:nvPr/>
          </p:nvSpPr>
          <p:spPr>
            <a:xfrm>
              <a:off x="158168" y="2344978"/>
              <a:ext cx="2966273" cy="434756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9A23F1C-B431-4964-8FAE-E4AF4638B0EF}"/>
                </a:ext>
              </a:extLst>
            </p:cNvPr>
            <p:cNvSpPr/>
            <p:nvPr/>
          </p:nvSpPr>
          <p:spPr>
            <a:xfrm>
              <a:off x="579224" y="3194549"/>
              <a:ext cx="2124162" cy="3246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Foe estimate road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D26B9C-D593-45C3-93C1-1AC79ADAFF26}"/>
                </a:ext>
              </a:extLst>
            </p:cNvPr>
            <p:cNvSpPr/>
            <p:nvPr/>
          </p:nvSpPr>
          <p:spPr>
            <a:xfrm>
              <a:off x="592129" y="4404937"/>
              <a:ext cx="2124162" cy="3436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</a:rPr>
                <a:t>check_flow</a:t>
              </a:r>
              <a:endParaRPr lang="en-US" altLang="zh-TW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D77BD3A0-814B-440B-A8A6-A2706754E33D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>
              <a:off x="1654210" y="4134619"/>
              <a:ext cx="0" cy="2703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40DAEC9-F764-4FD4-8553-6C65AAA30092}"/>
                </a:ext>
              </a:extLst>
            </p:cNvPr>
            <p:cNvSpPr/>
            <p:nvPr/>
          </p:nvSpPr>
          <p:spPr>
            <a:xfrm>
              <a:off x="592129" y="5020770"/>
              <a:ext cx="2124162" cy="3436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</a:rPr>
                <a:t>Draw_road_mask</a:t>
              </a:r>
              <a:endParaRPr lang="en-US" altLang="zh-TW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D5A2E49-350B-4A82-A9B1-8FAFBC7DED9D}"/>
                </a:ext>
              </a:extLst>
            </p:cNvPr>
            <p:cNvSpPr/>
            <p:nvPr/>
          </p:nvSpPr>
          <p:spPr>
            <a:xfrm>
              <a:off x="592129" y="5622464"/>
              <a:ext cx="2124162" cy="3436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</a:rPr>
                <a:t>others_deep</a:t>
              </a:r>
              <a:endParaRPr lang="en-US" altLang="zh-TW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3BA8B5BD-055A-46C2-BFE8-F21856FAE5AB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1654210" y="4748557"/>
              <a:ext cx="0" cy="2722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BC307237-1AEB-4D1A-BE41-954D124E8901}"/>
                </a:ext>
              </a:extLst>
            </p:cNvPr>
            <p:cNvCxnSpPr>
              <a:cxnSpLocks/>
              <a:stCxn id="21" idx="2"/>
              <a:endCxn id="26" idx="0"/>
            </p:cNvCxnSpPr>
            <p:nvPr/>
          </p:nvCxnSpPr>
          <p:spPr>
            <a:xfrm>
              <a:off x="1654210" y="5364390"/>
              <a:ext cx="0" cy="2580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39EBF71-FC5B-4630-AD1D-C62904C08462}"/>
                </a:ext>
              </a:extLst>
            </p:cNvPr>
            <p:cNvSpPr/>
            <p:nvPr/>
          </p:nvSpPr>
          <p:spPr>
            <a:xfrm>
              <a:off x="592129" y="6237888"/>
              <a:ext cx="2124162" cy="3436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</a:rPr>
                <a:t>addWeighted</a:t>
              </a:r>
              <a:endParaRPr lang="en-US" altLang="zh-TW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254E9227-DC44-4001-991A-4B028F8FD1A6}"/>
                </a:ext>
              </a:extLst>
            </p:cNvPr>
            <p:cNvCxnSpPr>
              <a:cxnSpLocks/>
              <a:stCxn id="26" idx="2"/>
              <a:endCxn id="29" idx="0"/>
            </p:cNvCxnSpPr>
            <p:nvPr/>
          </p:nvCxnSpPr>
          <p:spPr>
            <a:xfrm>
              <a:off x="1654210" y="5966084"/>
              <a:ext cx="0" cy="2718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CD50398-67CF-45C7-9E97-17126B0D999D}"/>
              </a:ext>
            </a:extLst>
          </p:cNvPr>
          <p:cNvSpPr txBox="1"/>
          <p:nvPr/>
        </p:nvSpPr>
        <p:spPr>
          <a:xfrm>
            <a:off x="3600825" y="1477293"/>
            <a:ext cx="89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70CB82F-B38E-487E-A25B-5CA07A39075D}"/>
              </a:ext>
            </a:extLst>
          </p:cNvPr>
          <p:cNvSpPr/>
          <p:nvPr/>
        </p:nvSpPr>
        <p:spPr>
          <a:xfrm>
            <a:off x="4387175" y="1877403"/>
            <a:ext cx="7477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/>
              <a:t>prevImg</a:t>
            </a:r>
            <a:r>
              <a:rPr lang="zh-TW" altLang="zh-TW" sz="1600" dirty="0"/>
              <a:t>，</a:t>
            </a:r>
            <a:r>
              <a:rPr lang="en-US" altLang="zh-TW" sz="1600" dirty="0"/>
              <a:t>((height,width,3),np.uint8) (</a:t>
            </a:r>
            <a:r>
              <a:rPr lang="en-US" altLang="zh-TW" sz="1600" dirty="0" err="1"/>
              <a:t>rgb</a:t>
            </a:r>
            <a:r>
              <a:rPr lang="zh-TW" altLang="zh-TW" sz="1600" dirty="0"/>
              <a:t>原始影像</a:t>
            </a:r>
            <a:r>
              <a:rPr lang="en-US" altLang="zh-TW" sz="1600" dirty="0"/>
              <a:t>) (</a:t>
            </a:r>
            <a:r>
              <a:rPr lang="zh-TW" altLang="zh-TW" sz="1600" dirty="0"/>
              <a:t>前一張圖片</a:t>
            </a:r>
            <a:r>
              <a:rPr lang="en-US" altLang="zh-TW" sz="1600" dirty="0"/>
              <a:t>)</a:t>
            </a:r>
            <a:endParaRPr lang="zh-TW" altLang="zh-TW" sz="1600" dirty="0"/>
          </a:p>
          <a:p>
            <a:r>
              <a:rPr lang="en-US" altLang="zh-TW" sz="1600" dirty="0" err="1"/>
              <a:t>nextImg</a:t>
            </a:r>
            <a:r>
              <a:rPr lang="zh-TW" altLang="zh-TW" sz="1600" dirty="0"/>
              <a:t>，</a:t>
            </a:r>
            <a:r>
              <a:rPr lang="en-US" altLang="zh-TW" sz="1600" dirty="0"/>
              <a:t>((height,width,3),np.uint8) (</a:t>
            </a:r>
            <a:r>
              <a:rPr lang="en-US" altLang="zh-TW" sz="1600" dirty="0" err="1"/>
              <a:t>rgb</a:t>
            </a:r>
            <a:r>
              <a:rPr lang="zh-TW" altLang="zh-TW" sz="1600" dirty="0"/>
              <a:t>原始影像</a:t>
            </a:r>
            <a:r>
              <a:rPr lang="en-US" altLang="zh-TW" sz="1600" dirty="0"/>
              <a:t>) (</a:t>
            </a:r>
            <a:r>
              <a:rPr lang="zh-TW" altLang="zh-TW" sz="1600" dirty="0"/>
              <a:t>現在的圖片</a:t>
            </a:r>
            <a:r>
              <a:rPr lang="en-US" altLang="zh-TW" sz="1600" dirty="0"/>
              <a:t>)</a:t>
            </a:r>
            <a:endParaRPr lang="zh-TW" altLang="zh-TW" sz="1600" dirty="0"/>
          </a:p>
          <a:p>
            <a:r>
              <a:rPr lang="en-US" altLang="zh-TW" sz="1600" dirty="0"/>
              <a:t>out</a:t>
            </a:r>
            <a:r>
              <a:rPr lang="zh-TW" altLang="zh-TW" sz="1600" dirty="0"/>
              <a:t>，</a:t>
            </a:r>
            <a:r>
              <a:rPr lang="en-US" altLang="zh-TW" sz="1600" dirty="0"/>
              <a:t>((</a:t>
            </a:r>
            <a:r>
              <a:rPr lang="en-US" altLang="zh-TW" sz="1600" dirty="0" err="1"/>
              <a:t>height,width</a:t>
            </a:r>
            <a:r>
              <a:rPr lang="en-US" altLang="zh-TW" sz="1600" dirty="0"/>
              <a:t>),np.uint8)(LBP</a:t>
            </a:r>
            <a:r>
              <a:rPr lang="zh-TW" altLang="zh-TW" sz="1600" dirty="0"/>
              <a:t>與</a:t>
            </a:r>
            <a:r>
              <a:rPr lang="en-US" altLang="zh-TW" sz="1600" dirty="0"/>
              <a:t>watershed</a:t>
            </a:r>
            <a:r>
              <a:rPr lang="zh-TW" altLang="zh-TW" sz="1600" dirty="0"/>
              <a:t>切割出來的道路，路面為</a:t>
            </a:r>
            <a:r>
              <a:rPr lang="en-US" altLang="zh-TW" sz="1600" dirty="0"/>
              <a:t>255</a:t>
            </a:r>
            <a:r>
              <a:rPr lang="zh-TW" altLang="zh-TW" sz="1600" dirty="0"/>
              <a:t>其他為</a:t>
            </a:r>
            <a:r>
              <a:rPr lang="en-US" altLang="zh-TW" sz="1600" dirty="0"/>
              <a:t>0)</a:t>
            </a:r>
            <a:endParaRPr lang="zh-TW" altLang="zh-TW" sz="16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4B53B2D-A35B-4C40-8E79-75C333EF72E5}"/>
              </a:ext>
            </a:extLst>
          </p:cNvPr>
          <p:cNvSpPr txBox="1"/>
          <p:nvPr/>
        </p:nvSpPr>
        <p:spPr>
          <a:xfrm>
            <a:off x="3600825" y="2600525"/>
            <a:ext cx="89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4EB0E8B-03BB-4666-8B38-58B08083F7FA}"/>
              </a:ext>
            </a:extLst>
          </p:cNvPr>
          <p:cNvSpPr/>
          <p:nvPr/>
        </p:nvSpPr>
        <p:spPr>
          <a:xfrm>
            <a:off x="4342585" y="2961024"/>
            <a:ext cx="78494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/>
              <a:t>foeroad</a:t>
            </a:r>
            <a:r>
              <a:rPr lang="zh-TW" altLang="zh-TW" dirty="0"/>
              <a:t>，</a:t>
            </a:r>
            <a:r>
              <a:rPr lang="en-US" altLang="zh-TW" dirty="0"/>
              <a:t>((</a:t>
            </a:r>
            <a:r>
              <a:rPr lang="en-US" altLang="zh-TW" dirty="0" err="1"/>
              <a:t>height,width</a:t>
            </a:r>
            <a:r>
              <a:rPr lang="en-US" altLang="zh-TW" dirty="0"/>
              <a:t>),np.uint8) (Foe</a:t>
            </a:r>
            <a:r>
              <a:rPr lang="zh-TW" altLang="zh-TW" dirty="0"/>
              <a:t>預計的道路，路面為</a:t>
            </a:r>
            <a:r>
              <a:rPr lang="en-US" altLang="zh-TW" dirty="0"/>
              <a:t>255</a:t>
            </a:r>
            <a:r>
              <a:rPr lang="zh-TW" altLang="zh-TW" dirty="0"/>
              <a:t>其他為</a:t>
            </a:r>
            <a:r>
              <a:rPr lang="en-US" altLang="zh-TW" dirty="0"/>
              <a:t>0)</a:t>
            </a:r>
            <a:endParaRPr lang="zh-TW" altLang="zh-TW" dirty="0"/>
          </a:p>
          <a:p>
            <a:r>
              <a:rPr lang="pt-BR" altLang="zh-TW" dirty="0"/>
              <a:t>im</a:t>
            </a:r>
            <a:r>
              <a:rPr lang="zh-TW" altLang="zh-TW" dirty="0"/>
              <a:t>，</a:t>
            </a:r>
            <a:r>
              <a:rPr lang="en-US" altLang="zh-TW" dirty="0"/>
              <a:t>((height,width,3),np.uint8) (</a:t>
            </a:r>
            <a:r>
              <a:rPr lang="zh-TW" altLang="zh-TW" dirty="0"/>
              <a:t>顏色直接覆蓋沒有透視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pt-BR" altLang="zh-TW" dirty="0"/>
              <a:t>im2</a:t>
            </a:r>
            <a:r>
              <a:rPr lang="zh-TW" altLang="zh-TW" dirty="0"/>
              <a:t>，</a:t>
            </a:r>
            <a:r>
              <a:rPr lang="pt-BR" altLang="zh-TW" dirty="0"/>
              <a:t>((height,width,3),np.uint8) (</a:t>
            </a:r>
            <a:r>
              <a:rPr lang="zh-TW" altLang="zh-TW" dirty="0"/>
              <a:t>利用</a:t>
            </a:r>
            <a:r>
              <a:rPr lang="pt-BR" altLang="zh-TW" dirty="0"/>
              <a:t>addWeighted</a:t>
            </a:r>
            <a:r>
              <a:rPr lang="zh-TW" altLang="zh-TW" dirty="0"/>
              <a:t>將兩張圖片相加，做出浮水印透視的效果</a:t>
            </a:r>
            <a:r>
              <a:rPr lang="pt-BR" altLang="zh-TW" dirty="0"/>
              <a:t>)</a:t>
            </a:r>
            <a:endParaRPr lang="zh-TW" altLang="zh-TW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51F240B-D6D9-4608-98EB-1299AA9C0E80}"/>
              </a:ext>
            </a:extLst>
          </p:cNvPr>
          <p:cNvSpPr txBox="1"/>
          <p:nvPr/>
        </p:nvSpPr>
        <p:spPr>
          <a:xfrm>
            <a:off x="3603787" y="4892475"/>
            <a:ext cx="89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D1D5B2-C09C-4EA1-AB34-8DA7C3F11AA5}"/>
              </a:ext>
            </a:extLst>
          </p:cNvPr>
          <p:cNvSpPr/>
          <p:nvPr/>
        </p:nvSpPr>
        <p:spPr>
          <a:xfrm>
            <a:off x="4387175" y="42461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height</a:t>
            </a:r>
            <a:r>
              <a:rPr lang="zh-TW" altLang="zh-TW" dirty="0"/>
              <a:t>，</a:t>
            </a:r>
            <a:r>
              <a:rPr lang="en-US" altLang="zh-TW" dirty="0"/>
              <a:t>(</a:t>
            </a:r>
            <a:r>
              <a:rPr lang="zh-TW" altLang="zh-TW" dirty="0"/>
              <a:t>輸入影高度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width</a:t>
            </a:r>
            <a:r>
              <a:rPr lang="zh-TW" altLang="zh-TW" dirty="0"/>
              <a:t>，</a:t>
            </a:r>
            <a:r>
              <a:rPr lang="en-US" altLang="zh-TW" dirty="0"/>
              <a:t>(</a:t>
            </a:r>
            <a:r>
              <a:rPr lang="zh-TW" altLang="zh-TW" dirty="0"/>
              <a:t>輸入影寬度</a:t>
            </a:r>
            <a:r>
              <a:rPr lang="en-US" altLang="zh-TW" dirty="0"/>
              <a:t>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4FC9394-4723-4569-B6E1-A1504F777E58}"/>
              </a:ext>
            </a:extLst>
          </p:cNvPr>
          <p:cNvSpPr txBox="1"/>
          <p:nvPr/>
        </p:nvSpPr>
        <p:spPr>
          <a:xfrm>
            <a:off x="3600825" y="3957258"/>
            <a:ext cx="89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25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標題 1">
            <a:extLst>
              <a:ext uri="{FF2B5EF4-FFF2-40B4-BE49-F238E27FC236}">
                <a16:creationId xmlns:a16="http://schemas.microsoft.com/office/drawing/2014/main" id="{45AF1BA5-5D4C-45C5-AC4A-1725C18BF670}"/>
              </a:ext>
            </a:extLst>
          </p:cNvPr>
          <p:cNvSpPr txBox="1">
            <a:spLocks/>
          </p:cNvSpPr>
          <p:nvPr/>
        </p:nvSpPr>
        <p:spPr>
          <a:xfrm>
            <a:off x="4326834" y="2661065"/>
            <a:ext cx="4220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b="1" dirty="0"/>
              <a:t>FPGA</a:t>
            </a:r>
            <a:r>
              <a:rPr lang="zh-TW" altLang="en-US" sz="7200" b="1" dirty="0"/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374519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2068</Words>
  <Application>Microsoft Office PowerPoint</Application>
  <PresentationFormat>寬螢幕</PresentationFormat>
  <Paragraphs>376</Paragraphs>
  <Slides>43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1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道路深度估算之光流以FPGA實驗</vt:lpstr>
      <vt:lpstr>需求</vt:lpstr>
      <vt:lpstr>分析</vt:lpstr>
      <vt:lpstr>PowerPoint 簡報</vt:lpstr>
      <vt:lpstr>PowerPoint 簡報</vt:lpstr>
      <vt:lpstr>PowerPoint 簡報</vt:lpstr>
      <vt:lpstr>PowerPoint 簡報</vt:lpstr>
      <vt:lpstr>Optical_flow_analysis</vt:lpstr>
      <vt:lpstr>PowerPoint 簡報</vt:lpstr>
      <vt:lpstr>2020/5/21 original version</vt:lpstr>
      <vt:lpstr>設計 流程</vt:lpstr>
      <vt:lpstr>設計 API</vt:lpstr>
      <vt:lpstr>設計 API</vt:lpstr>
      <vt:lpstr>設計 API</vt:lpstr>
      <vt:lpstr>設計 API</vt:lpstr>
      <vt:lpstr>設計 API</vt:lpstr>
      <vt:lpstr>設計 API</vt:lpstr>
      <vt:lpstr>設計 API</vt:lpstr>
      <vt:lpstr>2020/6/4 version1</vt:lpstr>
      <vt:lpstr>PowerPoint 簡報</vt:lpstr>
      <vt:lpstr>2020/6/9 version2</vt:lpstr>
      <vt:lpstr>PowerPoint 簡報</vt:lpstr>
      <vt:lpstr>PowerPoint 簡報</vt:lpstr>
      <vt:lpstr>2020/6/19 version3</vt:lpstr>
      <vt:lpstr>PowerPoint 簡報</vt:lpstr>
      <vt:lpstr>設計</vt:lpstr>
      <vt:lpstr>PowerPoint 簡報</vt:lpstr>
      <vt:lpstr>PowerPoint 簡報</vt:lpstr>
      <vt:lpstr>設計</vt:lpstr>
      <vt:lpstr>PowerPoint 簡報</vt:lpstr>
      <vt:lpstr>PowerPoint 簡報</vt:lpstr>
      <vt:lpstr>設計</vt:lpstr>
      <vt:lpstr>PowerPoint 簡報</vt:lpstr>
      <vt:lpstr>PowerPoint 簡報</vt:lpstr>
      <vt:lpstr>設計</vt:lpstr>
      <vt:lpstr>PowerPoint 簡報</vt:lpstr>
      <vt:lpstr>PowerPoint 簡報</vt:lpstr>
      <vt:lpstr>設計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電子系三甲-廖彥翔</dc:creator>
  <cp:lastModifiedBy>電子系三甲-廖彥翔</cp:lastModifiedBy>
  <cp:revision>84</cp:revision>
  <dcterms:created xsi:type="dcterms:W3CDTF">2020-05-26T05:40:45Z</dcterms:created>
  <dcterms:modified xsi:type="dcterms:W3CDTF">2020-06-19T09:07:08Z</dcterms:modified>
</cp:coreProperties>
</file>