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1913CF-C0DD-4891-8355-9D5D98BC6410}" type="doc">
      <dgm:prSet loTypeId="urn:microsoft.com/office/officeart/2005/8/layout/matrix3" loCatId="matrix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2C494A0-1B16-45C0-9E8B-A5C80C89E0DD}">
      <dgm:prSet/>
      <dgm:spPr/>
      <dgm:t>
        <a:bodyPr/>
        <a:lstStyle/>
        <a:p>
          <a:r>
            <a:rPr lang="en-US" dirty="0"/>
            <a:t>2's compliment calculations are implemented in this Arithmetic logic unit</a:t>
          </a:r>
        </a:p>
      </dgm:t>
    </dgm:pt>
    <dgm:pt modelId="{5B60E7B0-3253-4BDE-91E7-4C262A5C9A61}" type="parTrans" cxnId="{E5931A78-F2C9-421A-98FB-93EDF3033523}">
      <dgm:prSet/>
      <dgm:spPr/>
      <dgm:t>
        <a:bodyPr/>
        <a:lstStyle/>
        <a:p>
          <a:endParaRPr lang="en-US"/>
        </a:p>
      </dgm:t>
    </dgm:pt>
    <dgm:pt modelId="{570C4CE7-2A5F-46A9-9462-27DCDEE148F3}" type="sibTrans" cxnId="{E5931A78-F2C9-421A-98FB-93EDF3033523}">
      <dgm:prSet/>
      <dgm:spPr/>
      <dgm:t>
        <a:bodyPr/>
        <a:lstStyle/>
        <a:p>
          <a:endParaRPr lang="en-US"/>
        </a:p>
      </dgm:t>
    </dgm:pt>
    <dgm:pt modelId="{D0D59F1E-B739-4DBF-92BD-6E67178B4D2E}">
      <dgm:prSet/>
      <dgm:spPr/>
      <dgm:t>
        <a:bodyPr/>
        <a:lstStyle/>
        <a:p>
          <a:r>
            <a:rPr lang="en-US"/>
            <a:t>The operation takes place in two clock pulses</a:t>
          </a:r>
          <a:endParaRPr lang="en-US" dirty="0"/>
        </a:p>
      </dgm:t>
    </dgm:pt>
    <dgm:pt modelId="{7234319F-A7CE-405D-BA8F-E276AF718D5C}" type="parTrans" cxnId="{C500AFCD-96C8-473C-8E28-C0AB46244AC8}">
      <dgm:prSet/>
      <dgm:spPr/>
      <dgm:t>
        <a:bodyPr/>
        <a:lstStyle/>
        <a:p>
          <a:endParaRPr lang="en-US"/>
        </a:p>
      </dgm:t>
    </dgm:pt>
    <dgm:pt modelId="{4ED71A6C-D123-42B5-89DE-7DF0FA500EC1}" type="sibTrans" cxnId="{C500AFCD-96C8-473C-8E28-C0AB46244AC8}">
      <dgm:prSet/>
      <dgm:spPr/>
      <dgm:t>
        <a:bodyPr/>
        <a:lstStyle/>
        <a:p>
          <a:endParaRPr lang="en-US"/>
        </a:p>
      </dgm:t>
    </dgm:pt>
    <dgm:pt modelId="{20CB1E28-482F-4635-AD6A-8C89CA09821A}">
      <dgm:prSet/>
      <dgm:spPr/>
      <dgm:t>
        <a:bodyPr/>
        <a:lstStyle/>
        <a:p>
          <a:r>
            <a:rPr lang="en-US"/>
            <a:t>The first clock pulse is used to load the data into the registers</a:t>
          </a:r>
        </a:p>
      </dgm:t>
    </dgm:pt>
    <dgm:pt modelId="{2060F8C1-24D3-45A1-82A2-695530596F9D}" type="parTrans" cxnId="{B66C9B63-6C6F-4380-967B-CDF2A35CD070}">
      <dgm:prSet/>
      <dgm:spPr/>
      <dgm:t>
        <a:bodyPr/>
        <a:lstStyle/>
        <a:p>
          <a:endParaRPr lang="en-US"/>
        </a:p>
      </dgm:t>
    </dgm:pt>
    <dgm:pt modelId="{9A0E0439-42D4-4B4A-84B7-43B5D3D94A0B}" type="sibTrans" cxnId="{B66C9B63-6C6F-4380-967B-CDF2A35CD070}">
      <dgm:prSet/>
      <dgm:spPr/>
      <dgm:t>
        <a:bodyPr/>
        <a:lstStyle/>
        <a:p>
          <a:endParaRPr lang="en-US"/>
        </a:p>
      </dgm:t>
    </dgm:pt>
    <dgm:pt modelId="{CE9E71E2-9FBC-4652-85B8-46306D79D3EF}">
      <dgm:prSet/>
      <dgm:spPr/>
      <dgm:t>
        <a:bodyPr/>
        <a:lstStyle/>
        <a:p>
          <a:r>
            <a:rPr lang="en-US"/>
            <a:t>The second clock pulse is used to perform the required operation</a:t>
          </a:r>
        </a:p>
      </dgm:t>
    </dgm:pt>
    <dgm:pt modelId="{1BF0F186-44EA-4CBF-9B69-239553DA2B79}" type="parTrans" cxnId="{7259D9D8-8073-4BAC-B444-BF6FA76BE060}">
      <dgm:prSet/>
      <dgm:spPr/>
      <dgm:t>
        <a:bodyPr/>
        <a:lstStyle/>
        <a:p>
          <a:endParaRPr lang="en-US"/>
        </a:p>
      </dgm:t>
    </dgm:pt>
    <dgm:pt modelId="{6D964DAA-05D2-40D9-9915-90D95969B710}" type="sibTrans" cxnId="{7259D9D8-8073-4BAC-B444-BF6FA76BE060}">
      <dgm:prSet/>
      <dgm:spPr/>
      <dgm:t>
        <a:bodyPr/>
        <a:lstStyle/>
        <a:p>
          <a:endParaRPr lang="en-US"/>
        </a:p>
      </dgm:t>
    </dgm:pt>
    <dgm:pt modelId="{3418EAD4-3321-43B1-95E4-909064F5FCC1}" type="pres">
      <dgm:prSet presAssocID="{7D1913CF-C0DD-4891-8355-9D5D98BC6410}" presName="matrix" presStyleCnt="0">
        <dgm:presLayoutVars>
          <dgm:chMax val="1"/>
          <dgm:dir/>
          <dgm:resizeHandles val="exact"/>
        </dgm:presLayoutVars>
      </dgm:prSet>
      <dgm:spPr/>
    </dgm:pt>
    <dgm:pt modelId="{D802598B-109C-4CF3-9C9F-8DE63E2019A5}" type="pres">
      <dgm:prSet presAssocID="{7D1913CF-C0DD-4891-8355-9D5D98BC6410}" presName="diamond" presStyleLbl="bgShp" presStyleIdx="0" presStyleCnt="1"/>
      <dgm:spPr/>
    </dgm:pt>
    <dgm:pt modelId="{D8C3C96C-BB65-428E-827D-0D4D91D5D993}" type="pres">
      <dgm:prSet presAssocID="{7D1913CF-C0DD-4891-8355-9D5D98BC641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0DFA4A7-17F4-4614-BA04-AAF7A0C5A5D7}" type="pres">
      <dgm:prSet presAssocID="{7D1913CF-C0DD-4891-8355-9D5D98BC641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16D70B5-D121-4F00-8305-946C7E74BF56}" type="pres">
      <dgm:prSet presAssocID="{7D1913CF-C0DD-4891-8355-9D5D98BC641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7DDF345-7614-4B3A-A431-F37FD6F2B894}" type="pres">
      <dgm:prSet presAssocID="{7D1913CF-C0DD-4891-8355-9D5D98BC641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6D0E103-6D3C-4118-834B-80B4D0818401}" type="presOf" srcId="{20CB1E28-482F-4635-AD6A-8C89CA09821A}" destId="{716D70B5-D121-4F00-8305-946C7E74BF56}" srcOrd="0" destOrd="0" presId="urn:microsoft.com/office/officeart/2005/8/layout/matrix3"/>
    <dgm:cxn modelId="{0698E419-230C-44E1-A8C1-CB2E79B985F2}" type="presOf" srcId="{D0D59F1E-B739-4DBF-92BD-6E67178B4D2E}" destId="{D0DFA4A7-17F4-4614-BA04-AAF7A0C5A5D7}" srcOrd="0" destOrd="0" presId="urn:microsoft.com/office/officeart/2005/8/layout/matrix3"/>
    <dgm:cxn modelId="{B66C9B63-6C6F-4380-967B-CDF2A35CD070}" srcId="{7D1913CF-C0DD-4891-8355-9D5D98BC6410}" destId="{20CB1E28-482F-4635-AD6A-8C89CA09821A}" srcOrd="2" destOrd="0" parTransId="{2060F8C1-24D3-45A1-82A2-695530596F9D}" sibTransId="{9A0E0439-42D4-4B4A-84B7-43B5D3D94A0B}"/>
    <dgm:cxn modelId="{E5931A78-F2C9-421A-98FB-93EDF3033523}" srcId="{7D1913CF-C0DD-4891-8355-9D5D98BC6410}" destId="{E2C494A0-1B16-45C0-9E8B-A5C80C89E0DD}" srcOrd="0" destOrd="0" parTransId="{5B60E7B0-3253-4BDE-91E7-4C262A5C9A61}" sibTransId="{570C4CE7-2A5F-46A9-9462-27DCDEE148F3}"/>
    <dgm:cxn modelId="{A9180392-1706-496F-B948-FA3123B2ABE1}" type="presOf" srcId="{CE9E71E2-9FBC-4652-85B8-46306D79D3EF}" destId="{17DDF345-7614-4B3A-A431-F37FD6F2B894}" srcOrd="0" destOrd="0" presId="urn:microsoft.com/office/officeart/2005/8/layout/matrix3"/>
    <dgm:cxn modelId="{5C5F15A8-DBF5-423E-82F0-476AC13CE3D6}" type="presOf" srcId="{7D1913CF-C0DD-4891-8355-9D5D98BC6410}" destId="{3418EAD4-3321-43B1-95E4-909064F5FCC1}" srcOrd="0" destOrd="0" presId="urn:microsoft.com/office/officeart/2005/8/layout/matrix3"/>
    <dgm:cxn modelId="{6C4D17CD-F8F3-4C0E-9839-55C9632169E5}" type="presOf" srcId="{E2C494A0-1B16-45C0-9E8B-A5C80C89E0DD}" destId="{D8C3C96C-BB65-428E-827D-0D4D91D5D993}" srcOrd="0" destOrd="0" presId="urn:microsoft.com/office/officeart/2005/8/layout/matrix3"/>
    <dgm:cxn modelId="{C500AFCD-96C8-473C-8E28-C0AB46244AC8}" srcId="{7D1913CF-C0DD-4891-8355-9D5D98BC6410}" destId="{D0D59F1E-B739-4DBF-92BD-6E67178B4D2E}" srcOrd="1" destOrd="0" parTransId="{7234319F-A7CE-405D-BA8F-E276AF718D5C}" sibTransId="{4ED71A6C-D123-42B5-89DE-7DF0FA500EC1}"/>
    <dgm:cxn modelId="{7259D9D8-8073-4BAC-B444-BF6FA76BE060}" srcId="{7D1913CF-C0DD-4891-8355-9D5D98BC6410}" destId="{CE9E71E2-9FBC-4652-85B8-46306D79D3EF}" srcOrd="3" destOrd="0" parTransId="{1BF0F186-44EA-4CBF-9B69-239553DA2B79}" sibTransId="{6D964DAA-05D2-40D9-9915-90D95969B710}"/>
    <dgm:cxn modelId="{28732E48-04CF-4B24-8E07-7D4653D06464}" type="presParOf" srcId="{3418EAD4-3321-43B1-95E4-909064F5FCC1}" destId="{D802598B-109C-4CF3-9C9F-8DE63E2019A5}" srcOrd="0" destOrd="0" presId="urn:microsoft.com/office/officeart/2005/8/layout/matrix3"/>
    <dgm:cxn modelId="{C311E319-9CBF-4CA3-B6C5-C7268729CAAB}" type="presParOf" srcId="{3418EAD4-3321-43B1-95E4-909064F5FCC1}" destId="{D8C3C96C-BB65-428E-827D-0D4D91D5D993}" srcOrd="1" destOrd="0" presId="urn:microsoft.com/office/officeart/2005/8/layout/matrix3"/>
    <dgm:cxn modelId="{EE8571B1-8DFD-40E3-B507-3DAAEB5D7068}" type="presParOf" srcId="{3418EAD4-3321-43B1-95E4-909064F5FCC1}" destId="{D0DFA4A7-17F4-4614-BA04-AAF7A0C5A5D7}" srcOrd="2" destOrd="0" presId="urn:microsoft.com/office/officeart/2005/8/layout/matrix3"/>
    <dgm:cxn modelId="{E49F2019-A80C-4E82-B0C9-2B9AEDC9D39D}" type="presParOf" srcId="{3418EAD4-3321-43B1-95E4-909064F5FCC1}" destId="{716D70B5-D121-4F00-8305-946C7E74BF56}" srcOrd="3" destOrd="0" presId="urn:microsoft.com/office/officeart/2005/8/layout/matrix3"/>
    <dgm:cxn modelId="{E56BD378-6EC0-4B8E-92EE-74F3C7525AB8}" type="presParOf" srcId="{3418EAD4-3321-43B1-95E4-909064F5FCC1}" destId="{17DDF345-7614-4B3A-A431-F37FD6F2B89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2598B-109C-4CF3-9C9F-8DE63E2019A5}">
      <dsp:nvSpPr>
        <dsp:cNvPr id="0" name=""/>
        <dsp:cNvSpPr/>
      </dsp:nvSpPr>
      <dsp:spPr>
        <a:xfrm>
          <a:off x="466724" y="0"/>
          <a:ext cx="6419850" cy="6419850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C3C96C-BB65-428E-827D-0D4D91D5D993}">
      <dsp:nvSpPr>
        <dsp:cNvPr id="0" name=""/>
        <dsp:cNvSpPr/>
      </dsp:nvSpPr>
      <dsp:spPr>
        <a:xfrm>
          <a:off x="1076610" y="609885"/>
          <a:ext cx="2503741" cy="250374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2's compliment calculations are implemented in this Arithmetic logic unit</a:t>
          </a:r>
        </a:p>
      </dsp:txBody>
      <dsp:txXfrm>
        <a:off x="1198833" y="732108"/>
        <a:ext cx="2259295" cy="2259295"/>
      </dsp:txXfrm>
    </dsp:sp>
    <dsp:sp modelId="{D0DFA4A7-17F4-4614-BA04-AAF7A0C5A5D7}">
      <dsp:nvSpPr>
        <dsp:cNvPr id="0" name=""/>
        <dsp:cNvSpPr/>
      </dsp:nvSpPr>
      <dsp:spPr>
        <a:xfrm>
          <a:off x="3772947" y="609885"/>
          <a:ext cx="2503741" cy="250374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operation takes place in two clock pulses</a:t>
          </a:r>
          <a:endParaRPr lang="en-US" sz="2400" kern="1200" dirty="0"/>
        </a:p>
      </dsp:txBody>
      <dsp:txXfrm>
        <a:off x="3895170" y="732108"/>
        <a:ext cx="2259295" cy="2259295"/>
      </dsp:txXfrm>
    </dsp:sp>
    <dsp:sp modelId="{716D70B5-D121-4F00-8305-946C7E74BF56}">
      <dsp:nvSpPr>
        <dsp:cNvPr id="0" name=""/>
        <dsp:cNvSpPr/>
      </dsp:nvSpPr>
      <dsp:spPr>
        <a:xfrm>
          <a:off x="1076610" y="3306222"/>
          <a:ext cx="2503741" cy="250374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first clock pulse is used to load the data into the registers</a:t>
          </a:r>
        </a:p>
      </dsp:txBody>
      <dsp:txXfrm>
        <a:off x="1198833" y="3428445"/>
        <a:ext cx="2259295" cy="2259295"/>
      </dsp:txXfrm>
    </dsp:sp>
    <dsp:sp modelId="{17DDF345-7614-4B3A-A431-F37FD6F2B894}">
      <dsp:nvSpPr>
        <dsp:cNvPr id="0" name=""/>
        <dsp:cNvSpPr/>
      </dsp:nvSpPr>
      <dsp:spPr>
        <a:xfrm>
          <a:off x="3772947" y="3306222"/>
          <a:ext cx="2503741" cy="250374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second clock pulse is used to perform the required operation</a:t>
          </a:r>
        </a:p>
      </dsp:txBody>
      <dsp:txXfrm>
        <a:off x="3895170" y="3428445"/>
        <a:ext cx="2259295" cy="2259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85E8-6949-43C4-B0AD-3A7C7919E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17D7B-BA54-4408-8180-B6B3E865D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B99BE-9254-45A4-ADDC-DC71F8D3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0F2-8665-4E3B-B805-D0B25D04244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CB8E6-9844-4DA8-A6BC-739EAD01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540AA-0272-4C25-B530-BCF339F6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5D00-8EE2-4BDB-8D0C-40A8CBF56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2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63C7-116A-4DA7-AC03-720EA4A8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6D98A-89ED-40A4-A193-26782EC10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4FCF4-D76A-4398-AAE7-D0D6869C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0F2-8665-4E3B-B805-D0B25D04244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CA364-A3BE-4B6B-94FD-7AB0D166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9A802-814B-4C6E-9B7E-EFE43118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5D00-8EE2-4BDB-8D0C-40A8CBF56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64DA8E-CBF2-4016-9F7B-2638A0A49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0E824-9557-4937-9126-1A782E5D1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21B41-74F0-4853-82F6-3865F9DB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0F2-8665-4E3B-B805-D0B25D04244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BD0FD-8F0E-42D3-AF69-EDCCAED2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C2C1A-EDBC-4549-94B2-AEE8CBC2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5D00-8EE2-4BDB-8D0C-40A8CBF56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6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59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01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7481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16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6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53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28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49B0-4577-434C-B671-6AE87A21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B7006-B2EA-4469-9BC4-B96AAC85A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00846-C816-4304-8030-383DC7A5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0F2-8665-4E3B-B805-D0B25D04244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8427F-D734-4EB5-BE23-CB1A6752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0208F-3BE0-4A67-B818-2A9D33C3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5D00-8EE2-4BDB-8D0C-40A8CBF56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45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685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7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6E48-CF19-4D01-9D98-E33633171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00175-51D5-4EFF-BD0D-878E42D54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6EE1-FC40-49DB-A5C0-258EAE00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0F2-8665-4E3B-B805-D0B25D04244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A5F93-7A74-4E98-80A4-140DA0E2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EE434-0E72-4F40-828F-8C079AAD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5D00-8EE2-4BDB-8D0C-40A8CBF56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6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FBE3-D080-4571-AAD3-747E1204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CB281-DFB6-4926-93A2-E33D4087B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28F0C-0087-4186-9DB2-FF50E1F75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81932-EDA9-4262-B7C6-1FDFA2BE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0F2-8665-4E3B-B805-D0B25D04244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29EF-51BA-44F8-9F22-F6D328EA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F52EB-DAB7-4938-BB19-C7489CF5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5D00-8EE2-4BDB-8D0C-40A8CBF56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29236-DE3B-43C8-BF23-5799C61F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18E46-839A-4EC7-B086-B7B119982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57F09-DD25-46A7-8235-108264800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FBD0E-1401-45D0-A262-0CAC6C3F8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4C495-69CC-4F7F-AAFE-4F7A5C07C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06389-A53C-4FDA-BE89-FE9457BA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0F2-8665-4E3B-B805-D0B25D04244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745AFE-72AE-46A8-B032-A0BBE08E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1ED7-9A90-4FAA-98ED-9447C2D7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5D00-8EE2-4BDB-8D0C-40A8CBF56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5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E91B-AD39-4378-A083-AA458E73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584CE-DBDE-4A01-9BA4-D9E54F8F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0F2-8665-4E3B-B805-D0B25D04244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62446-EC0B-4613-B3DF-DEA1073F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30042-37E8-4F5F-AEBF-B6E0D62A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5D00-8EE2-4BDB-8D0C-40A8CBF56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8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9AE31-4299-4733-BDAF-4CC1147F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0F2-8665-4E3B-B805-D0B25D04244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8CF50-4B3F-4363-9FEC-5676327E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E0EFC-D805-4BDB-B168-FCDE106C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5D00-8EE2-4BDB-8D0C-40A8CBF56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7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9B06-4D0F-48D2-BFE2-F54FBA56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978AF-A787-4513-B72F-115CD9C81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D0725-32D6-4756-9E58-CD28608F9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7F755-A28E-4BEE-858E-927167DF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0F2-8665-4E3B-B805-D0B25D04244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599BD-CD90-46A1-9921-59B4715D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EB3C9-79D4-48D2-9EBB-A75B3098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5D00-8EE2-4BDB-8D0C-40A8CBF56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5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FA11-236E-4D62-A2DE-E66065F7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918D1-EC1C-4EE7-B4E8-65CE806E2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F234-D240-4911-93A9-40995FB30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2A68C-5DE9-4747-8357-75FBD041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0F2-8665-4E3B-B805-D0B25D04244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B0E0E-6CC2-4F37-9215-34573E05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8EA46-5887-48B6-9066-4B30429D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5D00-8EE2-4BDB-8D0C-40A8CBF56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8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EA5AB6-3ACC-4352-90E3-9C1077F5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984D7-73E7-4923-8F90-0339F946A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F5066-D1C1-4E5C-B490-0EC8D8B1B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740F2-8665-4E3B-B805-D0B25D04244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53489-8F19-45A4-93E8-5351C7044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D6F42-FA1F-4155-83FC-14515B103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B5D00-8EE2-4BDB-8D0C-40A8CBF56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8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85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879" y="2961577"/>
            <a:ext cx="10058400" cy="1711037"/>
          </a:xfrm>
        </p:spPr>
        <p:txBody>
          <a:bodyPr>
            <a:normAutofit/>
          </a:bodyPr>
          <a:lstStyle/>
          <a:p>
            <a:r>
              <a:rPr lang="en-US" sz="6000" dirty="0"/>
              <a:t>BASIC SIMD PROCESSOR</a:t>
            </a:r>
            <a:endParaRPr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54AD6-3E66-4A22-ACDE-B2B3EE376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844249"/>
            <a:ext cx="10058400" cy="1048305"/>
          </a:xfrm>
        </p:spPr>
        <p:txBody>
          <a:bodyPr/>
          <a:lstStyle/>
          <a:p>
            <a:r>
              <a:rPr lang="en-US" dirty="0"/>
              <a:t>Name: S.V.S.SUDHEEP RAO.</a:t>
            </a:r>
            <a:br>
              <a:rPr lang="en-US" dirty="0"/>
            </a:br>
            <a:r>
              <a:rPr lang="en-US" dirty="0"/>
              <a:t>Class:2</a:t>
            </a:r>
            <a:r>
              <a:rPr lang="en-US" baseline="30000" dirty="0"/>
              <a:t>nd</a:t>
            </a:r>
            <a:r>
              <a:rPr lang="en-US" dirty="0"/>
              <a:t> year,B.Tech,ECE-A.</a:t>
            </a:r>
          </a:p>
          <a:p>
            <a:r>
              <a:rPr lang="en-US" dirty="0"/>
              <a:t>Rollnumber:184159.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DA115-30F2-4253-9531-ABEA92DC7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427" y="76200"/>
            <a:ext cx="2286000" cy="678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1D5092-4D08-4CE1-9335-F8A45F5E6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161" y="38100"/>
            <a:ext cx="2333625" cy="1695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22A2B7-ED67-41BB-B907-F1F41765A58A}"/>
              </a:ext>
            </a:extLst>
          </p:cNvPr>
          <p:cNvSpPr txBox="1"/>
          <p:nvPr/>
        </p:nvSpPr>
        <p:spPr>
          <a:xfrm>
            <a:off x="532660" y="1733550"/>
            <a:ext cx="5285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INSTRUCTIONS SUPPORTED</a:t>
            </a:r>
          </a:p>
          <a:p>
            <a:pPr algn="ctr"/>
            <a:r>
              <a:rPr lang="en-US" sz="3200" dirty="0"/>
              <a:t> BY THE PROCESSOR</a:t>
            </a:r>
          </a:p>
        </p:txBody>
      </p:sp>
    </p:spTree>
    <p:extLst>
      <p:ext uri="{BB962C8B-B14F-4D97-AF65-F5344CB8AC3E}">
        <p14:creationId xmlns:p14="http://schemas.microsoft.com/office/powerpoint/2010/main" val="157797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776EC-EB99-477B-BC46-DA691A6D2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pPr lvl="1"/>
            <a:r>
              <a:rPr lang="en-US" sz="3600" dirty="0"/>
              <a:t>THINGS DONE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 coding part of adder ,shifter and </a:t>
            </a:r>
            <a:r>
              <a:rPr lang="en-US" sz="3600" dirty="0" err="1"/>
              <a:t>multipier</a:t>
            </a:r>
            <a:r>
              <a:rPr lang="en-US" sz="3600" dirty="0"/>
              <a:t> is done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Figured out the basic working procedure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F1F27-AEA6-4A4B-A6AD-6043C3DCF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r>
              <a:rPr lang="en-US" sz="3200" dirty="0"/>
              <a:t>THINGS TO BE DONE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The coding part of various instructions is left over.</a:t>
            </a:r>
          </a:p>
        </p:txBody>
      </p:sp>
    </p:spTree>
    <p:extLst>
      <p:ext uri="{BB962C8B-B14F-4D97-AF65-F5344CB8AC3E}">
        <p14:creationId xmlns:p14="http://schemas.microsoft.com/office/powerpoint/2010/main" val="620460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EC90534-E111-4D41-B709-7F0AE4FA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sz="3400"/>
              <a:t>INTRODUCTION</a:t>
            </a:r>
            <a:br>
              <a:rPr lang="en-US" sz="3400"/>
            </a:br>
            <a:r>
              <a:rPr lang="en-US" sz="3400"/>
              <a:t>(About SIMD architecture)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A53DD5F9-4FE7-495B-BB33-B8D0C790DA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6" b="3401"/>
          <a:stretch/>
        </p:blipFill>
        <p:spPr>
          <a:xfrm>
            <a:off x="1286973" y="2811104"/>
            <a:ext cx="3020579" cy="292811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1B0C75F-F36B-4198-8A87-E95ED72A2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593180" cy="3585016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SIMD stands for single instruction ,multiple data</a:t>
            </a:r>
          </a:p>
          <a:p>
            <a:r>
              <a:rPr lang="en-US" sz="2600" dirty="0"/>
              <a:t>It describes computers with multiple processing </a:t>
            </a:r>
          </a:p>
          <a:p>
            <a:pPr marL="0" indent="0">
              <a:buNone/>
            </a:pPr>
            <a:r>
              <a:rPr lang="en-US" sz="2600" dirty="0"/>
              <a:t>  elements that perform the same operation on </a:t>
            </a:r>
          </a:p>
          <a:p>
            <a:pPr marL="0" indent="0">
              <a:buNone/>
            </a:pPr>
            <a:r>
              <a:rPr lang="en-US" sz="2600" dirty="0"/>
              <a:t>  multiple data points simultaneously.</a:t>
            </a:r>
          </a:p>
          <a:p>
            <a:r>
              <a:rPr lang="en-US" sz="2600" dirty="0"/>
              <a:t>They perform several computations simultaneously </a:t>
            </a:r>
          </a:p>
          <a:p>
            <a:pPr marL="0" indent="0">
              <a:buNone/>
            </a:pPr>
            <a:r>
              <a:rPr lang="en-US" sz="2600" dirty="0"/>
              <a:t>   but only of a single instruction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998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AD4B-0FBC-41B8-8EB4-4C13251B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en-US" sz="3700"/>
              <a:t>Implementation of 16 bit basic ALU processor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E0361B-0683-4787-BBD6-D4FF17E0A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97904"/>
              </p:ext>
            </p:extLst>
          </p:nvPr>
        </p:nvGraphicFramePr>
        <p:xfrm>
          <a:off x="4514850" y="238125"/>
          <a:ext cx="7353300" cy="6419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130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606D04-C612-44CC-BA8B-09198B7DC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890587"/>
            <a:ext cx="8791575" cy="50768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F90050-3E4D-49D8-A188-148D05E6A395}"/>
              </a:ext>
            </a:extLst>
          </p:cNvPr>
          <p:cNvSpPr/>
          <p:nvPr/>
        </p:nvSpPr>
        <p:spPr>
          <a:xfrm>
            <a:off x="1812338" y="1704975"/>
            <a:ext cx="548822" cy="3390808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30AE5F-16C9-4BA6-A390-DC081F36F312}"/>
              </a:ext>
            </a:extLst>
          </p:cNvPr>
          <p:cNvSpPr/>
          <p:nvPr/>
        </p:nvSpPr>
        <p:spPr>
          <a:xfrm>
            <a:off x="3435658" y="2068498"/>
            <a:ext cx="310719" cy="2698812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4E8089-8068-4527-A31C-8CF8A460B463}"/>
              </a:ext>
            </a:extLst>
          </p:cNvPr>
          <p:cNvSpPr/>
          <p:nvPr/>
        </p:nvSpPr>
        <p:spPr>
          <a:xfrm>
            <a:off x="4857935" y="2079593"/>
            <a:ext cx="388768" cy="2687717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7E1F45-F970-4E25-94AC-85881B1469E8}"/>
              </a:ext>
            </a:extLst>
          </p:cNvPr>
          <p:cNvSpPr/>
          <p:nvPr/>
        </p:nvSpPr>
        <p:spPr>
          <a:xfrm>
            <a:off x="6676008" y="2085141"/>
            <a:ext cx="530556" cy="1883177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78555B-1B80-4495-B75F-E8C899598008}"/>
              </a:ext>
            </a:extLst>
          </p:cNvPr>
          <p:cNvSpPr/>
          <p:nvPr/>
        </p:nvSpPr>
        <p:spPr>
          <a:xfrm>
            <a:off x="7785717" y="2884133"/>
            <a:ext cx="621435" cy="1883177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5B92D6-1964-48C2-97F5-46090427AD0F}"/>
              </a:ext>
            </a:extLst>
          </p:cNvPr>
          <p:cNvSpPr/>
          <p:nvPr/>
        </p:nvSpPr>
        <p:spPr>
          <a:xfrm>
            <a:off x="9173893" y="2079593"/>
            <a:ext cx="621435" cy="2687717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9BC6E9-7D5F-44BC-A649-D23F700C761D}"/>
              </a:ext>
            </a:extLst>
          </p:cNvPr>
          <p:cNvSpPr/>
          <p:nvPr/>
        </p:nvSpPr>
        <p:spPr>
          <a:xfrm rot="5400000">
            <a:off x="7838333" y="3999321"/>
            <a:ext cx="523182" cy="3390808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9FF4AD-AF55-43FC-8BD8-476152554227}"/>
              </a:ext>
            </a:extLst>
          </p:cNvPr>
          <p:cNvSpPr/>
          <p:nvPr/>
        </p:nvSpPr>
        <p:spPr>
          <a:xfrm rot="5400000">
            <a:off x="7413270" y="-1675844"/>
            <a:ext cx="523182" cy="5633852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Register 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A4269-0C90-45BB-8185-DA518018C8F6}"/>
              </a:ext>
            </a:extLst>
          </p:cNvPr>
          <p:cNvSpPr txBox="1"/>
          <p:nvPr/>
        </p:nvSpPr>
        <p:spPr>
          <a:xfrm rot="16200000">
            <a:off x="1436972" y="3345156"/>
            <a:ext cx="129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20EE97-81DE-4A1C-A2A0-E534D570E9AE}"/>
              </a:ext>
            </a:extLst>
          </p:cNvPr>
          <p:cNvSpPr txBox="1"/>
          <p:nvPr/>
        </p:nvSpPr>
        <p:spPr>
          <a:xfrm>
            <a:off x="7760009" y="5510059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41561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39CA4-6FF7-4BE5-BF81-77AB8D18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OPERATION</a:t>
            </a:r>
          </a:p>
        </p:txBody>
      </p:sp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3BE9B-4F47-4BA1-826D-B32C51894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79"/>
            <a:ext cx="5676900" cy="5437875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/>
              <a:t>The ALU will be embedded into a simple processor based on 5-stage, delay of each stage will be 1 cycle, meeting the delay of ALU.</a:t>
            </a:r>
          </a:p>
          <a:p>
            <a:r>
              <a:rPr lang="en-US" sz="2400" dirty="0"/>
              <a:t>In the stage 1, a 10-bit address will be sent to an instruction block to fetch 18-bit instruction.</a:t>
            </a:r>
          </a:p>
          <a:p>
            <a:r>
              <a:rPr lang="en-US" sz="2400" dirty="0"/>
              <a:t>In the stage 2, the instruction will be decoded and some of control registers will be set to control the following stage.</a:t>
            </a:r>
          </a:p>
          <a:p>
            <a:r>
              <a:rPr lang="en-US" sz="2400" dirty="0"/>
              <a:t>In the stage 3, ALU will process data in registers or implement some control commands</a:t>
            </a:r>
          </a:p>
          <a:p>
            <a:r>
              <a:rPr lang="en-US" sz="2400" dirty="0"/>
              <a:t>In the stage 4, if the instruction is “store” or “load”, data would be read from/ written to data , based on instruction and address.</a:t>
            </a:r>
          </a:p>
          <a:p>
            <a:r>
              <a:rPr lang="en-US" sz="2400" dirty="0"/>
              <a:t>In the stage 5, data will be written back to register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9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18FC77-B095-4EEF-8BC3-B889AD06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COMPONENTS IN ALU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8F6F781-F270-4A02-8A11-09FF02012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400" dirty="0"/>
              <a:t>SIMD Adder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/>
              <a:t>SIMD Shifter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/>
              <a:t>SIMD Multiplier</a:t>
            </a:r>
          </a:p>
        </p:txBody>
      </p:sp>
    </p:spTree>
    <p:extLst>
      <p:ext uri="{BB962C8B-B14F-4D97-AF65-F5344CB8AC3E}">
        <p14:creationId xmlns:p14="http://schemas.microsoft.com/office/powerpoint/2010/main" val="33503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CBF31-DF45-4905-8B85-046A8AD1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SIMD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14BB-0269-4423-B3CB-01E9DB38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3206240"/>
          </a:xfrm>
        </p:spPr>
        <p:txBody>
          <a:bodyPr anchor="ctr">
            <a:normAutofit/>
          </a:bodyPr>
          <a:lstStyle/>
          <a:p>
            <a:r>
              <a:rPr lang="en-US" dirty="0"/>
              <a:t>The SIMD adder is implemented based on 4 4-bit adders.</a:t>
            </a:r>
          </a:p>
          <a:p>
            <a:r>
              <a:rPr lang="en-US" dirty="0"/>
              <a:t> The adder can also support subtraction, by flipping the second operand and add one to it when the signal sub is set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C95A8-D9C2-4B61-B0E4-67F8D33DD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3846322"/>
            <a:ext cx="6995583" cy="218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1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8C27C-3987-4092-9470-A79468B1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SIMD Shifter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F09DB-4AB1-4D6C-BB00-8ED85343B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7" y="640080"/>
            <a:ext cx="7082607" cy="3266659"/>
          </a:xfrm>
        </p:spPr>
        <p:txBody>
          <a:bodyPr anchor="ctr">
            <a:normAutofit/>
          </a:bodyPr>
          <a:lstStyle/>
          <a:p>
            <a:r>
              <a:rPr lang="en-US" dirty="0"/>
              <a:t> It is based on two 16-bit shifters and necessary overstep-correct logic.</a:t>
            </a:r>
          </a:p>
          <a:p>
            <a:r>
              <a:rPr lang="en-US" dirty="0"/>
              <a:t> The shifter will determine whether the MSB of 4-bit block should be set to 0 or just inherit the value from the LSB from 4-bit block in front of it, according to the input signal, H and O.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8F02D-5F6D-4401-A633-622883E3D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561935"/>
            <a:ext cx="6894236" cy="225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8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C65F6-FFD7-4CB9-95BB-725D7EB2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SIMD Multiplier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B5072-FE47-4E73-B325-2751BF888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219075"/>
            <a:ext cx="7054032" cy="364672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SIMD multiplier is implemented with adders and shifters.</a:t>
            </a:r>
          </a:p>
          <a:p>
            <a:r>
              <a:rPr lang="en-US" sz="2400" dirty="0"/>
              <a:t> To make it support multiplication with different data </a:t>
            </a:r>
          </a:p>
          <a:p>
            <a:pPr marL="0" indent="0">
              <a:buNone/>
            </a:pPr>
            <a:r>
              <a:rPr lang="en-US" sz="2400" dirty="0"/>
              <a:t>    width, the input signal, H, O and Q, are </a:t>
            </a:r>
          </a:p>
          <a:p>
            <a:pPr marL="0" indent="0">
              <a:buNone/>
            </a:pPr>
            <a:r>
              <a:rPr lang="en-US" sz="2400" dirty="0"/>
              <a:t>    used to control the input operands of</a:t>
            </a:r>
          </a:p>
          <a:p>
            <a:pPr marL="0" indent="0">
              <a:buNone/>
            </a:pPr>
            <a:r>
              <a:rPr lang="en-US" sz="2400" dirty="0"/>
              <a:t>    the adders and select corresponding </a:t>
            </a:r>
          </a:p>
          <a:p>
            <a:pPr marL="0" indent="0">
              <a:buNone/>
            </a:pPr>
            <a:r>
              <a:rPr lang="en-US" sz="2400" dirty="0"/>
              <a:t>    outputs for the target data width. 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327CC2-159B-4597-AFB7-8CADA67D1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741" y="3865798"/>
            <a:ext cx="5468868" cy="299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2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467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Consolas</vt:lpstr>
      <vt:lpstr>Office Theme</vt:lpstr>
      <vt:lpstr>Tech Computer 16x9</vt:lpstr>
      <vt:lpstr>BASIC SIMD PROCESSOR</vt:lpstr>
      <vt:lpstr>INTRODUCTION (About SIMD architecture)</vt:lpstr>
      <vt:lpstr>Implementation of 16 bit basic ALU processor</vt:lpstr>
      <vt:lpstr>PowerPoint Presentation</vt:lpstr>
      <vt:lpstr>OPERATION</vt:lpstr>
      <vt:lpstr>COMPONENTS IN ALU</vt:lpstr>
      <vt:lpstr>SIMD Adder</vt:lpstr>
      <vt:lpstr>SIMD Shifter</vt:lpstr>
      <vt:lpstr>SIMD Multiplier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SIMD PROCESSOR</dc:title>
  <dc:creator>venkatsai sudheep</dc:creator>
  <cp:lastModifiedBy>venkatsai sudheep</cp:lastModifiedBy>
  <cp:revision>9</cp:revision>
  <dcterms:created xsi:type="dcterms:W3CDTF">2020-02-24T21:12:55Z</dcterms:created>
  <dcterms:modified xsi:type="dcterms:W3CDTF">2020-02-25T08:52:12Z</dcterms:modified>
</cp:coreProperties>
</file>