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36312475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CDC"/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50" d="100"/>
          <a:sy n="50" d="100"/>
        </p:scale>
        <p:origin x="-1122" y="-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5894744"/>
            <a:ext cx="30865604" cy="12539874"/>
          </a:xfrm>
        </p:spPr>
        <p:txBody>
          <a:bodyPr anchor="b"/>
          <a:lstStyle>
            <a:lvl1pPr algn="ctr">
              <a:defRPr sz="2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8918204"/>
            <a:ext cx="27234356" cy="8696200"/>
          </a:xfrm>
        </p:spPr>
        <p:txBody>
          <a:bodyPr/>
          <a:lstStyle>
            <a:lvl1pPr marL="0" indent="0" algn="ctr">
              <a:buNone/>
              <a:defRPr sz="9531"/>
            </a:lvl1pPr>
            <a:lvl2pPr marL="1815633" indent="0" algn="ctr">
              <a:buNone/>
              <a:defRPr sz="7942"/>
            </a:lvl2pPr>
            <a:lvl3pPr marL="3631265" indent="0" algn="ctr">
              <a:buNone/>
              <a:defRPr sz="7148"/>
            </a:lvl3pPr>
            <a:lvl4pPr marL="5446898" indent="0" algn="ctr">
              <a:buNone/>
              <a:defRPr sz="6354"/>
            </a:lvl4pPr>
            <a:lvl5pPr marL="7262531" indent="0" algn="ctr">
              <a:buNone/>
              <a:defRPr sz="6354"/>
            </a:lvl5pPr>
            <a:lvl6pPr marL="9078163" indent="0" algn="ctr">
              <a:buNone/>
              <a:defRPr sz="6354"/>
            </a:lvl6pPr>
            <a:lvl7pPr marL="10893796" indent="0" algn="ctr">
              <a:buNone/>
              <a:defRPr sz="6354"/>
            </a:lvl7pPr>
            <a:lvl8pPr marL="12709428" indent="0" algn="ctr">
              <a:buNone/>
              <a:defRPr sz="6354"/>
            </a:lvl8pPr>
            <a:lvl9pPr marL="14525061" indent="0" algn="ctr">
              <a:buNone/>
              <a:defRPr sz="63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917667"/>
            <a:ext cx="7829877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917667"/>
            <a:ext cx="23035726" cy="30524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8979694"/>
            <a:ext cx="31319510" cy="14982813"/>
          </a:xfrm>
        </p:spPr>
        <p:txBody>
          <a:bodyPr anchor="b"/>
          <a:lstStyle>
            <a:lvl1pPr>
              <a:defRPr sz="2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24104250"/>
            <a:ext cx="31319510" cy="7879107"/>
          </a:xfrm>
        </p:spPr>
        <p:txBody>
          <a:bodyPr/>
          <a:lstStyle>
            <a:lvl1pPr marL="0" indent="0">
              <a:buNone/>
              <a:defRPr sz="9531">
                <a:solidFill>
                  <a:schemeClr val="tx1"/>
                </a:solidFill>
              </a:defRPr>
            </a:lvl1pPr>
            <a:lvl2pPr marL="1815633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3631265" indent="0">
              <a:buNone/>
              <a:defRPr sz="7148">
                <a:solidFill>
                  <a:schemeClr val="tx1">
                    <a:tint val="75000"/>
                  </a:schemeClr>
                </a:solidFill>
              </a:defRPr>
            </a:lvl3pPr>
            <a:lvl4pPr marL="544689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4pPr>
            <a:lvl5pPr marL="726253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5pPr>
            <a:lvl6pPr marL="9078163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6pPr>
            <a:lvl7pPr marL="10893796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7pPr>
            <a:lvl8pPr marL="1270942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8pPr>
            <a:lvl9pPr marL="1452506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9588335"/>
            <a:ext cx="15432802" cy="22853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9588335"/>
            <a:ext cx="15432802" cy="22853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17675"/>
            <a:ext cx="3131951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8829608"/>
            <a:ext cx="15361877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13156863"/>
            <a:ext cx="15361877" cy="1935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8829608"/>
            <a:ext cx="15437532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13156863"/>
            <a:ext cx="15437532" cy="1935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5186046"/>
            <a:ext cx="18383190" cy="25596685"/>
          </a:xfrm>
        </p:spPr>
        <p:txBody>
          <a:bodyPr/>
          <a:lstStyle>
            <a:lvl1pPr>
              <a:defRPr sz="12708"/>
            </a:lvl1pPr>
            <a:lvl2pPr>
              <a:defRPr sz="11119"/>
            </a:lvl2pPr>
            <a:lvl3pPr>
              <a:defRPr sz="9531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5186046"/>
            <a:ext cx="18383190" cy="25596685"/>
          </a:xfrm>
        </p:spPr>
        <p:txBody>
          <a:bodyPr anchor="t"/>
          <a:lstStyle>
            <a:lvl1pPr marL="0" indent="0">
              <a:buNone/>
              <a:defRPr sz="12708"/>
            </a:lvl1pPr>
            <a:lvl2pPr marL="1815633" indent="0">
              <a:buNone/>
              <a:defRPr sz="11119"/>
            </a:lvl2pPr>
            <a:lvl3pPr marL="3631265" indent="0">
              <a:buNone/>
              <a:defRPr sz="9531"/>
            </a:lvl3pPr>
            <a:lvl4pPr marL="5446898" indent="0">
              <a:buNone/>
              <a:defRPr sz="7942"/>
            </a:lvl4pPr>
            <a:lvl5pPr marL="7262531" indent="0">
              <a:buNone/>
              <a:defRPr sz="7942"/>
            </a:lvl5pPr>
            <a:lvl6pPr marL="9078163" indent="0">
              <a:buNone/>
              <a:defRPr sz="7942"/>
            </a:lvl6pPr>
            <a:lvl7pPr marL="10893796" indent="0">
              <a:buNone/>
              <a:defRPr sz="7942"/>
            </a:lvl7pPr>
            <a:lvl8pPr marL="12709428" indent="0">
              <a:buNone/>
              <a:defRPr sz="7942"/>
            </a:lvl8pPr>
            <a:lvl9pPr marL="14525061" indent="0">
              <a:buNone/>
              <a:defRPr sz="79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917675"/>
            <a:ext cx="3131951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9588335"/>
            <a:ext cx="3131951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E361-D3F7-4C7B-9ABD-1BB83C5B161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33384088"/>
            <a:ext cx="1225546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31265" rtl="0" eaLnBrk="1" latinLnBrk="0" hangingPunct="1">
        <a:lnSpc>
          <a:spcPct val="90000"/>
        </a:lnSpc>
        <a:spcBef>
          <a:spcPct val="0"/>
        </a:spcBef>
        <a:buNone/>
        <a:defRPr sz="17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16" indent="-907816" algn="l" defTabSz="3631265" rtl="0" eaLnBrk="1" latinLnBrk="0" hangingPunct="1">
        <a:lnSpc>
          <a:spcPct val="90000"/>
        </a:lnSpc>
        <a:spcBef>
          <a:spcPts val="3971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449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9531" kern="1200">
          <a:solidFill>
            <a:schemeClr val="tx1"/>
          </a:solidFill>
          <a:latin typeface="+mn-lt"/>
          <a:ea typeface="+mn-ea"/>
          <a:cs typeface="+mn-cs"/>
        </a:defRPr>
      </a:lvl2pPr>
      <a:lvl3pPr marL="4539082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354714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8170347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985980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1612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3617245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5432877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1pPr>
      <a:lvl2pPr marL="1815633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2pPr>
      <a:lvl3pPr marL="3631265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3pPr>
      <a:lvl4pPr marL="5446898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7262531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078163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0893796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2709428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4525061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B4F9449-19DD-435B-88EE-F7B59D2BF9F7}"/>
              </a:ext>
            </a:extLst>
          </p:cNvPr>
          <p:cNvSpPr/>
          <p:nvPr/>
        </p:nvSpPr>
        <p:spPr>
          <a:xfrm>
            <a:off x="4452253" y="7641763"/>
            <a:ext cx="9558745" cy="12683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F3D794-8AC3-4601-8CC8-8F9B91A21F75}"/>
              </a:ext>
            </a:extLst>
          </p:cNvPr>
          <p:cNvSpPr/>
          <p:nvPr/>
        </p:nvSpPr>
        <p:spPr>
          <a:xfrm>
            <a:off x="14249431" y="7639665"/>
            <a:ext cx="18963937" cy="12683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49845-F861-4E29-B8E3-DFF7B66EB3E7}"/>
              </a:ext>
            </a:extLst>
          </p:cNvPr>
          <p:cNvSpPr txBox="1"/>
          <p:nvPr/>
        </p:nvSpPr>
        <p:spPr>
          <a:xfrm>
            <a:off x="9970575" y="5441767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SDRAM chip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CC63E-7685-4664-AFD3-49DA58BAFF97}"/>
              </a:ext>
            </a:extLst>
          </p:cNvPr>
          <p:cNvSpPr/>
          <p:nvPr/>
        </p:nvSpPr>
        <p:spPr>
          <a:xfrm>
            <a:off x="9141287" y="8342216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controller</a:t>
            </a:r>
          </a:p>
          <a:p>
            <a:pPr algn="ctr"/>
            <a:r>
              <a:rPr lang="en-US" sz="2800" dirty="0"/>
              <a:t>(128bits read, 8bits write)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C4418-1CFA-4E36-A905-D0A3D60F760C}"/>
              </a:ext>
            </a:extLst>
          </p:cNvPr>
          <p:cNvSpPr/>
          <p:nvPr/>
        </p:nvSpPr>
        <p:spPr>
          <a:xfrm>
            <a:off x="9141287" y="11335657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3-way arbiter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1F1E1-0EB8-4706-9153-360FEC729CA0}"/>
              </a:ext>
            </a:extLst>
          </p:cNvPr>
          <p:cNvSpPr/>
          <p:nvPr/>
        </p:nvSpPr>
        <p:spPr>
          <a:xfrm>
            <a:off x="4755828" y="16019428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Framebuffer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A1674-2185-4712-A43E-EF0FEBBA95C3}"/>
              </a:ext>
            </a:extLst>
          </p:cNvPr>
          <p:cNvSpPr txBox="1"/>
          <p:nvPr/>
        </p:nvSpPr>
        <p:spPr>
          <a:xfrm>
            <a:off x="5537015" y="21144556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HDMI pins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5CAA8-C6C5-49BD-A70F-EBC68F405216}"/>
              </a:ext>
            </a:extLst>
          </p:cNvPr>
          <p:cNvSpPr/>
          <p:nvPr/>
        </p:nvSpPr>
        <p:spPr>
          <a:xfrm>
            <a:off x="4755828" y="18268375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HDMI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05FD6-BE4D-4222-B766-2E9602269C8A}"/>
              </a:ext>
            </a:extLst>
          </p:cNvPr>
          <p:cNvSpPr/>
          <p:nvPr/>
        </p:nvSpPr>
        <p:spPr>
          <a:xfrm>
            <a:off x="9189388" y="16019428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SDCARD streamer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1E701-87C1-444B-B4AF-03DEABBEA77D}"/>
              </a:ext>
            </a:extLst>
          </p:cNvPr>
          <p:cNvSpPr txBox="1"/>
          <p:nvPr/>
        </p:nvSpPr>
        <p:spPr>
          <a:xfrm>
            <a:off x="9882084" y="21144556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SDCARD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90E87-47E1-416A-9549-8324F8AF05B2}"/>
              </a:ext>
            </a:extLst>
          </p:cNvPr>
          <p:cNvSpPr txBox="1"/>
          <p:nvPr/>
        </p:nvSpPr>
        <p:spPr>
          <a:xfrm>
            <a:off x="15813835" y="5441767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Audio</a:t>
            </a:r>
          </a:p>
          <a:p>
            <a:pPr algn="ctr"/>
            <a:r>
              <a:rPr lang="en-US" sz="3600" dirty="0"/>
              <a:t>(left)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4749E-D3F4-41C5-946D-7293B63AF1C4}"/>
              </a:ext>
            </a:extLst>
          </p:cNvPr>
          <p:cNvSpPr/>
          <p:nvPr/>
        </p:nvSpPr>
        <p:spPr>
          <a:xfrm>
            <a:off x="15032648" y="8355225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Audio PWM</a:t>
            </a:r>
          </a:p>
          <a:p>
            <a:pPr algn="ctr"/>
            <a:r>
              <a:rPr lang="en-US" sz="3600" dirty="0"/>
              <a:t>(left channel)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B8173-B70F-4F8C-8B45-ECD8001011FE}"/>
              </a:ext>
            </a:extLst>
          </p:cNvPr>
          <p:cNvSpPr/>
          <p:nvPr/>
        </p:nvSpPr>
        <p:spPr>
          <a:xfrm>
            <a:off x="21939370" y="15989320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2-way arbiter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402-B6A8-45F7-88C1-01C81FE2A7B9}"/>
              </a:ext>
            </a:extLst>
          </p:cNvPr>
          <p:cNvSpPr/>
          <p:nvPr/>
        </p:nvSpPr>
        <p:spPr>
          <a:xfrm>
            <a:off x="15032648" y="15989319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 half speed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2ABEF-5670-4A7E-B5E4-4E7B763E96F6}"/>
              </a:ext>
            </a:extLst>
          </p:cNvPr>
          <p:cNvSpPr/>
          <p:nvPr/>
        </p:nvSpPr>
        <p:spPr>
          <a:xfrm>
            <a:off x="19495394" y="7790550"/>
            <a:ext cx="3920796" cy="2432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RV32I</a:t>
            </a:r>
          </a:p>
          <a:p>
            <a:pPr algn="ctr"/>
            <a:r>
              <a:rPr lang="en-US" sz="3600" dirty="0"/>
              <a:t>CPU 0</a:t>
            </a:r>
          </a:p>
          <a:p>
            <a:pPr algn="ctr"/>
            <a:endParaRPr lang="en-US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848EF9-D91D-48EE-AD2F-BFD98C1DC85B}"/>
              </a:ext>
            </a:extLst>
          </p:cNvPr>
          <p:cNvSpPr/>
          <p:nvPr/>
        </p:nvSpPr>
        <p:spPr>
          <a:xfrm>
            <a:off x="24537067" y="7790549"/>
            <a:ext cx="3920796" cy="2432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RV32I</a:t>
            </a:r>
          </a:p>
          <a:p>
            <a:pPr algn="ctr"/>
            <a:r>
              <a:rPr lang="en-US" sz="3600" dirty="0"/>
              <a:t>CPU 1</a:t>
            </a:r>
          </a:p>
          <a:p>
            <a:pPr algn="ctr"/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ED1ED-14FE-4BD5-B6A5-DEB6BE39880F}"/>
              </a:ext>
            </a:extLst>
          </p:cNvPr>
          <p:cNvSpPr/>
          <p:nvPr/>
        </p:nvSpPr>
        <p:spPr>
          <a:xfrm>
            <a:off x="19495394" y="10834728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Instruction </a:t>
            </a:r>
          </a:p>
          <a:p>
            <a:pPr algn="ctr"/>
            <a:r>
              <a:rPr lang="en-US" sz="3600" dirty="0"/>
              <a:t>cache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1455B-FC29-4417-B06E-EDA2D1E80CC6}"/>
              </a:ext>
            </a:extLst>
          </p:cNvPr>
          <p:cNvSpPr/>
          <p:nvPr/>
        </p:nvSpPr>
        <p:spPr>
          <a:xfrm>
            <a:off x="24537067" y="10858618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Instruction </a:t>
            </a:r>
          </a:p>
          <a:p>
            <a:pPr algn="ctr"/>
            <a:r>
              <a:rPr lang="en-US" sz="3600" dirty="0"/>
              <a:t>cache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D4841-DD2D-4ABD-A7CB-5C94AAE3AF51}"/>
              </a:ext>
            </a:extLst>
          </p:cNvPr>
          <p:cNvSpPr/>
          <p:nvPr/>
        </p:nvSpPr>
        <p:spPr>
          <a:xfrm>
            <a:off x="19495394" y="13314231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32 bits RAM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AFAF95-B724-4EC9-B253-7AC0C30BE563}"/>
              </a:ext>
            </a:extLst>
          </p:cNvPr>
          <p:cNvSpPr/>
          <p:nvPr/>
        </p:nvSpPr>
        <p:spPr>
          <a:xfrm>
            <a:off x="24537067" y="13338121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32 bits RAM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FFF8E-43CB-48A5-9EE2-77146D87A6B9}"/>
              </a:ext>
            </a:extLst>
          </p:cNvPr>
          <p:cNvSpPr txBox="1"/>
          <p:nvPr/>
        </p:nvSpPr>
        <p:spPr>
          <a:xfrm>
            <a:off x="29826609" y="5441767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Audio</a:t>
            </a:r>
          </a:p>
          <a:p>
            <a:pPr algn="ctr"/>
            <a:r>
              <a:rPr lang="en-US" sz="3600" dirty="0"/>
              <a:t>(right)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3B838-216C-4F9C-95E7-4F4461EA0F7D}"/>
              </a:ext>
            </a:extLst>
          </p:cNvPr>
          <p:cNvSpPr/>
          <p:nvPr/>
        </p:nvSpPr>
        <p:spPr>
          <a:xfrm>
            <a:off x="29045422" y="8355224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Audio PWM</a:t>
            </a:r>
          </a:p>
          <a:p>
            <a:pPr algn="ctr"/>
            <a:r>
              <a:rPr lang="en-US" sz="3600" dirty="0"/>
              <a:t>(right channel)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43519-EFF5-430B-9A54-96F9C7F4ACE2}"/>
              </a:ext>
            </a:extLst>
          </p:cNvPr>
          <p:cNvSpPr/>
          <p:nvPr/>
        </p:nvSpPr>
        <p:spPr>
          <a:xfrm>
            <a:off x="4229101" y="7465369"/>
            <a:ext cx="29222700" cy="13070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2CC8DC1-CB7E-488C-ACB7-64552C8717D1}"/>
              </a:ext>
            </a:extLst>
          </p:cNvPr>
          <p:cNvSpPr/>
          <p:nvPr/>
        </p:nvSpPr>
        <p:spPr>
          <a:xfrm>
            <a:off x="10800363" y="10222951"/>
            <a:ext cx="707923" cy="111270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52A9E29B-ADC0-4302-A247-A2448D916299}"/>
              </a:ext>
            </a:extLst>
          </p:cNvPr>
          <p:cNvSpPr/>
          <p:nvPr/>
        </p:nvSpPr>
        <p:spPr>
          <a:xfrm rot="19176450">
            <a:off x="13853678" y="12837633"/>
            <a:ext cx="707923" cy="348732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483F9976-B9AC-40EC-A761-38BA6FFA4BCD}"/>
              </a:ext>
            </a:extLst>
          </p:cNvPr>
          <p:cNvSpPr/>
          <p:nvPr/>
        </p:nvSpPr>
        <p:spPr>
          <a:xfrm rot="2296618">
            <a:off x="7600259" y="12855417"/>
            <a:ext cx="707923" cy="3487326"/>
          </a:xfrm>
          <a:prstGeom prst="upDownArrow">
            <a:avLst>
              <a:gd name="adj1" fmla="val 50159"/>
              <a:gd name="adj2" fmla="val 601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8803771E-1F78-4BA8-B9BF-374E47A1C936}"/>
              </a:ext>
            </a:extLst>
          </p:cNvPr>
          <p:cNvSpPr/>
          <p:nvPr/>
        </p:nvSpPr>
        <p:spPr>
          <a:xfrm>
            <a:off x="10747780" y="13203384"/>
            <a:ext cx="707923" cy="2935301"/>
          </a:xfrm>
          <a:prstGeom prst="upDownArrow">
            <a:avLst>
              <a:gd name="adj1" fmla="val 2309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FDDBD7-E444-41BC-BD8E-32AF835D19C3}"/>
              </a:ext>
            </a:extLst>
          </p:cNvPr>
          <p:cNvSpPr/>
          <p:nvPr/>
        </p:nvSpPr>
        <p:spPr>
          <a:xfrm rot="16200000">
            <a:off x="20092446" y="15430219"/>
            <a:ext cx="707923" cy="298592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46F1E257-C30B-4832-9A15-A489CDF36C9C}"/>
              </a:ext>
            </a:extLst>
          </p:cNvPr>
          <p:cNvSpPr/>
          <p:nvPr/>
        </p:nvSpPr>
        <p:spPr>
          <a:xfrm rot="19118053">
            <a:off x="22471490" y="15081943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74CFB0F0-70AE-477F-B549-2B9DE015B33D}"/>
              </a:ext>
            </a:extLst>
          </p:cNvPr>
          <p:cNvSpPr/>
          <p:nvPr/>
        </p:nvSpPr>
        <p:spPr>
          <a:xfrm rot="3005807">
            <a:off x="24951797" y="15101006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98D31DBD-4EA1-45F4-94E1-B98DADEDE728}"/>
              </a:ext>
            </a:extLst>
          </p:cNvPr>
          <p:cNvSpPr/>
          <p:nvPr/>
        </p:nvSpPr>
        <p:spPr>
          <a:xfrm>
            <a:off x="21101830" y="12491098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9CFBEA65-3976-4866-98BB-0794F16B8410}"/>
              </a:ext>
            </a:extLst>
          </p:cNvPr>
          <p:cNvSpPr/>
          <p:nvPr/>
        </p:nvSpPr>
        <p:spPr>
          <a:xfrm>
            <a:off x="26143503" y="12504012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EC4A5B86-681A-4366-88B2-9E35F3D90E41}"/>
              </a:ext>
            </a:extLst>
          </p:cNvPr>
          <p:cNvSpPr/>
          <p:nvPr/>
        </p:nvSpPr>
        <p:spPr>
          <a:xfrm>
            <a:off x="21101830" y="10009083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BBD75C2B-C4F7-48F4-B4DC-71094F08EBD6}"/>
              </a:ext>
            </a:extLst>
          </p:cNvPr>
          <p:cNvSpPr/>
          <p:nvPr/>
        </p:nvSpPr>
        <p:spPr>
          <a:xfrm>
            <a:off x="26143503" y="10021997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1E15924F-5563-4A7A-B7A7-1C6BBDC18E7F}"/>
              </a:ext>
            </a:extLst>
          </p:cNvPr>
          <p:cNvSpPr/>
          <p:nvPr/>
        </p:nvSpPr>
        <p:spPr>
          <a:xfrm rot="5400000">
            <a:off x="18870457" y="8756184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BCC052E7-8B75-4BFF-969A-188EC0AE2B64}"/>
              </a:ext>
            </a:extLst>
          </p:cNvPr>
          <p:cNvSpPr/>
          <p:nvPr/>
        </p:nvSpPr>
        <p:spPr>
          <a:xfrm rot="5400000">
            <a:off x="28397682" y="8743127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AA7A670D-CBCD-4997-9995-44C5814B25A4}"/>
              </a:ext>
            </a:extLst>
          </p:cNvPr>
          <p:cNvSpPr/>
          <p:nvPr/>
        </p:nvSpPr>
        <p:spPr>
          <a:xfrm>
            <a:off x="16627538" y="6628431"/>
            <a:ext cx="707923" cy="200122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42A0A97F-CC58-4D06-829E-0CCAF4215042}"/>
              </a:ext>
            </a:extLst>
          </p:cNvPr>
          <p:cNvSpPr/>
          <p:nvPr/>
        </p:nvSpPr>
        <p:spPr>
          <a:xfrm>
            <a:off x="30758219" y="6563601"/>
            <a:ext cx="707923" cy="200122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42057313-1EB4-4718-AEE0-F99275CF55D3}"/>
              </a:ext>
            </a:extLst>
          </p:cNvPr>
          <p:cNvSpPr/>
          <p:nvPr/>
        </p:nvSpPr>
        <p:spPr>
          <a:xfrm>
            <a:off x="10819897" y="6593746"/>
            <a:ext cx="707923" cy="200122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8B50E4DC-7E1C-4390-B853-1D283AC75FA2}"/>
              </a:ext>
            </a:extLst>
          </p:cNvPr>
          <p:cNvSpPr/>
          <p:nvPr/>
        </p:nvSpPr>
        <p:spPr>
          <a:xfrm>
            <a:off x="10718473" y="17602408"/>
            <a:ext cx="707923" cy="364935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4645DBDE-5C27-4748-94DC-129CAFB55AB2}"/>
              </a:ext>
            </a:extLst>
          </p:cNvPr>
          <p:cNvSpPr/>
          <p:nvPr/>
        </p:nvSpPr>
        <p:spPr>
          <a:xfrm>
            <a:off x="6362264" y="17602408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E410F559-981E-49ED-8C0C-212A368B3690}"/>
              </a:ext>
            </a:extLst>
          </p:cNvPr>
          <p:cNvSpPr/>
          <p:nvPr/>
        </p:nvSpPr>
        <p:spPr>
          <a:xfrm>
            <a:off x="6362263" y="19882036"/>
            <a:ext cx="707923" cy="136972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3E6EDC-66F9-4AF1-8C12-37256407FCF3}"/>
              </a:ext>
            </a:extLst>
          </p:cNvPr>
          <p:cNvSpPr txBox="1"/>
          <p:nvPr/>
        </p:nvSpPr>
        <p:spPr>
          <a:xfrm>
            <a:off x="4672080" y="7733824"/>
            <a:ext cx="3011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Framework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80F6E-0CA9-470E-B02F-5D96095C523E}"/>
              </a:ext>
            </a:extLst>
          </p:cNvPr>
          <p:cNvSpPr txBox="1"/>
          <p:nvPr/>
        </p:nvSpPr>
        <p:spPr>
          <a:xfrm>
            <a:off x="14545319" y="19305105"/>
            <a:ext cx="3817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Custom design</a:t>
            </a:r>
          </a:p>
        </p:txBody>
      </p:sp>
    </p:spTree>
    <p:extLst>
      <p:ext uri="{BB962C8B-B14F-4D97-AF65-F5344CB8AC3E}">
        <p14:creationId xmlns:p14="http://schemas.microsoft.com/office/powerpoint/2010/main" val="34763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B4F9449-19DD-435B-88EE-F7B59D2BF9F7}"/>
              </a:ext>
            </a:extLst>
          </p:cNvPr>
          <p:cNvSpPr/>
          <p:nvPr/>
        </p:nvSpPr>
        <p:spPr>
          <a:xfrm>
            <a:off x="8126909" y="7641763"/>
            <a:ext cx="5884089" cy="10970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F3D794-8AC3-4601-8CC8-8F9B91A21F75}"/>
              </a:ext>
            </a:extLst>
          </p:cNvPr>
          <p:cNvSpPr/>
          <p:nvPr/>
        </p:nvSpPr>
        <p:spPr>
          <a:xfrm>
            <a:off x="14249431" y="7639665"/>
            <a:ext cx="9436479" cy="10970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49845-F861-4E29-B8E3-DFF7B66EB3E7}"/>
              </a:ext>
            </a:extLst>
          </p:cNvPr>
          <p:cNvSpPr txBox="1"/>
          <p:nvPr/>
        </p:nvSpPr>
        <p:spPr>
          <a:xfrm>
            <a:off x="9970575" y="5441767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SDRAM chip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CC63E-7685-4664-AFD3-49DA58BAFF97}"/>
              </a:ext>
            </a:extLst>
          </p:cNvPr>
          <p:cNvSpPr/>
          <p:nvPr/>
        </p:nvSpPr>
        <p:spPr>
          <a:xfrm>
            <a:off x="9141287" y="8342216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controller</a:t>
            </a:r>
          </a:p>
          <a:p>
            <a:pPr algn="ctr"/>
            <a:r>
              <a:rPr lang="en-US" sz="2800" dirty="0"/>
              <a:t>(512b read, 64b write)</a:t>
            </a:r>
          </a:p>
          <a:p>
            <a:pPr algn="ctr"/>
            <a:r>
              <a:rPr lang="en-US" sz="2800" i="1" dirty="0"/>
              <a:t>pipelined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C4418-1CFA-4E36-A905-D0A3D60F760C}"/>
              </a:ext>
            </a:extLst>
          </p:cNvPr>
          <p:cNvSpPr/>
          <p:nvPr/>
        </p:nvSpPr>
        <p:spPr>
          <a:xfrm>
            <a:off x="9141287" y="11335657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3-way arbiter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1F1E1-0EB8-4706-9153-360FEC729CA0}"/>
              </a:ext>
            </a:extLst>
          </p:cNvPr>
          <p:cNvSpPr/>
          <p:nvPr/>
        </p:nvSpPr>
        <p:spPr>
          <a:xfrm>
            <a:off x="9143500" y="14110566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Framebuffer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A1674-2185-4712-A43E-EF0FEBBA95C3}"/>
              </a:ext>
            </a:extLst>
          </p:cNvPr>
          <p:cNvSpPr txBox="1"/>
          <p:nvPr/>
        </p:nvSpPr>
        <p:spPr>
          <a:xfrm>
            <a:off x="9924687" y="19235694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HDMI pins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5CAA8-C6C5-49BD-A70F-EBC68F405216}"/>
              </a:ext>
            </a:extLst>
          </p:cNvPr>
          <p:cNvSpPr/>
          <p:nvPr/>
        </p:nvSpPr>
        <p:spPr>
          <a:xfrm>
            <a:off x="9143500" y="16359513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HDMI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90E87-47E1-416A-9549-8324F8AF05B2}"/>
              </a:ext>
            </a:extLst>
          </p:cNvPr>
          <p:cNvSpPr txBox="1"/>
          <p:nvPr/>
        </p:nvSpPr>
        <p:spPr>
          <a:xfrm>
            <a:off x="18966607" y="5438616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LEDs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2ABEF-5670-4A7E-B5E4-4E7B763E96F6}"/>
              </a:ext>
            </a:extLst>
          </p:cNvPr>
          <p:cNvSpPr/>
          <p:nvPr/>
        </p:nvSpPr>
        <p:spPr>
          <a:xfrm>
            <a:off x="19495394" y="7790550"/>
            <a:ext cx="3920796" cy="2432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RV32I</a:t>
            </a:r>
          </a:p>
          <a:p>
            <a:pPr algn="ctr"/>
            <a:r>
              <a:rPr lang="en-US" sz="3600" dirty="0"/>
              <a:t>CPU 0</a:t>
            </a:r>
          </a:p>
          <a:p>
            <a:pPr algn="ctr"/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ED1ED-14FE-4BD5-B6A5-DEB6BE39880F}"/>
              </a:ext>
            </a:extLst>
          </p:cNvPr>
          <p:cNvSpPr/>
          <p:nvPr/>
        </p:nvSpPr>
        <p:spPr>
          <a:xfrm>
            <a:off x="19495394" y="14612698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BRAM Cache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D4841-DD2D-4ABD-A7CB-5C94AAE3AF51}"/>
              </a:ext>
            </a:extLst>
          </p:cNvPr>
          <p:cNvSpPr/>
          <p:nvPr/>
        </p:nvSpPr>
        <p:spPr>
          <a:xfrm>
            <a:off x="14988791" y="14644322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32 bits RAM interface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43519-EFF5-430B-9A54-96F9C7F4ACE2}"/>
              </a:ext>
            </a:extLst>
          </p:cNvPr>
          <p:cNvSpPr/>
          <p:nvPr/>
        </p:nvSpPr>
        <p:spPr>
          <a:xfrm>
            <a:off x="7875639" y="7465369"/>
            <a:ext cx="16075742" cy="11383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2CC8DC1-CB7E-488C-ACB7-64552C8717D1}"/>
              </a:ext>
            </a:extLst>
          </p:cNvPr>
          <p:cNvSpPr/>
          <p:nvPr/>
        </p:nvSpPr>
        <p:spPr>
          <a:xfrm>
            <a:off x="10800363" y="10222951"/>
            <a:ext cx="707923" cy="111270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52A9E29B-ADC0-4302-A247-A2448D916299}"/>
              </a:ext>
            </a:extLst>
          </p:cNvPr>
          <p:cNvSpPr/>
          <p:nvPr/>
        </p:nvSpPr>
        <p:spPr>
          <a:xfrm rot="18477619">
            <a:off x="13693843" y="12660569"/>
            <a:ext cx="632970" cy="2550373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483F9976-B9AC-40EC-A761-38BA6FFA4BCD}"/>
              </a:ext>
            </a:extLst>
          </p:cNvPr>
          <p:cNvSpPr/>
          <p:nvPr/>
        </p:nvSpPr>
        <p:spPr>
          <a:xfrm>
            <a:off x="10676325" y="12756640"/>
            <a:ext cx="975138" cy="1756062"/>
          </a:xfrm>
          <a:prstGeom prst="upDownArrow">
            <a:avLst>
              <a:gd name="adj1" fmla="val 50159"/>
              <a:gd name="adj2" fmla="val 601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98D31DBD-4EA1-45F4-94E1-B98DADEDE728}"/>
              </a:ext>
            </a:extLst>
          </p:cNvPr>
          <p:cNvSpPr/>
          <p:nvPr/>
        </p:nvSpPr>
        <p:spPr>
          <a:xfrm rot="5400000">
            <a:off x="18893071" y="15083463"/>
            <a:ext cx="707923" cy="10591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EC4A5B86-681A-4366-88B2-9E35F3D90E41}"/>
              </a:ext>
            </a:extLst>
          </p:cNvPr>
          <p:cNvSpPr/>
          <p:nvPr/>
        </p:nvSpPr>
        <p:spPr>
          <a:xfrm>
            <a:off x="21101830" y="10009082"/>
            <a:ext cx="707923" cy="481181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AA7A670D-CBCD-4997-9995-44C5814B25A4}"/>
              </a:ext>
            </a:extLst>
          </p:cNvPr>
          <p:cNvSpPr/>
          <p:nvPr/>
        </p:nvSpPr>
        <p:spPr>
          <a:xfrm>
            <a:off x="19828337" y="6539324"/>
            <a:ext cx="707923" cy="1238405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42057313-1EB4-4718-AEE0-F99275CF55D3}"/>
              </a:ext>
            </a:extLst>
          </p:cNvPr>
          <p:cNvSpPr/>
          <p:nvPr/>
        </p:nvSpPr>
        <p:spPr>
          <a:xfrm>
            <a:off x="10819897" y="6593746"/>
            <a:ext cx="707923" cy="200122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4645DBDE-5C27-4748-94DC-129CAFB55AB2}"/>
              </a:ext>
            </a:extLst>
          </p:cNvPr>
          <p:cNvSpPr/>
          <p:nvPr/>
        </p:nvSpPr>
        <p:spPr>
          <a:xfrm>
            <a:off x="10749936" y="15693546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E410F559-981E-49ED-8C0C-212A368B3690}"/>
              </a:ext>
            </a:extLst>
          </p:cNvPr>
          <p:cNvSpPr/>
          <p:nvPr/>
        </p:nvSpPr>
        <p:spPr>
          <a:xfrm>
            <a:off x="10749935" y="17973174"/>
            <a:ext cx="707923" cy="136972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3E6EDC-66F9-4AF1-8C12-37256407FCF3}"/>
              </a:ext>
            </a:extLst>
          </p:cNvPr>
          <p:cNvSpPr txBox="1"/>
          <p:nvPr/>
        </p:nvSpPr>
        <p:spPr>
          <a:xfrm rot="16200000">
            <a:off x="6970321" y="8828339"/>
            <a:ext cx="3011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Framework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80F6E-0CA9-470E-B02F-5D96095C523E}"/>
              </a:ext>
            </a:extLst>
          </p:cNvPr>
          <p:cNvSpPr txBox="1"/>
          <p:nvPr/>
        </p:nvSpPr>
        <p:spPr>
          <a:xfrm rot="16200000">
            <a:off x="12644346" y="9194080"/>
            <a:ext cx="3817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Custom design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C51A83-0D8F-4837-BF3C-A804E8333F98}"/>
              </a:ext>
            </a:extLst>
          </p:cNvPr>
          <p:cNvSpPr txBox="1"/>
          <p:nvPr/>
        </p:nvSpPr>
        <p:spPr>
          <a:xfrm>
            <a:off x="21809753" y="5469851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SDCARD</a:t>
            </a:r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1A0EC4D7-A50D-4823-8E31-35CDCEAD0A08}"/>
              </a:ext>
            </a:extLst>
          </p:cNvPr>
          <p:cNvSpPr/>
          <p:nvPr/>
        </p:nvSpPr>
        <p:spPr>
          <a:xfrm>
            <a:off x="22671483" y="6539325"/>
            <a:ext cx="707923" cy="126964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6BB625-0B48-4057-B646-E7A35C0CCFF7}"/>
              </a:ext>
            </a:extLst>
          </p:cNvPr>
          <p:cNvSpPr/>
          <p:nvPr/>
        </p:nvSpPr>
        <p:spPr>
          <a:xfrm>
            <a:off x="14988791" y="11276866"/>
            <a:ext cx="3920796" cy="1867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Rasterizer</a:t>
            </a:r>
          </a:p>
          <a:p>
            <a:pPr algn="ctr"/>
            <a:endParaRPr lang="en-US" sz="3600" dirty="0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1E15924F-5563-4A7A-B7A7-1C6BBDC18E7F}"/>
              </a:ext>
            </a:extLst>
          </p:cNvPr>
          <p:cNvSpPr/>
          <p:nvPr/>
        </p:nvSpPr>
        <p:spPr>
          <a:xfrm rot="2658495">
            <a:off x="18745438" y="9572144"/>
            <a:ext cx="707923" cy="2053911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12292F7A-D07D-4CBC-9B48-EA50C703256E}"/>
              </a:ext>
            </a:extLst>
          </p:cNvPr>
          <p:cNvSpPr/>
          <p:nvPr/>
        </p:nvSpPr>
        <p:spPr>
          <a:xfrm rot="16200000">
            <a:off x="13483301" y="11196583"/>
            <a:ext cx="930738" cy="207138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5A2A0C-E41F-4C12-BCDA-7484604E2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0081"/>
              </p:ext>
            </p:extLst>
          </p:nvPr>
        </p:nvGraphicFramePr>
        <p:xfrm>
          <a:off x="5698118" y="10382407"/>
          <a:ext cx="10766778" cy="10766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4463">
                  <a:extLst>
                    <a:ext uri="{9D8B030D-6E8A-4147-A177-3AD203B41FA5}">
                      <a16:colId xmlns:a16="http://schemas.microsoft.com/office/drawing/2014/main" val="2346232601"/>
                    </a:ext>
                  </a:extLst>
                </a:gridCol>
                <a:gridCol w="1794463">
                  <a:extLst>
                    <a:ext uri="{9D8B030D-6E8A-4147-A177-3AD203B41FA5}">
                      <a16:colId xmlns:a16="http://schemas.microsoft.com/office/drawing/2014/main" val="2792464132"/>
                    </a:ext>
                  </a:extLst>
                </a:gridCol>
                <a:gridCol w="1794463">
                  <a:extLst>
                    <a:ext uri="{9D8B030D-6E8A-4147-A177-3AD203B41FA5}">
                      <a16:colId xmlns:a16="http://schemas.microsoft.com/office/drawing/2014/main" val="4259111436"/>
                    </a:ext>
                  </a:extLst>
                </a:gridCol>
                <a:gridCol w="1794463">
                  <a:extLst>
                    <a:ext uri="{9D8B030D-6E8A-4147-A177-3AD203B41FA5}">
                      <a16:colId xmlns:a16="http://schemas.microsoft.com/office/drawing/2014/main" val="3940588895"/>
                    </a:ext>
                  </a:extLst>
                </a:gridCol>
                <a:gridCol w="1794463">
                  <a:extLst>
                    <a:ext uri="{9D8B030D-6E8A-4147-A177-3AD203B41FA5}">
                      <a16:colId xmlns:a16="http://schemas.microsoft.com/office/drawing/2014/main" val="2294783803"/>
                    </a:ext>
                  </a:extLst>
                </a:gridCol>
                <a:gridCol w="1794463">
                  <a:extLst>
                    <a:ext uri="{9D8B030D-6E8A-4147-A177-3AD203B41FA5}">
                      <a16:colId xmlns:a16="http://schemas.microsoft.com/office/drawing/2014/main" val="2505226988"/>
                    </a:ext>
                  </a:extLst>
                </a:gridCol>
              </a:tblGrid>
              <a:tr h="1794463"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23512"/>
                  </a:ext>
                </a:extLst>
              </a:tr>
              <a:tr h="1794463"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450828"/>
                  </a:ext>
                </a:extLst>
              </a:tr>
              <a:tr h="1794463"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50144"/>
                  </a:ext>
                </a:extLst>
              </a:tr>
              <a:tr h="1794463"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744218"/>
                  </a:ext>
                </a:extLst>
              </a:tr>
              <a:tr h="1794463"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67782"/>
                  </a:ext>
                </a:extLst>
              </a:tr>
              <a:tr h="1794463"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700" dirty="0"/>
                    </a:p>
                  </a:txBody>
                  <a:tcPr marL="136738" marR="136738" marT="68369" marB="683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70216"/>
                  </a:ext>
                </a:extLst>
              </a:tr>
            </a:tbl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A6FC584-D566-4380-B1CF-9098457C1053}"/>
              </a:ext>
            </a:extLst>
          </p:cNvPr>
          <p:cNvSpPr/>
          <p:nvPr/>
        </p:nvSpPr>
        <p:spPr>
          <a:xfrm rot="19483902">
            <a:off x="7059728" y="10501382"/>
            <a:ext cx="7003339" cy="8977887"/>
          </a:xfrm>
          <a:prstGeom prst="triangl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61817-DB63-40DD-9E6D-457F47BF7ED8}"/>
              </a:ext>
            </a:extLst>
          </p:cNvPr>
          <p:cNvCxnSpPr>
            <a:cxnSpLocks/>
          </p:cNvCxnSpPr>
          <p:nvPr/>
        </p:nvCxnSpPr>
        <p:spPr>
          <a:xfrm flipH="1" flipV="1">
            <a:off x="7370160" y="12005187"/>
            <a:ext cx="2068807" cy="82312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341FF2-0CFF-4FB0-9967-9ABF683946D2}"/>
              </a:ext>
            </a:extLst>
          </p:cNvPr>
          <p:cNvCxnSpPr>
            <a:cxnSpLocks/>
          </p:cNvCxnSpPr>
          <p:nvPr/>
        </p:nvCxnSpPr>
        <p:spPr>
          <a:xfrm flipV="1">
            <a:off x="11920087" y="17987312"/>
            <a:ext cx="3180737" cy="2249088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EAF31B-0A28-4116-A7DA-A0443D4B9663}"/>
              </a:ext>
            </a:extLst>
          </p:cNvPr>
          <p:cNvCxnSpPr>
            <a:cxnSpLocks/>
          </p:cNvCxnSpPr>
          <p:nvPr/>
        </p:nvCxnSpPr>
        <p:spPr>
          <a:xfrm flipH="1" flipV="1">
            <a:off x="9526483" y="11508630"/>
            <a:ext cx="6398305" cy="4257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0CB0A1-4BD4-4F08-81C9-49C2D56A07C0}"/>
              </a:ext>
            </a:extLst>
          </p:cNvPr>
          <p:cNvSpPr txBox="1"/>
          <p:nvPr/>
        </p:nvSpPr>
        <p:spPr>
          <a:xfrm>
            <a:off x="7611645" y="16555121"/>
            <a:ext cx="124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/>
            </a:lvl1pPr>
          </a:lstStyle>
          <a:p>
            <a:r>
              <a:rPr lang="en-US"/>
              <a:t>e0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A1BFC-0561-437A-B9E7-40367425FCB9}"/>
              </a:ext>
            </a:extLst>
          </p:cNvPr>
          <p:cNvSpPr txBox="1"/>
          <p:nvPr/>
        </p:nvSpPr>
        <p:spPr>
          <a:xfrm>
            <a:off x="13510455" y="19313070"/>
            <a:ext cx="1278409" cy="9233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/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B0A86-7943-483C-BB32-8FD21B98B474}"/>
              </a:ext>
            </a:extLst>
          </p:cNvPr>
          <p:cNvSpPr txBox="1"/>
          <p:nvPr/>
        </p:nvSpPr>
        <p:spPr>
          <a:xfrm>
            <a:off x="13508977" y="12713883"/>
            <a:ext cx="1278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/>
            </a:lvl1pPr>
          </a:lstStyle>
          <a:p>
            <a:r>
              <a:rPr lang="en-US" dirty="0"/>
              <a:t>e2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C049E5-A6C0-4233-839B-58AFAA3548AD}"/>
              </a:ext>
            </a:extLst>
          </p:cNvPr>
          <p:cNvCxnSpPr>
            <a:cxnSpLocks/>
          </p:cNvCxnSpPr>
          <p:nvPr/>
        </p:nvCxnSpPr>
        <p:spPr>
          <a:xfrm>
            <a:off x="8888529" y="14838491"/>
            <a:ext cx="4326027" cy="0"/>
          </a:xfrm>
          <a:prstGeom prst="line">
            <a:avLst/>
          </a:prstGeom>
          <a:ln w="1524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F0893A-D4A7-4E33-A52F-9CB01924EA33}"/>
              </a:ext>
            </a:extLst>
          </p:cNvPr>
          <p:cNvCxnSpPr>
            <a:cxnSpLocks/>
          </p:cNvCxnSpPr>
          <p:nvPr/>
        </p:nvCxnSpPr>
        <p:spPr>
          <a:xfrm>
            <a:off x="9212447" y="16650141"/>
            <a:ext cx="6741838" cy="0"/>
          </a:xfrm>
          <a:prstGeom prst="line">
            <a:avLst/>
          </a:prstGeom>
          <a:ln w="152400">
            <a:solidFill>
              <a:srgbClr val="BA8CD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2B679F-AED3-43E9-B617-BEC851CB9B46}"/>
              </a:ext>
            </a:extLst>
          </p:cNvPr>
          <p:cNvCxnSpPr>
            <a:cxnSpLocks/>
          </p:cNvCxnSpPr>
          <p:nvPr/>
        </p:nvCxnSpPr>
        <p:spPr>
          <a:xfrm>
            <a:off x="9723058" y="18513354"/>
            <a:ext cx="3491498" cy="0"/>
          </a:xfrm>
          <a:prstGeom prst="line">
            <a:avLst/>
          </a:prstGeom>
          <a:ln w="152400">
            <a:solidFill>
              <a:srgbClr val="BA8CD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8CB660-BEEF-4979-A486-F2FDDF3EE38F}"/>
              </a:ext>
            </a:extLst>
          </p:cNvPr>
          <p:cNvCxnSpPr>
            <a:cxnSpLocks/>
          </p:cNvCxnSpPr>
          <p:nvPr/>
        </p:nvCxnSpPr>
        <p:spPr>
          <a:xfrm>
            <a:off x="10174338" y="20230696"/>
            <a:ext cx="886952" cy="0"/>
          </a:xfrm>
          <a:prstGeom prst="line">
            <a:avLst/>
          </a:prstGeom>
          <a:ln w="152400">
            <a:solidFill>
              <a:srgbClr val="BA8CD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BF7EA27-4EB0-4738-9B80-4B938B95D394}"/>
              </a:ext>
            </a:extLst>
          </p:cNvPr>
          <p:cNvSpPr/>
          <p:nvPr/>
        </p:nvSpPr>
        <p:spPr>
          <a:xfrm>
            <a:off x="13126065" y="14543521"/>
            <a:ext cx="587627" cy="592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B0AED3-DD5A-41FC-99BB-E697529C4CBA}"/>
              </a:ext>
            </a:extLst>
          </p:cNvPr>
          <p:cNvSpPr/>
          <p:nvPr/>
        </p:nvSpPr>
        <p:spPr>
          <a:xfrm>
            <a:off x="8498919" y="14543521"/>
            <a:ext cx="587627" cy="592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3113</TotalTime>
  <Words>108</Words>
  <Application>Microsoft Office PowerPoint</Application>
  <PresentationFormat>Custom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Lefebvre</dc:creator>
  <cp:lastModifiedBy>Sylvain Lefebvre</cp:lastModifiedBy>
  <cp:revision>20</cp:revision>
  <dcterms:created xsi:type="dcterms:W3CDTF">2020-12-23T07:06:03Z</dcterms:created>
  <dcterms:modified xsi:type="dcterms:W3CDTF">2021-01-24T16:24:38Z</dcterms:modified>
</cp:coreProperties>
</file>