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7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9" r:id="rId6"/>
    <p:sldId id="274" r:id="rId7"/>
    <p:sldId id="275" r:id="rId8"/>
    <p:sldId id="257" r:id="rId9"/>
    <p:sldId id="277" r:id="rId10"/>
    <p:sldId id="270" r:id="rId11"/>
    <p:sldId id="278" r:id="rId12"/>
    <p:sldId id="271" r:id="rId13"/>
    <p:sldId id="268" r:id="rId14"/>
    <p:sldId id="282" r:id="rId15"/>
    <p:sldId id="280" r:id="rId16"/>
    <p:sldId id="281" r:id="rId17"/>
    <p:sldId id="28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o Vasconcelos" initials="PV" lastIdx="2" clrIdx="0">
    <p:extLst>
      <p:ext uri="{19B8F6BF-5375-455C-9EA6-DF929625EA0E}">
        <p15:presenceInfo xmlns:p15="http://schemas.microsoft.com/office/powerpoint/2012/main" userId="S::paulobvasconcelos@ua.pt::85516b4e-5249-454c-a3f3-fd2eea65a19c" providerId="AD"/>
      </p:ext>
    </p:extLst>
  </p:cmAuthor>
  <p:cmAuthor id="2" name="Pedro Teixeira" initials="PT" lastIdx="2" clrIdx="1">
    <p:extLst>
      <p:ext uri="{19B8F6BF-5375-455C-9EA6-DF929625EA0E}">
        <p15:presenceInfo xmlns:p15="http://schemas.microsoft.com/office/powerpoint/2012/main" userId="Pedro Teixeira" providerId="None"/>
      </p:ext>
    </p:extLst>
  </p:cmAuthor>
  <p:cmAuthor id="3" name="Guest User" initials="GU" lastIdx="1" clrIdx="2">
    <p:extLst>
      <p:ext uri="{19B8F6BF-5375-455C-9EA6-DF929625EA0E}">
        <p15:presenceInfo xmlns:p15="http://schemas.microsoft.com/office/powerpoint/2012/main" userId="S::urn:spo:anon#68268f130b894cb72dbd7d32c8f0a090c89608690760ff547bd185e5b5d586b3::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9F0B33-943C-4523-B82D-BD496843BCEA}" v="6118" dt="2020-07-13T00:55:42.374"/>
    <p1510:client id="{44327AE0-D8D2-278E-CCC1-06E09E4F3FE5}" v="140" dt="2020-07-12T18:04:30.395"/>
    <p1510:client id="{6D5FC9AF-ACB8-7151-A71D-04C0AAA4C29D}" v="329" dt="2020-07-12T21:26:17.739"/>
    <p1510:client id="{B21A6637-4659-48C1-B33F-31B6822614D2}" v="6" dt="2020-07-12T18:21:46.631"/>
    <p1510:client id="{FE133A6F-90CC-4383-A38D-A3FD2C5CB42E}" v="134" dt="2020-07-13T16:29:10.1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9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1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5B18C0-2148-4C26-A403-6E98378FE22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747E75-C066-43A1-BFD5-DDA88275FF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9C14D-D1F7-4F45-BDB1-5AE8367BD607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5ECCD8-3AD1-4228-B63C-0FD98CB4C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092327-9A53-44B1-9E97-E50BF8A8F4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7816C-DC95-46A5-8DCE-00603E9C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472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BE1B9-7D58-4927-A408-BB2AC24892F3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B0245-990D-4B62-8C3E-B322C219E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00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B0245-990D-4B62-8C3E-B322C219E8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54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B0245-990D-4B62-8C3E-B322C219E8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99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Detected 1 CUDA Capable device(s)</a:t>
            </a:r>
            <a:b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Device 0: "GeForce GTX 1060 6GB"</a:t>
            </a:r>
            <a:b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CUDA Driver Version / Runtime Version 10.1 / 10.1</a:t>
            </a:r>
            <a:b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CUDA Capability Major/Minor version number: 6.1</a:t>
            </a:r>
            <a:b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 amount of global memory: 5.93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GBytes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(6372196352 bytes)</a:t>
            </a:r>
            <a:b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 Clock rate: 1785 MHz (1.78 GHz)</a:t>
            </a:r>
            <a:b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 Clock rate: 4004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Mhz</a:t>
            </a:r>
            <a:b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 Bus Width: 192-bit</a:t>
            </a:r>
            <a:b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L2 Cache Size: 1572864 bytes</a:t>
            </a:r>
            <a:b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 Texture Dimension Size (</a:t>
            </a:r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x,y,z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1D=(131072), 2D=(131072,65536), 3D=(16384,16384,16384)</a:t>
            </a:r>
            <a:b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 Layered Texture Size (dim) x layers 1D=(32768) x 2048, 2D=(32768,32768) x 2048</a:t>
            </a:r>
            <a:b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 amount of constant memory: 65536 bytes</a:t>
            </a:r>
            <a:b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 amount of shared memory per block: 49152 bytes</a:t>
            </a:r>
            <a:b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 number of registers available per block: 65536</a:t>
            </a:r>
            <a:b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Warp size: 32</a:t>
            </a:r>
            <a:b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Maximum number of threads per multiprocessor: 2048</a:t>
            </a:r>
            <a:b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Maximum number of threads per block: 1024</a:t>
            </a:r>
            <a:b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Maximum sizes of each dimension of a block: 1024 x 1024 x 64</a:t>
            </a:r>
            <a:b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Maximum sizes of each dimension of a grid: 2147483647 x 65535 x 65535</a:t>
            </a:r>
            <a:b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Maximum memory pitch: 2147483647 bytes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B0245-990D-4B62-8C3E-B322C219E8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63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95F72-9496-422A-B6CA-1C11CD02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4AF0B-B7E4-47F6-8E88-2AA98350D9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6F206-D0BE-4CDC-A27D-61570850A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7F894-D5F4-4201-BB13-C9A28C16230B}" type="datetime1">
              <a:rPr lang="en-US" smtClean="0"/>
              <a:t>13-Jul-20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A66CC-BF80-44B3-A359-D511E01EE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Reconfigurable Computing - Square-Root Coprocessor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9123D-1A24-447A-AD57-D021B23EC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3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7C4F5-7B3A-48A1-9482-14973C3B9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EA540-2ACD-492C-B769-69FE3497B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52264-2FE8-48E0-805B-C180EBBC1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8A60-6908-4A18-A19F-B05F5532E50F}" type="datetime1">
              <a:rPr lang="en-US" smtClean="0"/>
              <a:t>13-Jul-20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A6AEF-BA99-42C7-BD4E-0B2D16C52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Reconfigurable Computing - Square-Root Coprocessor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429FE-B653-4EDA-A556-F98CC327D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1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61B3E1-0D73-401F-821A-210EEEE7D8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DAD3D0-4BE7-42AC-A215-7157835D7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5DD36-9C84-4594-A810-1D17888B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506DD-05BB-482D-A010-16D4D0607ECB}" type="datetime1">
              <a:rPr lang="en-US" smtClean="0"/>
              <a:t>13-Jul-20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9EE26-00DA-475D-9BBE-E4F05CF5D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Reconfigurable Computing - Square-Root Coprocessor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EEE1D-84FC-4185-8B24-870550A2C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0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23715-532D-4776-98DB-173C9214E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24B13-3991-411C-AA77-28356EA70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849A2-527E-47EB-AED7-EC7D53DF8E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BE988F-AD15-4CDA-9E22-FA3D08656999}" type="datetime1">
              <a:rPr lang="en-US" smtClean="0"/>
              <a:t>13-Jul-20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F2D59-CF75-4DF0-ADF5-144490E84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t"/>
          <a:lstStyle/>
          <a:p>
            <a:r>
              <a:rPr lang="en-US"/>
              <a:t>Reconfigurable Computing - Square-Root Coprocessor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BFD9C-1F2A-479D-8DC2-89A56C91E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9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7F50D-3C1A-45A7-8FA3-9CF1F7E56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1E97B-7A8E-4ACE-8707-1E222CFE0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59A38-C540-4088-BF4E-E0F45BA3F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49B4F-2230-4A06-867A-5179D200203E}" type="datetime1">
              <a:rPr lang="en-US" smtClean="0"/>
              <a:t>13-Jul-20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BA26-B31C-4A2F-BC62-04FD29052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Reconfigurable Computing - Square-Root Coprocessor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177A1-94EF-49D7-9E73-3E2A8C47F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4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FF80A-95B9-4D8F-BE79-A78C509F2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CE69D-A540-4EDA-9021-63D06C977B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D72BEC-5843-4EFC-BF85-06BF66522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5532C-164E-45BC-B2B8-DFFEA3D2F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D97D-569F-46DC-A564-24B641EA863F}" type="datetime1">
              <a:rPr lang="en-US" smtClean="0"/>
              <a:t>13-Jul-20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E2848-D1A6-4FE3-A7F7-4304C6FF5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Reconfigurable Computing - Square-Root Coprocessor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ADFD5-B596-4A9A-9256-73014F039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4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455FE-32CF-4340-8D0F-CE33C7BE9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3C641-1D39-4F33-9086-0AE9F4F73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160A0-6037-489D-A29B-C5CF33FA8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AC3955-2EEC-40A9-AFB0-1D58597947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48867F-0708-4C85-9386-47704B1985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0256AB-33AA-42E9-8DA8-284FF5987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9D50-869C-43E7-BCD8-39ED8285C33F}" type="datetime1">
              <a:rPr lang="en-US" smtClean="0"/>
              <a:t>13-Jul-20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1E956-37D0-4E41-97DF-2A524A1DD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Reconfigurable Computing - Square-Root Coprocessor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01C021-1AF9-47F0-B4DB-1C9BBDCB8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1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F28D1-597A-42D2-ACC7-957003C2A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E4F1C7-B92B-43BA-8BA2-3E6107E9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E3B77-6DC1-4683-8450-0C843BA7FA20}" type="datetime1">
              <a:rPr lang="en-US" smtClean="0"/>
              <a:t>13-Jul-20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01C52E-A10F-4D3D-9D8E-5884F9A4A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Reconfigurable Computing - Square-Root Coprocessor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B53B49-437F-49A3-B84A-093BEE7B9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9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BDEED7-AD0A-4A99-847F-64C0CAB58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B0C3B-9018-4E81-8E10-CCCADAB93F5E}" type="datetime1">
              <a:rPr lang="en-US" smtClean="0"/>
              <a:t>13-Jul-20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2D8829-8190-45E6-AF11-5A0720A18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Reconfigurable Computing - Square-Root Coprocessor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7AE23-A2BF-4F92-9C88-519CD855B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7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1F8F1-6BF8-40DF-AD0F-7EDB572F3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20F6E-28BD-4645-AC6B-5F3C8CE91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4FA6C0-83BF-45E2-85DC-28638A562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29C4C-D8A4-4DD9-BFF5-1DDAC79D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5B46-A288-4A35-B860-D16DA535B0BE}" type="datetime1">
              <a:rPr lang="en-US" smtClean="0"/>
              <a:t>13-Jul-20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F776A-4C5C-4655-BF46-679005E10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Reconfigurable Computing - Square-Root Coprocessor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409AE-B772-4E2E-A5BB-21110C25E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0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DD67-9EBA-4A35-95EE-7928336A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C95D47-2354-4216-9267-D2A7A51A4A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469B6-5AED-44C4-BAD5-E5D2C07C6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A26B4-3946-45F6-BECD-8CAED4E60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0EB5-3002-47F9-90DC-266C6FBC1C8E}" type="datetime1">
              <a:rPr lang="en-US" smtClean="0"/>
              <a:t>13-Jul-20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1F37C-10F8-42E9-B927-9BF569E5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Reconfigurable Computing - Square-Root Coprocessor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680DF-166E-4F28-81B9-E50FB5E93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0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4F27E1-A9FB-45DF-AA2C-0D5F869E3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383A3-1E25-480F-A8ED-BA4731459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1A3D2-F7B6-4201-92D6-ECE139531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706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5AECC-ED5B-4531-A1DD-ECE54361FF44}" type="datetime1">
              <a:rPr lang="en-US" smtClean="0"/>
              <a:t>13-Jul-20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EC8B0-0DF2-49E4-9633-BB8789E00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2706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Reconfigurable Computing - Square-Root Coprocessor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2E973-23F8-4BDB-B2AC-8D1C1DCDAD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2706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Image result for universidade de aveiro logo">
            <a:extLst>
              <a:ext uri="{FF2B5EF4-FFF2-40B4-BE49-F238E27FC236}">
                <a16:creationId xmlns:a16="http://schemas.microsoft.com/office/drawing/2014/main" id="{710EA203-D258-4CF3-B7B1-D133EFE99C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5816600"/>
            <a:ext cx="2286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8167B5C-A9A4-4C3F-A2C8-8AB9B4FF8DA8}"/>
              </a:ext>
            </a:extLst>
          </p:cNvPr>
          <p:cNvSpPr/>
          <p:nvPr userDrawn="1"/>
        </p:nvSpPr>
        <p:spPr>
          <a:xfrm>
            <a:off x="190500" y="136525"/>
            <a:ext cx="11811000" cy="6584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70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surajregmi/how-to-calculate-the-square-root-of-a-number-newton-raphson-method-f8007714f6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works.rit.edu/cgi/viewcontent.cgi?article=10865&amp;context=thes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11" Type="http://schemas.openxmlformats.org/officeDocument/2006/relationships/image" Target="../media/image11.png"/><Relationship Id="rId10" Type="http://schemas.openxmlformats.org/officeDocument/2006/relationships/image" Target="../media/image9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9A1C9-79D4-47B9-B157-BF4B530B67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Square-Root Coprocessor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70F49E-BEE6-46D9-A99C-77FBF075FB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45253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Reconfigurable Computing</a:t>
            </a:r>
          </a:p>
          <a:p>
            <a:endParaRPr lang="en-US" dirty="0"/>
          </a:p>
          <a:p>
            <a:r>
              <a:rPr lang="en-US" dirty="0">
                <a:ea typeface="+mn-lt"/>
                <a:cs typeface="+mn-lt"/>
              </a:rPr>
              <a:t>A FPGA Based Square-Root Approximation Coprocessor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Paulo Vasconcelos 84987</a:t>
            </a:r>
            <a:endParaRPr lang="en-US" dirty="0">
              <a:cs typeface="Calibri"/>
            </a:endParaRPr>
          </a:p>
          <a:p>
            <a:r>
              <a:rPr lang="en-US" dirty="0"/>
              <a:t>Pedro Teixeira 84715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279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AC46-9DA4-4FCD-90C7-E6D4E56E3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000"/>
              <a:t>Validating the Square Root Basic Block </a:t>
            </a:r>
            <a:br>
              <a:rPr lang="en-US" sz="4000"/>
            </a:br>
            <a:r>
              <a:rPr lang="en-US" sz="3600"/>
              <a:t>(for one iteration of the non-restoring algorithm)</a:t>
            </a:r>
            <a:endParaRPr lang="en-US" sz="4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4AC6579-9F5A-4DA0-93A8-6AD5BFB401C1}"/>
                  </a:ext>
                </a:extLst>
              </p:cNvPr>
              <p:cNvSpPr txBox="1"/>
              <p:nvPr/>
            </p:nvSpPr>
            <p:spPr>
              <a:xfrm>
                <a:off x="269041" y="4900177"/>
                <a:ext cx="1165392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Figure 2 – Results for testbench </a:t>
                </a:r>
                <a:r>
                  <a:rPr lang="en-US" i="1" dirty="0" err="1"/>
                  <a:t>SquareRootBasicBlockTb</a:t>
                </a:r>
                <a:endParaRPr lang="en-US" i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=16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𝑏𝑖𝑡𝑠</m:t>
                      </m:r>
                    </m:oMath>
                  </m:oMathPara>
                </a14:m>
                <a:endParaRPr lang="en-US" b="0" i="1" dirty="0"/>
              </a:p>
              <a:p>
                <a:pPr algn="ctr"/>
                <a:endParaRPr lang="en-US" i="1" dirty="0"/>
              </a:p>
              <a:p>
                <a:pPr algn="ctr"/>
                <a:r>
                  <a:rPr lang="en-US" b="1" dirty="0"/>
                  <a:t>Each column of values correspond to different input values (i.e. no relation between set of values)</a:t>
                </a:r>
                <a:br>
                  <a:rPr lang="en-US" b="1" dirty="0"/>
                </a:br>
                <a:r>
                  <a:rPr lang="en-US" b="1" dirty="0"/>
                  <a:t>No visible delays -&gt; purely combinatory logic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4AC6579-9F5A-4DA0-93A8-6AD5BFB40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41" y="4900177"/>
                <a:ext cx="11653920" cy="1477328"/>
              </a:xfrm>
              <a:prstGeom prst="rect">
                <a:avLst/>
              </a:prstGeom>
              <a:blipFill>
                <a:blip r:embed="rId2"/>
                <a:stretch>
                  <a:fillRect t="-2479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Content Placeholder 6">
            <a:extLst>
              <a:ext uri="{FF2B5EF4-FFF2-40B4-BE49-F238E27FC236}">
                <a16:creationId xmlns:a16="http://schemas.microsoft.com/office/drawing/2014/main" id="{9675ECD3-B157-45E5-A933-83EE9871E7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51" t="33268" r="20335" b="1116"/>
          <a:stretch/>
        </p:blipFill>
        <p:spPr>
          <a:xfrm>
            <a:off x="269040" y="2754653"/>
            <a:ext cx="11653920" cy="199623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7B893FF-9BE2-4D30-A7F1-AF52466D742E}"/>
              </a:ext>
            </a:extLst>
          </p:cNvPr>
          <p:cNvSpPr txBox="1"/>
          <p:nvPr/>
        </p:nvSpPr>
        <p:spPr>
          <a:xfrm>
            <a:off x="5115208" y="1931065"/>
            <a:ext cx="623859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/>
              <a:t>Values for a non initial iteration of the algorithm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593865FF-9B06-4E5F-9198-282DE9C23637}"/>
              </a:ext>
            </a:extLst>
          </p:cNvPr>
          <p:cNvSpPr/>
          <p:nvPr/>
        </p:nvSpPr>
        <p:spPr>
          <a:xfrm rot="5400000" flipV="1">
            <a:off x="8214305" y="-1103291"/>
            <a:ext cx="164006" cy="7253306"/>
          </a:xfrm>
          <a:prstGeom prst="leftBrace">
            <a:avLst>
              <a:gd name="adj1" fmla="val 34066"/>
              <a:gd name="adj2" fmla="val 50307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0902D85F-3016-49AC-ABC1-DC79B27D6DDA}"/>
              </a:ext>
            </a:extLst>
          </p:cNvPr>
          <p:cNvSpPr/>
          <p:nvPr/>
        </p:nvSpPr>
        <p:spPr>
          <a:xfrm rot="5400000" flipV="1">
            <a:off x="3665114" y="1587458"/>
            <a:ext cx="164006" cy="1845076"/>
          </a:xfrm>
          <a:prstGeom prst="leftBrace">
            <a:avLst>
              <a:gd name="adj1" fmla="val 34066"/>
              <a:gd name="adj2" fmla="val 50307"/>
            </a:avLst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E26DA6-608C-4620-8ABF-9B014DFA05EB}"/>
              </a:ext>
            </a:extLst>
          </p:cNvPr>
          <p:cNvSpPr txBox="1"/>
          <p:nvPr/>
        </p:nvSpPr>
        <p:spPr>
          <a:xfrm>
            <a:off x="2356980" y="1693929"/>
            <a:ext cx="275822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/>
              <a:t>Value for an initial iteration of the algorithm</a:t>
            </a:r>
          </a:p>
        </p:txBody>
      </p:sp>
      <p:sp>
        <p:nvSpPr>
          <p:cNvPr id="29" name="Footer Placeholder 28">
            <a:extLst>
              <a:ext uri="{FF2B5EF4-FFF2-40B4-BE49-F238E27FC236}">
                <a16:creationId xmlns:a16="http://schemas.microsoft.com/office/drawing/2014/main" id="{9C563DF2-BD62-4AB9-98A9-E3BDE5977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Reconfigurable Computing - Square-Root Coprocessor</a:t>
            </a: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05F27E12-3852-4E9F-B24D-DB4526388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0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AC46-9DA4-4FCD-90C7-E6D4E56E3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000"/>
              <a:t>Validating the Square Root Block </a:t>
            </a:r>
            <a:br>
              <a:rPr lang="en-US" sz="4000"/>
            </a:br>
            <a:r>
              <a:rPr lang="en-US" sz="3600"/>
              <a:t>(for all the iterations of the non-restoring algorithm)</a:t>
            </a:r>
            <a:endParaRPr lang="en-US" sz="4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4AC6579-9F5A-4DA0-93A8-6AD5BFB401C1}"/>
                  </a:ext>
                </a:extLst>
              </p:cNvPr>
              <p:cNvSpPr txBox="1"/>
              <p:nvPr/>
            </p:nvSpPr>
            <p:spPr>
              <a:xfrm>
                <a:off x="10138299" y="2338408"/>
                <a:ext cx="1794168" cy="31393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/>
                  <a:t>Figure 3 – Results for testbench </a:t>
                </a:r>
                <a:br>
                  <a:rPr lang="en-US" dirty="0"/>
                </a:br>
                <a:r>
                  <a:rPr lang="en-US" i="1" dirty="0" err="1"/>
                  <a:t>SquareRootBlockTb</a:t>
                </a:r>
                <a:endParaRPr lang="en-US" i="1" dirty="0"/>
              </a:p>
              <a:p>
                <a:pPr algn="ctr"/>
                <a:endParaRPr lang="en-US" i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=32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𝑏𝑖𝑡𝑠</m:t>
                      </m:r>
                    </m:oMath>
                  </m:oMathPara>
                </a14:m>
                <a:endParaRPr lang="en-US" b="0" i="1" dirty="0"/>
              </a:p>
              <a:p>
                <a:pPr algn="ctr"/>
                <a:endParaRPr lang="en-US" i="1" dirty="0"/>
              </a:p>
              <a:p>
                <a:pPr algn="ctr"/>
                <a:endParaRPr lang="en-US" i="1" dirty="0"/>
              </a:p>
              <a:p>
                <a:pPr algn="ctr"/>
                <a:r>
                  <a:rPr lang="en-US" b="1" dirty="0">
                    <a:solidFill>
                      <a:srgbClr val="FF0000"/>
                    </a:solidFill>
                  </a:rPr>
                  <a:t>First valid </a:t>
                </a:r>
              </a:p>
              <a:p>
                <a:pPr algn="ctr"/>
                <a:r>
                  <a:rPr lang="en-US" b="1" dirty="0">
                    <a:solidFill>
                      <a:srgbClr val="FF0000"/>
                    </a:solidFill>
                  </a:rPr>
                  <a:t>value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4AC6579-9F5A-4DA0-93A8-6AD5BFB40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8299" y="2338408"/>
                <a:ext cx="1794168" cy="3139321"/>
              </a:xfrm>
              <a:prstGeom prst="rect">
                <a:avLst/>
              </a:prstGeom>
              <a:blipFill>
                <a:blip r:embed="rId2"/>
                <a:stretch>
                  <a:fillRect l="-2041" t="-583" r="-2381" b="-2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917D7D6B-0D3C-45A7-88D0-3123B14F4148}"/>
              </a:ext>
            </a:extLst>
          </p:cNvPr>
          <p:cNvGrpSpPr/>
          <p:nvPr/>
        </p:nvGrpSpPr>
        <p:grpSpPr>
          <a:xfrm>
            <a:off x="838200" y="1784412"/>
            <a:ext cx="9300099" cy="4257735"/>
            <a:chOff x="315897" y="2178126"/>
            <a:chExt cx="6422255" cy="268658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4CCD720-5EE3-40BD-9497-C88202680F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3925"/>
            <a:stretch/>
          </p:blipFill>
          <p:spPr>
            <a:xfrm>
              <a:off x="315898" y="2178126"/>
              <a:ext cx="6422254" cy="132556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9F1ECBB-6155-47C1-894F-CD5704E788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87798"/>
            <a:stretch/>
          </p:blipFill>
          <p:spPr>
            <a:xfrm>
              <a:off x="315897" y="3539151"/>
              <a:ext cx="1397493" cy="132556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3AF6F0A-6561-48C1-85E9-A20A5E0F9A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6074"/>
            <a:stretch/>
          </p:blipFill>
          <p:spPr>
            <a:xfrm>
              <a:off x="1707301" y="3539150"/>
              <a:ext cx="5030851" cy="1325563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FEEFC1A-6C49-42A7-B268-8E839987107A}"/>
              </a:ext>
            </a:extLst>
          </p:cNvPr>
          <p:cNvSpPr/>
          <p:nvPr/>
        </p:nvSpPr>
        <p:spPr>
          <a:xfrm>
            <a:off x="6219731" y="2544010"/>
            <a:ext cx="1566249" cy="134304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1CA565-C7B4-4E23-81FB-8F35849A7D39}"/>
              </a:ext>
            </a:extLst>
          </p:cNvPr>
          <p:cNvCxnSpPr>
            <a:cxnSpLocks/>
          </p:cNvCxnSpPr>
          <p:nvPr/>
        </p:nvCxnSpPr>
        <p:spPr>
          <a:xfrm>
            <a:off x="7767873" y="2987645"/>
            <a:ext cx="2743200" cy="210076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4ACBC9F7-5AC9-4B35-ABA2-3ED7868F2F5D}"/>
              </a:ext>
            </a:extLst>
          </p:cNvPr>
          <p:cNvSpPr/>
          <p:nvPr/>
        </p:nvSpPr>
        <p:spPr>
          <a:xfrm>
            <a:off x="813804" y="5018395"/>
            <a:ext cx="1022968" cy="257453"/>
          </a:xfrm>
          <a:prstGeom prst="ellipse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C2D3FBE-09C9-493F-B5E8-F48ADB3EC132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1836772" y="5147122"/>
            <a:ext cx="1251511" cy="1205741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8DD135B-26A3-429B-996E-BA55D41ECB3B}"/>
              </a:ext>
            </a:extLst>
          </p:cNvPr>
          <p:cNvSpPr txBox="1"/>
          <p:nvPr/>
        </p:nvSpPr>
        <p:spPr>
          <a:xfrm>
            <a:off x="3088283" y="6096465"/>
            <a:ext cx="615747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Square Root Block is a synchronous block since it’s a pipelined set of Square Root Basic Blocks</a:t>
            </a:r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5CE06063-F2EB-4D12-8F67-A72F44FB6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1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6D1E4E2-8A90-444B-BD49-EFD0CA350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&amp; Performance Analysis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8BFACBF-E2CE-441F-AD96-05BAE0FE1A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4642AD-E068-4A70-AE8D-819B028A3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Reconfigurable Computing - Square-Root Coprocessor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54D2E7-BDD8-4A09-8BB6-94A8CD339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4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D3A5EB4-64A4-4B62-B186-64E0483DD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Analysis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557EE6E-AE0E-467C-A004-E69C9D510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387" y="1428945"/>
            <a:ext cx="5157787" cy="563967"/>
          </a:xfrm>
        </p:spPr>
        <p:txBody>
          <a:bodyPr>
            <a:normAutofit lnSpcReduction="10000"/>
          </a:bodyPr>
          <a:lstStyle/>
          <a:p>
            <a:r>
              <a:rPr lang="en-US"/>
              <a:t>Initial timing analysis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9246EE6-DE45-43D4-83B9-739E79B30B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46"/>
          <a:stretch/>
        </p:blipFill>
        <p:spPr>
          <a:xfrm>
            <a:off x="839788" y="2028672"/>
            <a:ext cx="6865936" cy="168619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678E3BB-3AB3-4DBE-8D5A-C450E5AA1E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4387" y="4015461"/>
            <a:ext cx="5183188" cy="418830"/>
          </a:xfrm>
        </p:spPr>
        <p:txBody>
          <a:bodyPr>
            <a:normAutofit lnSpcReduction="10000"/>
          </a:bodyPr>
          <a:lstStyle/>
          <a:p>
            <a:r>
              <a:rPr lang="en-US"/>
              <a:t>Final timing analysis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DB7849A-45A6-4D0D-A390-C4C64219F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221255" y="2212585"/>
            <a:ext cx="3666402" cy="101888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Critical path within the coprocessor slave interface (where the square root is computed)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EBC9A-B3ED-446C-805F-EB0520264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Reconfigurable Computing - Square-Root Coprocessor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AEB41D-DD30-4E63-993D-71236D786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96AA1D-6ABE-4ECC-A516-EB8720479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317" y="4458997"/>
            <a:ext cx="7271158" cy="16619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F4E2F9F-9DB5-400C-853E-D97D0A918C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8" t="2322" r="2617" b="925"/>
          <a:stretch/>
        </p:blipFill>
        <p:spPr>
          <a:xfrm>
            <a:off x="850853" y="3569690"/>
            <a:ext cx="6720851" cy="418830"/>
          </a:xfrm>
          <a:prstGeom prst="rect">
            <a:avLst/>
          </a:prstGeom>
        </p:spPr>
      </p:pic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7B84B9D2-EB10-45DA-9378-984800AB1F3D}"/>
              </a:ext>
            </a:extLst>
          </p:cNvPr>
          <p:cNvSpPr txBox="1">
            <a:spLocks/>
          </p:cNvSpPr>
          <p:nvPr/>
        </p:nvSpPr>
        <p:spPr>
          <a:xfrm>
            <a:off x="8221255" y="4223384"/>
            <a:ext cx="3666402" cy="152684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Solved by adding bank of registers between each iteration (each </a:t>
            </a:r>
            <a:r>
              <a:rPr lang="en-US" i="1" dirty="0" err="1"/>
              <a:t>SquareRootBasicBlock</a:t>
            </a:r>
            <a:r>
              <a:rPr lang="en-US" dirty="0"/>
              <a:t>) </a:t>
            </a:r>
            <a:r>
              <a:rPr lang="en-US" b="1" dirty="0"/>
              <a:t>turning a chain of combinatory blocks into a pipeline</a:t>
            </a:r>
            <a:endParaRPr lang="en-US" b="1" dirty="0">
              <a:cs typeface="Calibri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FE8A534-931E-40B9-83CA-AA44AFA602F2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7571704" y="2656043"/>
            <a:ext cx="808818" cy="11230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5AD05A1-AC12-4B07-A94F-0482758B88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486" y="4408028"/>
            <a:ext cx="7271158" cy="17312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0CA6B45-6964-42DC-83D0-0470C26588CB}"/>
                  </a:ext>
                </a:extLst>
              </p:cNvPr>
              <p:cNvSpPr txBox="1"/>
              <p:nvPr/>
            </p:nvSpPr>
            <p:spPr>
              <a:xfrm>
                <a:off x="8515099" y="5601101"/>
                <a:ext cx="3339825" cy="5279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𝐼𝑚𝑝𝑟𝑜𝑣𝑒𝑚𝑒𝑛𝑡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−33.416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434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77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0CA6B45-6964-42DC-83D0-0470C2658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099" y="5601101"/>
                <a:ext cx="3339825" cy="5279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4772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A1C25-0856-4643-A3F4-DCDD51568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algn="l"/>
            <a:r>
              <a:rPr lang="en-US" dirty="0"/>
              <a:t>Performance Analysis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12B6567-37AB-4675-849B-F72CECD847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3438" y="325181"/>
            <a:ext cx="6462944" cy="59133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3978A610-789E-42CC-A93A-689F8AFF4B85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Figure 4 – Example of execution</a:t>
                </a:r>
              </a:p>
              <a:p>
                <a:r>
                  <a:rPr lang="en-US" dirty="0"/>
                  <a:t>Using random values with seed 243248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Other seed values can be used for obtaining different input pseudo-random values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2400" dirty="0">
                    <a:solidFill>
                      <a:schemeClr val="accent6"/>
                    </a:solidFill>
                  </a:rPr>
                  <a:t>Gains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823116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1893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≈430</m:t>
                    </m:r>
                  </m:oMath>
                </a14:m>
                <a:r>
                  <a:rPr lang="en-US" sz="2400" dirty="0">
                    <a:solidFill>
                      <a:schemeClr val="accent6"/>
                    </a:solidFill>
                  </a:rPr>
                  <a:t> times </a:t>
                </a:r>
                <a:br>
                  <a:rPr lang="en-US" sz="2400" dirty="0">
                    <a:solidFill>
                      <a:schemeClr val="accent6"/>
                    </a:solidFill>
                  </a:rPr>
                </a:br>
                <a:r>
                  <a:rPr lang="en-US" sz="2400" dirty="0">
                    <a:solidFill>
                      <a:schemeClr val="accent6"/>
                    </a:solidFill>
                  </a:rPr>
                  <a:t>with the hardware version </a:t>
                </a:r>
                <a:r>
                  <a:rPr lang="en-US" sz="2400" dirty="0">
                    <a:solidFill>
                      <a:schemeClr val="accent6"/>
                    </a:solidFill>
                    <a:sym typeface="Wingdings" panose="05000000000000000000" pitchFamily="2" charset="2"/>
                  </a:rPr>
                  <a:t>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3978A610-789E-42CC-A93A-689F8AFF4B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3"/>
                <a:stretch>
                  <a:fillRect l="-2481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3BE3A-5591-4E9F-B83E-4AAAE0B33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Reconfigurable Computing - Square-Root Coprocessor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8A9F2-9DAE-4DCE-BE56-947C225C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2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5BD9-043C-4141-903D-84DC38C8B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Theoretical 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24638-6585-4309-90DF-392B28A9A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444E9F-D636-45E0-A9C9-D369BDE6F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Reconfigurable Computing - Square-Root Coprocessor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3C735E-4CB1-4F43-9233-233B1B567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7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8BCA5-8B15-4030-B73A-CC3574C51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Theoretical Background (I/III)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D4205-E464-4ECE-89C9-B4ED3E915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34000" cy="43513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b="1"/>
              <a:t>Goal: create a coprocessor to compute square root of non-negative integers </a:t>
            </a:r>
          </a:p>
          <a:p>
            <a:r>
              <a:rPr lang="en-US"/>
              <a:t>First approach: </a:t>
            </a:r>
            <a:r>
              <a:rPr lang="en-US">
                <a:hlinkClick r:id="rId3"/>
              </a:rPr>
              <a:t>Newton's method</a:t>
            </a:r>
            <a:endParaRPr lang="en-US">
              <a:cs typeface="Calibri"/>
            </a:endParaRPr>
          </a:p>
          <a:p>
            <a:pPr lvl="1"/>
            <a:r>
              <a:rPr lang="en-US">
                <a:cs typeface="Calibri"/>
              </a:rPr>
              <a:t>Pros:</a:t>
            </a:r>
          </a:p>
          <a:p>
            <a:pPr lvl="2"/>
            <a:r>
              <a:rPr lang="en-US">
                <a:cs typeface="Calibri"/>
              </a:rPr>
              <a:t>Would allow for a configurable approximation order of magnitude;</a:t>
            </a:r>
          </a:p>
          <a:p>
            <a:pPr lvl="2"/>
            <a:r>
              <a:rPr lang="en-US">
                <a:cs typeface="Calibri"/>
              </a:rPr>
              <a:t>Recursive (easier to implement).</a:t>
            </a:r>
          </a:p>
          <a:p>
            <a:pPr lvl="1"/>
            <a:r>
              <a:rPr lang="en-US">
                <a:cs typeface="Calibri"/>
              </a:rPr>
              <a:t>Cons:</a:t>
            </a:r>
          </a:p>
          <a:p>
            <a:pPr lvl="2"/>
            <a:r>
              <a:rPr lang="en-US">
                <a:cs typeface="Calibri"/>
              </a:rPr>
              <a:t>Not exact result – </a:t>
            </a:r>
            <a:r>
              <a:rPr lang="en-US">
                <a:solidFill>
                  <a:srgbClr val="FF0000"/>
                </a:solidFill>
                <a:cs typeface="Calibri"/>
              </a:rPr>
              <a:t>even for square numbers</a:t>
            </a:r>
            <a:r>
              <a:rPr lang="en-US">
                <a:cs typeface="Calibri"/>
              </a:rPr>
              <a:t>;</a:t>
            </a:r>
          </a:p>
          <a:p>
            <a:pPr lvl="2"/>
            <a:r>
              <a:rPr lang="en-US">
                <a:cs typeface="Calibri"/>
              </a:rPr>
              <a:t>Composed of "not so easy to implement in hardware" operations (</a:t>
            </a:r>
            <a:r>
              <a:rPr lang="en-US">
                <a:solidFill>
                  <a:srgbClr val="FF0000"/>
                </a:solidFill>
                <a:cs typeface="Calibri"/>
              </a:rPr>
              <a:t>division</a:t>
            </a:r>
            <a:r>
              <a:rPr lang="en-US">
                <a:cs typeface="Calibri"/>
              </a:rPr>
              <a:t>);</a:t>
            </a:r>
            <a:endParaRPr lang="en-US"/>
          </a:p>
          <a:p>
            <a:pPr lvl="2"/>
            <a:r>
              <a:rPr lang="en-US">
                <a:cs typeface="Calibri"/>
              </a:rPr>
              <a:t>Problem with fractional values representation (floating vs fixed, single vs double precision).</a:t>
            </a: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D147345-1212-4296-BCD0-7AB529371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70625"/>
            <a:ext cx="4114800" cy="365125"/>
          </a:xfrm>
        </p:spPr>
        <p:txBody>
          <a:bodyPr/>
          <a:lstStyle/>
          <a:p>
            <a:r>
              <a:rPr lang="en-US"/>
              <a:t>Reconfigurable Computing - Square-Root Coprocessor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8AE551-FB8C-4A1B-B101-934D62369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68AF0C6-751F-4FA1-A2DC-1C9B3B4DFB0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b="0"/>
                  <a:t>Example: Squar</a:t>
                </a:r>
                <a:r>
                  <a:rPr lang="en-US"/>
                  <a:t>e root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b="0"/>
              </a:p>
              <a:p>
                <a:pPr lvl="1"/>
                <a:r>
                  <a:rPr lang="en-US"/>
                  <a:t>Initial iteration</a:t>
                </a:r>
              </a:p>
              <a:p>
                <a:pPr marL="457200" lvl="1" indent="0">
                  <a:buNone/>
                </a:pPr>
                <a:r>
                  <a:rPr lang="en-US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/>
              </a:p>
              <a:p>
                <a:pPr lvl="1"/>
                <a:r>
                  <a:rPr lang="en-US"/>
                  <a:t>Iteration 1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4+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2.5</m:t>
                      </m:r>
                    </m:oMath>
                  </m:oMathPara>
                </a14:m>
                <a:endParaRPr lang="en-US"/>
              </a:p>
              <a:p>
                <a:pPr lvl="1"/>
                <a:r>
                  <a:rPr lang="en-US"/>
                  <a:t>Iteration 2</a:t>
                </a:r>
              </a:p>
              <a:p>
                <a:pPr marL="457200" lvl="1" indent="0">
                  <a:buNone/>
                </a:pPr>
                <a:r>
                  <a:rPr lang="en-US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den>
                        </m:f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2.05</m:t>
                    </m:r>
                  </m:oMath>
                </a14:m>
                <a:endParaRPr lang="en-US"/>
              </a:p>
              <a:p>
                <a:pPr lvl="1"/>
                <a:r>
                  <a:rPr lang="en-US"/>
                  <a:t>Iteration 3</a:t>
                </a:r>
              </a:p>
              <a:p>
                <a:pPr marL="457200" lvl="1" indent="0">
                  <a:buNone/>
                </a:pPr>
                <a:r>
                  <a:rPr lang="en-US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𝟎𝟓</m:t>
                            </m:r>
                          </m:den>
                        </m:f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2.006</m:t>
                    </m:r>
                  </m:oMath>
                </a14:m>
                <a:endParaRPr lang="en-US"/>
              </a:p>
              <a:p>
                <a:pPr lvl="1"/>
                <a:r>
                  <a:rPr lang="en-US"/>
                  <a:t>Iteration 4</a:t>
                </a:r>
              </a:p>
              <a:p>
                <a:pPr marL="457200" lvl="1" indent="0">
                  <a:buNone/>
                </a:pPr>
                <a:r>
                  <a:rPr lang="en-US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𝟎𝟎𝟔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𝟎𝟎𝟔</m:t>
                            </m:r>
                          </m:den>
                        </m:f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/>
              </a:p>
              <a:p>
                <a:pPr marL="457200" lvl="1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68AF0C6-751F-4FA1-A2DC-1C9B3B4DFB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 l="-1882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8465D60-D257-4F90-9403-76C7525BB5F6}"/>
              </a:ext>
            </a:extLst>
          </p:cNvPr>
          <p:cNvCxnSpPr/>
          <p:nvPr/>
        </p:nvCxnSpPr>
        <p:spPr>
          <a:xfrm flipH="1">
            <a:off x="8296712" y="3506598"/>
            <a:ext cx="1216404" cy="385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6B76200-4F46-4158-98B2-A89C34DB0D1F}"/>
              </a:ext>
            </a:extLst>
          </p:cNvPr>
          <p:cNvCxnSpPr>
            <a:cxnSpLocks/>
          </p:cNvCxnSpPr>
          <p:nvPr/>
        </p:nvCxnSpPr>
        <p:spPr>
          <a:xfrm flipH="1">
            <a:off x="9009776" y="3506598"/>
            <a:ext cx="503340" cy="679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47EF216-A214-43EF-8152-599F3458A396}"/>
              </a:ext>
            </a:extLst>
          </p:cNvPr>
          <p:cNvCxnSpPr>
            <a:cxnSpLocks/>
          </p:cNvCxnSpPr>
          <p:nvPr/>
        </p:nvCxnSpPr>
        <p:spPr>
          <a:xfrm flipV="1">
            <a:off x="5462138" y="4874004"/>
            <a:ext cx="3506844" cy="3237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65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8BCA5-8B15-4030-B73A-CC3574C51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Theoretical Background (II/III)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D4205-E464-4ECE-89C9-B4ED3E915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340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Approach taken: 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  <a:hlinkClick r:id="rId3"/>
              </a:rPr>
              <a:t>Non-Restoring Algorithm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cs typeface="Calibri"/>
              </a:rPr>
              <a:t>Pros:</a:t>
            </a:r>
          </a:p>
          <a:p>
            <a:pPr lvl="2"/>
            <a:r>
              <a:rPr lang="en-US">
                <a:cs typeface="Calibri"/>
              </a:rPr>
              <a:t>Only integer values handled;</a:t>
            </a:r>
          </a:p>
          <a:p>
            <a:pPr lvl="2"/>
            <a:r>
              <a:rPr lang="en-US">
                <a:cs typeface="Calibri"/>
              </a:rPr>
              <a:t>Allows for a configurable word size;</a:t>
            </a:r>
          </a:p>
          <a:p>
            <a:pPr lvl="2"/>
            <a:r>
              <a:rPr lang="en-US" b="1"/>
              <a:t>Mostly based on simple bitwise and shift operations</a:t>
            </a:r>
            <a:r>
              <a:rPr lang="en-US" b="1">
                <a:cs typeface="Calibri"/>
              </a:rPr>
              <a:t>;</a:t>
            </a:r>
            <a:endParaRPr lang="en-US" b="1"/>
          </a:p>
          <a:p>
            <a:pPr lvl="2"/>
            <a:r>
              <a:rPr lang="en-US">
                <a:cs typeface="Calibri"/>
              </a:rPr>
              <a:t>Recursive (with word size / 2 iterations).</a:t>
            </a:r>
          </a:p>
          <a:p>
            <a:pPr lvl="1"/>
            <a:r>
              <a:rPr lang="en-US">
                <a:cs typeface="Calibri"/>
              </a:rPr>
              <a:t>Cons:</a:t>
            </a:r>
          </a:p>
          <a:p>
            <a:pPr lvl="2"/>
            <a:r>
              <a:rPr lang="en-US">
                <a:cs typeface="Calibri"/>
              </a:rPr>
              <a:t>Unable to provide exact value for square root of non-perfect squares.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D147345-1212-4296-BCD0-7AB529371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70625"/>
            <a:ext cx="4114800" cy="365125"/>
          </a:xfrm>
        </p:spPr>
        <p:txBody>
          <a:bodyPr/>
          <a:lstStyle/>
          <a:p>
            <a:r>
              <a:rPr lang="en-US"/>
              <a:t>Reconfigurable Computing - Square-Root Coprocessor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8AE551-FB8C-4A1B-B101-934D62369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1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0A46D7-376E-49C1-BABC-D7809FFA04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72200" y="2660915"/>
            <a:ext cx="5181600" cy="268075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375EF7-A285-4497-A7F2-4E7E4A8B78E9}"/>
              </a:ext>
            </a:extLst>
          </p:cNvPr>
          <p:cNvSpPr txBox="1"/>
          <p:nvPr/>
        </p:nvSpPr>
        <p:spPr>
          <a:xfrm>
            <a:off x="6172200" y="5410899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Figure 1 – Non-Restoring Algorithm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8BCA5-8B15-4030-B73A-CC3574C51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Theoretical Background (III/III)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AD4205-E464-4ECE-89C9-B4ED3E915B0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334000" cy="4351338"/>
              </a:xfrm>
            </p:spPr>
            <p:txBody>
              <a:bodyPr vert="horz" lIns="91440" tIns="45720" rIns="91440" bIns="45720" rtlCol="0" anchor="t">
                <a:normAutofit fontScale="92500" lnSpcReduction="20000"/>
              </a:bodyPr>
              <a:lstStyle/>
              <a:p>
                <a:r>
                  <a:rPr lang="en-US" dirty="0"/>
                  <a:t>In the Non-Restoring Algorithm, the input value is processed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/>
                  <a:t> times</a:t>
                </a:r>
              </a:p>
              <a:p>
                <a:pPr lvl="1"/>
                <a:r>
                  <a:rPr lang="en-US" dirty="0"/>
                  <a:t>Since each iteration uses 2 bits of the input to produce 1 bit of the quotient output</a:t>
                </a:r>
              </a:p>
              <a:p>
                <a:r>
                  <a:rPr lang="en-US" dirty="0">
                    <a:cs typeface="Calibri"/>
                  </a:rPr>
                  <a:t>The output is composed of two values:</a:t>
                </a:r>
              </a:p>
              <a:p>
                <a:pPr lvl="1"/>
                <a:r>
                  <a:rPr lang="en-US" dirty="0">
                    <a:cs typeface="Calibri"/>
                  </a:rPr>
                  <a:t>Quotient</a:t>
                </a:r>
              </a:p>
              <a:p>
                <a:pPr lvl="2"/>
                <a:r>
                  <a:rPr lang="en-US" dirty="0">
                    <a:cs typeface="Calibri"/>
                  </a:rPr>
                  <a:t>The approximate value of the square root of the number </a:t>
                </a:r>
              </a:p>
              <a:p>
                <a:pPr lvl="2"/>
                <a:r>
                  <a:rPr lang="en-US" dirty="0">
                    <a:cs typeface="Calibri"/>
                  </a:rPr>
                  <a:t>Equal to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dirty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/>
                              </a:rPr>
                              <m:t>𝑖𝑛𝑝𝑢𝑡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/>
                              </a:rPr>
                              <m:t>𝑣𝑎𝑙𝑢𝑒</m:t>
                            </m:r>
                          </m:e>
                        </m:rad>
                      </m:e>
                    </m:d>
                  </m:oMath>
                </a14:m>
                <a:endParaRPr lang="en-US" dirty="0">
                  <a:cs typeface="Calibri"/>
                </a:endParaRPr>
              </a:p>
              <a:p>
                <a:pPr lvl="1"/>
                <a:r>
                  <a:rPr lang="en-US" dirty="0">
                    <a:cs typeface="Calibri"/>
                  </a:rPr>
                  <a:t>Remainder </a:t>
                </a:r>
              </a:p>
              <a:p>
                <a:pPr lvl="2"/>
                <a:r>
                  <a:rPr lang="en-US" dirty="0">
                    <a:cs typeface="Calibri"/>
                  </a:rPr>
                  <a:t>Difference to the closest (but inferior) square number</a:t>
                </a:r>
              </a:p>
              <a:p>
                <a:pPr lvl="2"/>
                <a:r>
                  <a:rPr lang="en-US" dirty="0">
                    <a:cs typeface="Calibri"/>
                  </a:rPr>
                  <a:t>Equal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Calibri"/>
                      </a:rPr>
                      <m:t>𝑖𝑛𝑝𝑢𝑡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alibri"/>
                      </a:rPr>
                      <m:t> 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d>
                              <m:dPr>
                                <m:begChr m:val="⌊"/>
                                <m:endChr m:val="⌋"/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dP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  <m:t>𝑖𝑛𝑝𝑢𝑡</m:t>
                                    </m:r>
                                  </m:e>
                                </m:rad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ea typeface="+mn-lt"/>
                  <a:cs typeface="+mn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AD4205-E464-4ECE-89C9-B4ED3E915B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334000" cy="4351338"/>
              </a:xfrm>
              <a:blipFill>
                <a:blip r:embed="rId3"/>
                <a:stretch>
                  <a:fillRect l="-1829" t="-3501" r="-1029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A5B4146-B1B8-430A-B7C0-98EADC80CFA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825625"/>
                <a:ext cx="5181600" cy="4351338"/>
              </a:xfrm>
            </p:spPr>
            <p:txBody>
              <a:bodyPr vert="horz" lIns="91440" tIns="45720" rIns="91440" bIns="45720" rtlCol="0" anchor="t"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dirty="0" smtClean="0"/>
                      <m:t>Having</m:t>
                    </m:r>
                    <m:r>
                      <m:rPr>
                        <m:nor/>
                      </m:rPr>
                      <a:rPr lang="en-US" b="0" i="0" dirty="0" smtClean="0"/>
                      <m:t>: 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𝑤𝑜𝑟𝑑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𝑠𝑖𝑧𝑒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𝑤𝑜𝑟𝑑𝑠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One can say: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𝑢𝑛𝑢𝑠𝑒𝑑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𝑐𝑦𝑐𝑙𝑒𝑠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br>
                  <a:rPr lang="en-US" b="0" dirty="0"/>
                </a:br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%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𝑢𝑛𝑢𝑠𝑒𝑑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𝑐𝑦𝑐𝑙𝑒𝑠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𝑢𝑛𝑢𝑠𝑒𝑑</m:t>
                        </m:r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𝑐𝑦𝑐𝑙𝑒𝑠</m:t>
                        </m:r>
                      </m:num>
                      <m:den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𝑐𝑦𝑐𝑙𝑒𝑠</m:t>
                        </m:r>
                      </m:den>
                    </m:f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A5B4146-B1B8-430A-B7C0-98EADC80CF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825625"/>
                <a:ext cx="5181600" cy="4351338"/>
              </a:xfrm>
              <a:blipFill>
                <a:blip r:embed="rId4"/>
                <a:stretch>
                  <a:fillRect l="-1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D147345-1212-4296-BCD0-7AB529371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70625"/>
            <a:ext cx="4114800" cy="365125"/>
          </a:xfrm>
        </p:spPr>
        <p:txBody>
          <a:bodyPr/>
          <a:lstStyle/>
          <a:p>
            <a:r>
              <a:rPr lang="en-US"/>
              <a:t>Reconfigurable Computing - Square-Root Coprocessor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8AE551-FB8C-4A1B-B101-934D62369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6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5BD9-043C-4141-903D-84DC38C8B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Implemented 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24638-6585-4309-90DF-392B28A9A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444E9F-D636-45E0-A9C9-D369BDE6F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Reconfigurable Computing - Square-Root Coprocessor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3C735E-4CB1-4F43-9233-233B1B567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1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F752D-97D1-432C-8D92-841E8A666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Blocks &amp;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55852-EDC2-4C1F-85F8-206ACB8B00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106398"/>
          </a:xfrm>
        </p:spPr>
        <p:txBody>
          <a:bodyPr>
            <a:noAutofit/>
          </a:bodyPr>
          <a:lstStyle/>
          <a:p>
            <a:r>
              <a:rPr lang="en-US" sz="1500" dirty="0"/>
              <a:t>Square Root Basic Block (SRBB)</a:t>
            </a:r>
          </a:p>
          <a:p>
            <a:pPr lvl="1"/>
            <a:r>
              <a:rPr lang="en-US" sz="1500" dirty="0"/>
              <a:t>Defined a basic block responsible for 1 iteration of the Non-restoring algorithm</a:t>
            </a:r>
          </a:p>
          <a:p>
            <a:pPr marL="457200" lvl="1" indent="0">
              <a:buNone/>
            </a:pPr>
            <a:r>
              <a:rPr lang="en-US" sz="1500" dirty="0"/>
              <a:t> </a:t>
            </a:r>
          </a:p>
          <a:p>
            <a:pPr marL="457200" lvl="1" indent="0">
              <a:buNone/>
            </a:pPr>
            <a:endParaRPr lang="en-US" sz="1500" dirty="0"/>
          </a:p>
          <a:p>
            <a:pPr marL="457200" lvl="1" indent="0">
              <a:buNone/>
            </a:pPr>
            <a:endParaRPr lang="en-US" sz="1500" dirty="0"/>
          </a:p>
          <a:p>
            <a:pPr marL="457200" lvl="1" indent="0">
              <a:buNone/>
            </a:pPr>
            <a:endParaRPr lang="en-US" sz="1500" dirty="0"/>
          </a:p>
          <a:p>
            <a:pPr marL="457200" lvl="1" indent="0">
              <a:buNone/>
            </a:pPr>
            <a:endParaRPr lang="en-US" sz="1500" dirty="0"/>
          </a:p>
          <a:p>
            <a:r>
              <a:rPr lang="en-US" sz="1500" dirty="0"/>
              <a:t>Square Root Block </a:t>
            </a:r>
          </a:p>
          <a:p>
            <a:pPr lvl="1"/>
            <a:r>
              <a:rPr lang="en-US" sz="1500" dirty="0"/>
              <a:t>Defined a block responsible for replicating n/2 basic blocks and producing the 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D30E74-C933-49C9-8095-253CD4879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/>
              <a:t>Square Root Block </a:t>
            </a:r>
          </a:p>
          <a:p>
            <a:pPr lvl="1"/>
            <a:r>
              <a:rPr lang="en-US" dirty="0"/>
              <a:t>A set of n/2 basic blocks in a chain produces the final result</a:t>
            </a:r>
            <a:endParaRPr lang="en-US" dirty="0">
              <a:cs typeface="Calibri"/>
            </a:endParaRPr>
          </a:p>
          <a:p>
            <a:pPr lvl="2"/>
            <a:r>
              <a:rPr lang="en-US" dirty="0"/>
              <a:t>Used a </a:t>
            </a:r>
            <a:r>
              <a:rPr lang="en-US" i="1" dirty="0"/>
              <a:t>for generate</a:t>
            </a:r>
            <a:endParaRPr lang="en-US" i="1" dirty="0">
              <a:cs typeface="Calibri"/>
            </a:endParaRPr>
          </a:p>
          <a:p>
            <a:pPr lvl="2"/>
            <a:r>
              <a:rPr lang="en-US" dirty="0"/>
              <a:t>Used registers for a pipelined solution, decreasing the worst negative slack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Inputs:</a:t>
            </a:r>
            <a:endParaRPr lang="en-US" dirty="0">
              <a:cs typeface="Calibri"/>
            </a:endParaRPr>
          </a:p>
          <a:p>
            <a:pPr lvl="2"/>
            <a:r>
              <a:rPr lang="en-US" dirty="0"/>
              <a:t>CLK: the clock</a:t>
            </a:r>
          </a:p>
          <a:p>
            <a:pPr lvl="2"/>
            <a:r>
              <a:rPr lang="en-US" dirty="0"/>
              <a:t>DATA_IN: the word</a:t>
            </a:r>
          </a:p>
          <a:p>
            <a:pPr lvl="2"/>
            <a:r>
              <a:rPr lang="en-US" dirty="0">
                <a:cs typeface="Calibri"/>
              </a:rPr>
              <a:t>NEW_VALUE: signalize a new valid word is being processed</a:t>
            </a:r>
          </a:p>
          <a:p>
            <a:pPr lvl="1"/>
            <a:r>
              <a:rPr lang="en-US" dirty="0"/>
              <a:t>Outputs:</a:t>
            </a:r>
            <a:endParaRPr lang="en-US" dirty="0">
              <a:cs typeface="Calibri"/>
            </a:endParaRPr>
          </a:p>
          <a:p>
            <a:pPr lvl="2"/>
            <a:r>
              <a:rPr lang="en-US" dirty="0"/>
              <a:t>SQRT: approximation for the Square Root value</a:t>
            </a:r>
            <a:endParaRPr lang="en-US" dirty="0">
              <a:cs typeface="Calibri"/>
            </a:endParaRPr>
          </a:p>
          <a:p>
            <a:pPr lvl="2"/>
            <a:r>
              <a:rPr lang="en-US" dirty="0"/>
              <a:t>REMAINER: </a:t>
            </a:r>
            <a:r>
              <a:rPr lang="en-US" dirty="0">
                <a:cs typeface="Calibri"/>
              </a:rPr>
              <a:t>difference to the closest (but inferior) square number</a:t>
            </a:r>
            <a:endParaRPr lang="en-US" dirty="0"/>
          </a:p>
          <a:p>
            <a:pPr lvl="2"/>
            <a:r>
              <a:rPr lang="en-US" dirty="0"/>
              <a:t>IS_SQUARE_NUM: indicates if a number is a square number</a:t>
            </a:r>
          </a:p>
          <a:p>
            <a:pPr lvl="2"/>
            <a:r>
              <a:rPr lang="en-US" dirty="0">
                <a:cs typeface="Calibri"/>
              </a:rPr>
              <a:t>DONE: indicates the output is valid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A5B89-4966-42FC-B988-FBDC9D047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Reconfigurable Computing - Square-Root Coprocessor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08B5E-0C07-4F17-9BEC-A49A59356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C022F88-3754-40DA-83F2-AE22364819B9}"/>
              </a:ext>
            </a:extLst>
          </p:cNvPr>
          <p:cNvGrpSpPr/>
          <p:nvPr/>
        </p:nvGrpSpPr>
        <p:grpSpPr>
          <a:xfrm>
            <a:off x="1006776" y="2630719"/>
            <a:ext cx="4844448" cy="1335403"/>
            <a:chOff x="4125505" y="4161453"/>
            <a:chExt cx="4844448" cy="13354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8EEEC9E9-CA55-476B-94A0-3D4B5589157C}"/>
                    </a:ext>
                  </a:extLst>
                </p:cNvPr>
                <p:cNvSpPr/>
                <p:nvPr/>
              </p:nvSpPr>
              <p:spPr>
                <a:xfrm>
                  <a:off x="5936618" y="4210715"/>
                  <a:ext cx="1376039" cy="1286141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err="1">
                      <a:solidFill>
                        <a:schemeClr val="tx1"/>
                      </a:solidFill>
                    </a:rPr>
                    <a:t>SquareRootBasicBlock</a:t>
                  </a:r>
                  <a:r>
                    <a:rPr lang="en-US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=32)</m:t>
                      </m:r>
                    </m:oMath>
                  </a14:m>
                  <a:endParaRPr 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8EEEC9E9-CA55-476B-94A0-3D4B558915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6618" y="4210715"/>
                  <a:ext cx="1376039" cy="128614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2E47373-CA3C-45C0-90AF-FB0F0ACA6E6E}"/>
                </a:ext>
              </a:extLst>
            </p:cNvPr>
            <p:cNvGrpSpPr/>
            <p:nvPr/>
          </p:nvGrpSpPr>
          <p:grpSpPr>
            <a:xfrm>
              <a:off x="4125505" y="4161453"/>
              <a:ext cx="1811113" cy="1322883"/>
              <a:chOff x="4125505" y="4122992"/>
              <a:chExt cx="1811113" cy="1322883"/>
            </a:xfrm>
          </p:grpSpPr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F28D4738-4A77-4799-828D-A476823567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t="6997" b="78250"/>
              <a:stretch/>
            </p:blipFill>
            <p:spPr>
              <a:xfrm>
                <a:off x="4125505" y="4122992"/>
                <a:ext cx="1619476" cy="468017"/>
              </a:xfrm>
              <a:prstGeom prst="rect">
                <a:avLst/>
              </a:prstGeom>
            </p:spPr>
          </p:pic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C6B1AB1C-1196-4678-A693-FFCF7B539EE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t="67672" b="7757"/>
              <a:stretch/>
            </p:blipFill>
            <p:spPr>
              <a:xfrm>
                <a:off x="4125505" y="4666429"/>
                <a:ext cx="1619476" cy="779446"/>
              </a:xfrm>
              <a:prstGeom prst="rect">
                <a:avLst/>
              </a:prstGeom>
            </p:spPr>
          </p:pic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733AA5C4-122A-4195-A936-8B1F3E8A486B}"/>
                  </a:ext>
                </a:extLst>
              </p:cNvPr>
              <p:cNvCxnSpPr/>
              <p:nvPr/>
            </p:nvCxnSpPr>
            <p:spPr>
              <a:xfrm>
                <a:off x="5479418" y="4446747"/>
                <a:ext cx="457200" cy="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98C7A99F-3D32-4383-BA50-93FF4E004D8F}"/>
                  </a:ext>
                </a:extLst>
              </p:cNvPr>
              <p:cNvCxnSpPr/>
              <p:nvPr/>
            </p:nvCxnSpPr>
            <p:spPr>
              <a:xfrm>
                <a:off x="5471029" y="4817262"/>
                <a:ext cx="457200" cy="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15AA24E5-8C60-4EF6-AD69-751D3AEB3335}"/>
                  </a:ext>
                </a:extLst>
              </p:cNvPr>
              <p:cNvCxnSpPr/>
              <p:nvPr/>
            </p:nvCxnSpPr>
            <p:spPr>
              <a:xfrm>
                <a:off x="5479418" y="5167679"/>
                <a:ext cx="457200" cy="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8147709-5CD6-457A-A56E-535E8AE7D5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8913" b="35109"/>
            <a:stretch/>
          </p:blipFill>
          <p:spPr>
            <a:xfrm>
              <a:off x="7483846" y="4249374"/>
              <a:ext cx="1486107" cy="341633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44C419F-E838-4F7A-AD48-0E56D39777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11365" b="29935"/>
            <a:stretch/>
          </p:blipFill>
          <p:spPr>
            <a:xfrm>
              <a:off x="7401567" y="4642162"/>
              <a:ext cx="1495634" cy="357885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D150173D-74B4-44DA-820E-EB83B6AAD5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30710" t="37804" r="6769" b="16621"/>
            <a:stretch/>
          </p:blipFill>
          <p:spPr>
            <a:xfrm>
              <a:off x="7646633" y="4957317"/>
              <a:ext cx="1250756" cy="507968"/>
            </a:xfrm>
            <a:prstGeom prst="rect">
              <a:avLst/>
            </a:prstGeom>
          </p:spPr>
        </p:pic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E1B23B0-2F68-46D4-9F47-DAA589431893}"/>
                </a:ext>
              </a:extLst>
            </p:cNvPr>
            <p:cNvGrpSpPr/>
            <p:nvPr/>
          </p:nvGrpSpPr>
          <p:grpSpPr>
            <a:xfrm flipH="1">
              <a:off x="7321046" y="4446747"/>
              <a:ext cx="465589" cy="720932"/>
              <a:chOff x="5471029" y="4446747"/>
              <a:chExt cx="465589" cy="720932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F9425825-44BD-4D44-81D0-97E81F3F5AF2}"/>
                  </a:ext>
                </a:extLst>
              </p:cNvPr>
              <p:cNvCxnSpPr/>
              <p:nvPr/>
            </p:nvCxnSpPr>
            <p:spPr>
              <a:xfrm>
                <a:off x="5479418" y="4446747"/>
                <a:ext cx="457200" cy="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FF682B65-C042-4119-B447-0A0C3CEB1DE3}"/>
                  </a:ext>
                </a:extLst>
              </p:cNvPr>
              <p:cNvCxnSpPr/>
              <p:nvPr/>
            </p:nvCxnSpPr>
            <p:spPr>
              <a:xfrm>
                <a:off x="5471029" y="4817262"/>
                <a:ext cx="457200" cy="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4D8A27B0-BFD1-485F-A9CA-DD785983180B}"/>
                  </a:ext>
                </a:extLst>
              </p:cNvPr>
              <p:cNvCxnSpPr/>
              <p:nvPr/>
            </p:nvCxnSpPr>
            <p:spPr>
              <a:xfrm>
                <a:off x="5479418" y="5167679"/>
                <a:ext cx="457200" cy="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354AD9F3-207E-46B4-A67B-860B0CB1904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30710" t="37804" r="6769" b="16621"/>
          <a:stretch/>
        </p:blipFill>
        <p:spPr>
          <a:xfrm>
            <a:off x="4520687" y="5872870"/>
            <a:ext cx="1260736" cy="51202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D0A5DB1-CD2C-43DC-AC8E-26FB651DD183}"/>
              </a:ext>
            </a:extLst>
          </p:cNvPr>
          <p:cNvGrpSpPr/>
          <p:nvPr/>
        </p:nvGrpSpPr>
        <p:grpSpPr>
          <a:xfrm>
            <a:off x="576563" y="4782481"/>
            <a:ext cx="5828499" cy="1672070"/>
            <a:chOff x="576563" y="4782481"/>
            <a:chExt cx="5828499" cy="1672070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61EB489C-06DB-487D-8F5C-F3D707216C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30710" t="37804" r="6769" b="26094"/>
            <a:stretch/>
          </p:blipFill>
          <p:spPr>
            <a:xfrm>
              <a:off x="4518932" y="5505751"/>
              <a:ext cx="1260736" cy="405592"/>
            </a:xfrm>
            <a:prstGeom prst="rect">
              <a:avLst/>
            </a:prstGeom>
          </p:spPr>
        </p:pic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C5C946C-5C5D-4B3F-BDD9-7AC4EE2AEFDC}"/>
                </a:ext>
              </a:extLst>
            </p:cNvPr>
            <p:cNvSpPr/>
            <p:nvPr/>
          </p:nvSpPr>
          <p:spPr>
            <a:xfrm>
              <a:off x="2795273" y="4850194"/>
              <a:ext cx="1387018" cy="12964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5C8A1BF-6427-462A-AA75-8D0BB34DB1B0}"/>
                </a:ext>
              </a:extLst>
            </p:cNvPr>
            <p:cNvGrpSpPr/>
            <p:nvPr/>
          </p:nvGrpSpPr>
          <p:grpSpPr>
            <a:xfrm>
              <a:off x="969710" y="5348312"/>
              <a:ext cx="1821871" cy="356648"/>
              <a:chOff x="4120780" y="4666429"/>
              <a:chExt cx="1807449" cy="353825"/>
            </a:xfrm>
          </p:grpSpPr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FFDBBB93-3B1D-475C-AB16-11C05047AE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t="67672" b="21174"/>
              <a:stretch/>
            </p:blipFill>
            <p:spPr>
              <a:xfrm>
                <a:off x="4120780" y="4666429"/>
                <a:ext cx="1619476" cy="353825"/>
              </a:xfrm>
              <a:prstGeom prst="rect">
                <a:avLst/>
              </a:prstGeom>
            </p:spPr>
          </p:pic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CEB56D92-F6CD-4F3D-95A0-AA3BB32747AB}"/>
                  </a:ext>
                </a:extLst>
              </p:cNvPr>
              <p:cNvCxnSpPr/>
              <p:nvPr/>
            </p:nvCxnSpPr>
            <p:spPr>
              <a:xfrm>
                <a:off x="5471029" y="4817262"/>
                <a:ext cx="457200" cy="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4F4F1077-CD0D-4CF2-8C10-300CFB6B9D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8913" b="35109"/>
            <a:stretch/>
          </p:blipFill>
          <p:spPr>
            <a:xfrm>
              <a:off x="4354846" y="4782481"/>
              <a:ext cx="1497965" cy="344359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C53648DA-4651-4EA6-977B-FFD585A9F0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11365" b="29935"/>
            <a:stretch/>
          </p:blipFill>
          <p:spPr>
            <a:xfrm>
              <a:off x="4271987" y="5178555"/>
              <a:ext cx="1507568" cy="360741"/>
            </a:xfrm>
            <a:prstGeom prst="rect">
              <a:avLst/>
            </a:prstGeom>
          </p:spPr>
        </p:pic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D370116-BFE9-494C-8954-3D8A1C88438D}"/>
                </a:ext>
              </a:extLst>
            </p:cNvPr>
            <p:cNvGrpSpPr/>
            <p:nvPr/>
          </p:nvGrpSpPr>
          <p:grpSpPr>
            <a:xfrm flipH="1">
              <a:off x="4174436" y="4981429"/>
              <a:ext cx="493474" cy="726684"/>
              <a:chOff x="5463235" y="4446747"/>
              <a:chExt cx="489568" cy="720932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80FE2290-C495-43C3-A50B-AC515B196F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79418" y="4446747"/>
                <a:ext cx="473385" cy="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51149201-9A92-443E-A801-21AEE041CC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71029" y="4817262"/>
                <a:ext cx="473978" cy="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95E0DD5C-DF21-485A-88C6-A9617364C5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63235" y="5167679"/>
                <a:ext cx="489566" cy="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45E37EE-E7FD-468C-BC37-41AD53C89F03}"/>
                </a:ext>
              </a:extLst>
            </p:cNvPr>
            <p:cNvSpPr txBox="1"/>
            <p:nvPr/>
          </p:nvSpPr>
          <p:spPr>
            <a:xfrm>
              <a:off x="603944" y="5334503"/>
              <a:ext cx="1280551" cy="52739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400"/>
                <a:t>DATA_IN[31:0]</a:t>
              </a:r>
              <a:br>
                <a:rPr lang="en-US" sz="1400"/>
              </a:br>
              <a:endParaRPr lang="en-US" sz="140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51D7DFB-FEF6-4D3D-9354-583AB0B65D4A}"/>
                </a:ext>
              </a:extLst>
            </p:cNvPr>
            <p:cNvSpPr txBox="1"/>
            <p:nvPr/>
          </p:nvSpPr>
          <p:spPr>
            <a:xfrm>
              <a:off x="5071491" y="4837500"/>
              <a:ext cx="1331435" cy="27920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SQRT [31:0]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ABBB3C1-48F7-4BBE-AA4F-37135D7D728E}"/>
                </a:ext>
              </a:extLst>
            </p:cNvPr>
            <p:cNvSpPr txBox="1"/>
            <p:nvPr/>
          </p:nvSpPr>
          <p:spPr>
            <a:xfrm>
              <a:off x="5071904" y="5223115"/>
              <a:ext cx="1331435" cy="27920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REMAINER [31:0]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7CB99E50-30A6-4CA0-A1FF-0924D799E256}"/>
                </a:ext>
              </a:extLst>
            </p:cNvPr>
            <p:cNvSpPr txBox="1"/>
            <p:nvPr/>
          </p:nvSpPr>
          <p:spPr>
            <a:xfrm>
              <a:off x="5073627" y="5580602"/>
              <a:ext cx="1331435" cy="27920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IS_SQUARE_ROOT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6FCB65F5-5C4E-4570-BB33-DE04F00B76EB}"/>
                </a:ext>
              </a:extLst>
            </p:cNvPr>
            <p:cNvSpPr/>
            <p:nvPr/>
          </p:nvSpPr>
          <p:spPr>
            <a:xfrm>
              <a:off x="2869633" y="4925526"/>
              <a:ext cx="506198" cy="45077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>
                  <a:solidFill>
                    <a:schemeClr val="tx1"/>
                  </a:solidFill>
                </a:rPr>
                <a:t>SRB0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51578D3A-5935-4D4E-BBD1-0E92261308D3}"/>
                    </a:ext>
                  </a:extLst>
                </p:cNvPr>
                <p:cNvSpPr txBox="1"/>
                <p:nvPr/>
              </p:nvSpPr>
              <p:spPr>
                <a:xfrm>
                  <a:off x="2580900" y="6177552"/>
                  <a:ext cx="1749578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200">
                      <a:solidFill>
                        <a:schemeClr val="tx1"/>
                      </a:solidFill>
                    </a:rPr>
                    <a:t>SquareRoot </a:t>
                  </a:r>
                  <a14:m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=32)</m:t>
                      </m:r>
                    </m:oMath>
                  </a14:m>
                  <a:endParaRPr lang="en-US" sz="12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51578D3A-5935-4D4E-BBD1-0E92261308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0900" y="6177552"/>
                  <a:ext cx="1749578" cy="276999"/>
                </a:xfrm>
                <a:prstGeom prst="rect">
                  <a:avLst/>
                </a:prstGeom>
                <a:blipFill>
                  <a:blip r:embed="rId11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C2CC7DF-4070-4647-8A88-DD114C883793}"/>
                </a:ext>
              </a:extLst>
            </p:cNvPr>
            <p:cNvSpPr/>
            <p:nvPr/>
          </p:nvSpPr>
          <p:spPr>
            <a:xfrm>
              <a:off x="3571542" y="4925526"/>
              <a:ext cx="536575" cy="45077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>
                  <a:solidFill>
                    <a:schemeClr val="tx1"/>
                  </a:solidFill>
                </a:rPr>
                <a:t>SRBB1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C96BBA0-25BB-4E93-AD31-8F4CF9901378}"/>
                </a:ext>
              </a:extLst>
            </p:cNvPr>
            <p:cNvSpPr/>
            <p:nvPr/>
          </p:nvSpPr>
          <p:spPr>
            <a:xfrm>
              <a:off x="2869019" y="5593948"/>
              <a:ext cx="506198" cy="45077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56F90127-DD37-4E25-843C-5E06CB3DA862}"/>
                </a:ext>
              </a:extLst>
            </p:cNvPr>
            <p:cNvSpPr/>
            <p:nvPr/>
          </p:nvSpPr>
          <p:spPr>
            <a:xfrm>
              <a:off x="3568996" y="5587147"/>
              <a:ext cx="536575" cy="45077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>
                  <a:solidFill>
                    <a:schemeClr val="tx1"/>
                  </a:solidFill>
                </a:rPr>
                <a:t>SRBB</a:t>
              </a:r>
              <a:br>
                <a:rPr lang="en-US" sz="1050"/>
              </a:br>
              <a:r>
                <a:rPr lang="en-US" sz="1050">
                  <a:solidFill>
                    <a:schemeClr val="tx1"/>
                  </a:solidFill>
                </a:rPr>
                <a:t>n/2</a:t>
              </a:r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79C52E53-3962-4E57-9757-497546A60E66}"/>
                </a:ext>
              </a:extLst>
            </p:cNvPr>
            <p:cNvCxnSpPr>
              <a:cxnSpLocks/>
            </p:cNvCxnSpPr>
            <p:nvPr/>
          </p:nvCxnSpPr>
          <p:spPr>
            <a:xfrm>
              <a:off x="3375217" y="5116102"/>
              <a:ext cx="1957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FE996D2A-722A-459F-BE48-A0512F952863}"/>
                </a:ext>
              </a:extLst>
            </p:cNvPr>
            <p:cNvCxnSpPr>
              <a:cxnSpLocks/>
            </p:cNvCxnSpPr>
            <p:nvPr/>
          </p:nvCxnSpPr>
          <p:spPr>
            <a:xfrm>
              <a:off x="3375217" y="5812536"/>
              <a:ext cx="1957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Connector: Elbow 122">
              <a:extLst>
                <a:ext uri="{FF2B5EF4-FFF2-40B4-BE49-F238E27FC236}">
                  <a16:creationId xmlns:a16="http://schemas.microsoft.com/office/drawing/2014/main" id="{6813F542-5A72-4FC1-BDE2-649B7486C58C}"/>
                </a:ext>
              </a:extLst>
            </p:cNvPr>
            <p:cNvCxnSpPr>
              <a:cxnSpLocks/>
              <a:endCxn id="112" idx="0"/>
            </p:cNvCxnSpPr>
            <p:nvPr/>
          </p:nvCxnSpPr>
          <p:spPr>
            <a:xfrm rot="10800000" flipV="1">
              <a:off x="3122118" y="5472476"/>
              <a:ext cx="714450" cy="12147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A227A97C-6601-418B-8FC2-BA228A900EAF}"/>
                </a:ext>
              </a:extLst>
            </p:cNvPr>
            <p:cNvCxnSpPr/>
            <p:nvPr/>
          </p:nvCxnSpPr>
          <p:spPr>
            <a:xfrm>
              <a:off x="3837283" y="5374479"/>
              <a:ext cx="0" cy="1013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31D7CB44-8942-4361-9FF9-4D5B8E8E73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67672" b="21174"/>
            <a:stretch/>
          </p:blipFill>
          <p:spPr>
            <a:xfrm>
              <a:off x="969095" y="4899386"/>
              <a:ext cx="1632398" cy="356648"/>
            </a:xfrm>
            <a:prstGeom prst="rect">
              <a:avLst/>
            </a:prstGeom>
          </p:spPr>
        </p:pic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52A19B2-6A0E-4D19-950C-ED82C411E656}"/>
                </a:ext>
              </a:extLst>
            </p:cNvPr>
            <p:cNvCxnSpPr/>
            <p:nvPr/>
          </p:nvCxnSpPr>
          <p:spPr>
            <a:xfrm>
              <a:off x="2330118" y="5051422"/>
              <a:ext cx="460848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615D119-5E5C-4ACA-8E37-154AFBDCBC71}"/>
                </a:ext>
              </a:extLst>
            </p:cNvPr>
            <p:cNvSpPr txBox="1"/>
            <p:nvPr/>
          </p:nvSpPr>
          <p:spPr>
            <a:xfrm>
              <a:off x="603330" y="4885577"/>
              <a:ext cx="128055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400" dirty="0"/>
                <a:t>CLK</a:t>
              </a:r>
            </a:p>
          </p:txBody>
        </p:sp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60EB839F-71FE-4015-90BA-83E600CB3A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67672" b="21174"/>
            <a:stretch/>
          </p:blipFill>
          <p:spPr>
            <a:xfrm>
              <a:off x="964332" y="5792716"/>
              <a:ext cx="1632398" cy="356648"/>
            </a:xfrm>
            <a:prstGeom prst="rect">
              <a:avLst/>
            </a:prstGeom>
          </p:spPr>
        </p:pic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05D52EC-26BC-4A90-9B22-BC22F0D8DB29}"/>
                </a:ext>
              </a:extLst>
            </p:cNvPr>
            <p:cNvCxnSpPr/>
            <p:nvPr/>
          </p:nvCxnSpPr>
          <p:spPr>
            <a:xfrm>
              <a:off x="2330118" y="5944752"/>
              <a:ext cx="460848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45DD484-D043-4BF5-82EF-33FCCC14B439}"/>
                </a:ext>
              </a:extLst>
            </p:cNvPr>
            <p:cNvSpPr txBox="1"/>
            <p:nvPr/>
          </p:nvSpPr>
          <p:spPr>
            <a:xfrm>
              <a:off x="576563" y="5792716"/>
              <a:ext cx="128055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400" dirty="0"/>
                <a:t>NEW_VALUE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763703-3F3A-41DA-BD97-7C5A34B1A8A7}"/>
                </a:ext>
              </a:extLst>
            </p:cNvPr>
            <p:cNvSpPr txBox="1"/>
            <p:nvPr/>
          </p:nvSpPr>
          <p:spPr>
            <a:xfrm>
              <a:off x="5067851" y="5951379"/>
              <a:ext cx="1331435" cy="27920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DONE</a:t>
              </a: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75A3B2B-9512-4B16-9EA9-4879591339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4436" y="6082763"/>
              <a:ext cx="493470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91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0BBFF-0252-40A5-B452-971E61E0D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Connecting the Coprocessor to the Hardware platform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227C9-DDAA-4A6B-AC8A-7619BA7C94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1" y="1784350"/>
            <a:ext cx="5638800" cy="4392614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Used the standard hardware platform</a:t>
            </a:r>
          </a:p>
          <a:p>
            <a:r>
              <a:rPr lang="en-US"/>
              <a:t>Having in mind the possible usage scenarios, a DMA based solution was used to connect to platform</a:t>
            </a:r>
          </a:p>
          <a:p>
            <a:pPr lvl="1"/>
            <a:r>
              <a:rPr lang="en-US"/>
              <a:t>Avoiding the CPU to be responsible for each transfer between the memory and the peripheral</a:t>
            </a:r>
          </a:p>
          <a:p>
            <a:pPr lvl="1"/>
            <a:r>
              <a:rPr lang="en-US"/>
              <a:t>Used a dedicated DMA mode</a:t>
            </a:r>
          </a:p>
          <a:p>
            <a:r>
              <a:rPr lang="en-US"/>
              <a:t>The coprocessor has 2 main interfaces: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855C047-189A-420A-A7F7-8A009C7D3C5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607401" y="1825625"/>
                <a:ext cx="5060723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Problem: The developed co-processor has, for 1 input, 2 outputs -&gt; how to solve it?</a:t>
                </a:r>
              </a:p>
              <a:p>
                <a:pPr lvl="1"/>
                <a:r>
                  <a:rPr lang="en-US" dirty="0"/>
                  <a:t>Multi channel DMAC (1 read channel, 2 write channels)</a:t>
                </a:r>
              </a:p>
              <a:p>
                <a:pPr lvl="1"/>
                <a:r>
                  <a:rPr lang="en-US" dirty="0"/>
                  <a:t>2 DMAC</a:t>
                </a:r>
              </a:p>
              <a:p>
                <a:pPr lvl="2"/>
                <a:r>
                  <a:rPr lang="en-US" dirty="0"/>
                  <a:t>Replication of logic! </a:t>
                </a:r>
                <a:r>
                  <a:rPr lang="en-US" dirty="0">
                    <a:sym typeface="Wingdings" panose="05000000000000000000" pitchFamily="2" charset="2"/>
                  </a:rPr>
                  <a:t> </a:t>
                </a:r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6"/>
                    </a:solidFill>
                  </a:rPr>
                  <a:t>Chosen solution -&gt; use 1 DMAC and 1 output</a:t>
                </a:r>
              </a:p>
              <a:p>
                <a:pPr lvl="2"/>
                <a:r>
                  <a:rPr lang="en-US" dirty="0"/>
                  <a:t>The length of the square root value will always be small or equal to n/2</a:t>
                </a:r>
              </a:p>
              <a:p>
                <a:pPr lvl="2"/>
                <a:r>
                  <a:rPr lang="en-US" dirty="0"/>
                  <a:t>Remainer values greater than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means the square root would be too imprecise -&gt; codified those values with a special code indicating the square root approximation is not valid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855C047-189A-420A-A7F7-8A009C7D3C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607401" y="1825625"/>
                <a:ext cx="5060723" cy="4351338"/>
              </a:xfrm>
              <a:blipFill>
                <a:blip r:embed="rId2"/>
                <a:stretch>
                  <a:fillRect l="-1928" t="-3501" r="-1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5143F-5247-4729-BA76-55C1E8E6D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Reconfigurable Computing - Square-Root Coprocessor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9B05C-8045-4776-8172-CD8081037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378A7E-3057-4BBF-9E66-98B1BCF722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11718" r="2902" b="11722"/>
          <a:stretch/>
        </p:blipFill>
        <p:spPr>
          <a:xfrm>
            <a:off x="2366790" y="4895850"/>
            <a:ext cx="2395710" cy="12763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2CC669-E6C2-4C97-A91C-2D99E20EFB2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6997" b="78250"/>
          <a:stretch/>
        </p:blipFill>
        <p:spPr>
          <a:xfrm>
            <a:off x="671115" y="4848225"/>
            <a:ext cx="1619476" cy="46801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2F726B-E9EE-41C7-A5B0-904E4B0BC7AF}"/>
              </a:ext>
            </a:extLst>
          </p:cNvPr>
          <p:cNvCxnSpPr/>
          <p:nvPr/>
        </p:nvCxnSpPr>
        <p:spPr>
          <a:xfrm>
            <a:off x="2025028" y="5171980"/>
            <a:ext cx="457200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D6240ED5-7CF5-4BCF-9456-623CAE4CFA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8913" b="35109"/>
          <a:stretch/>
        </p:blipFill>
        <p:spPr>
          <a:xfrm>
            <a:off x="4810124" y="5335292"/>
            <a:ext cx="1486107" cy="341633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B4350D3-D0CE-4C10-8BF4-B555601F25AE}"/>
              </a:ext>
            </a:extLst>
          </p:cNvPr>
          <p:cNvCxnSpPr/>
          <p:nvPr/>
        </p:nvCxnSpPr>
        <p:spPr>
          <a:xfrm flipH="1">
            <a:off x="4647324" y="5532665"/>
            <a:ext cx="457200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51580DD-37CC-4B08-81DA-BC6B31370F27}"/>
                  </a:ext>
                </a:extLst>
              </p:cNvPr>
              <p:cNvSpPr txBox="1"/>
              <p:nvPr/>
            </p:nvSpPr>
            <p:spPr>
              <a:xfrm>
                <a:off x="685801" y="4993741"/>
                <a:ext cx="876299" cy="73866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/>
                  <a:t>Input word of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400"/>
                  <a:t> bits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51580DD-37CC-4B08-81DA-BC6B31370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1" y="4993741"/>
                <a:ext cx="876299" cy="738664"/>
              </a:xfrm>
              <a:prstGeom prst="rect">
                <a:avLst/>
              </a:prstGeom>
              <a:blipFill>
                <a:blip r:embed="rId7"/>
                <a:stretch>
                  <a:fillRect l="-2098" t="-1653" b="-8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36D7BC5-0A9D-47C6-BCE0-BC6A3684F6AC}"/>
                  </a:ext>
                </a:extLst>
              </p:cNvPr>
              <p:cNvSpPr txBox="1"/>
              <p:nvPr/>
            </p:nvSpPr>
            <p:spPr>
              <a:xfrm>
                <a:off x="5541477" y="4895850"/>
                <a:ext cx="1271313" cy="138499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1400"/>
                  <a:t>Output =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/2 </m:t>
                    </m:r>
                  </m:oMath>
                </a14:m>
                <a:r>
                  <a:rPr lang="en-US" sz="1400"/>
                  <a:t>bits for </a:t>
                </a:r>
                <a:r>
                  <a:rPr lang="en-US" sz="1400" err="1"/>
                  <a:t>remainer</a:t>
                </a:r>
                <a:r>
                  <a:rPr lang="en-US" sz="1400"/>
                  <a:t> +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/2 </m:t>
                    </m:r>
                  </m:oMath>
                </a14:m>
                <a:r>
                  <a:rPr lang="en-US" sz="1400"/>
                  <a:t>bits for the square root value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36D7BC5-0A9D-47C6-BCE0-BC6A3684F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477" y="4895850"/>
                <a:ext cx="1271313" cy="1384995"/>
              </a:xfrm>
              <a:prstGeom prst="rect">
                <a:avLst/>
              </a:prstGeom>
              <a:blipFill>
                <a:blip r:embed="rId8"/>
                <a:stretch>
                  <a:fillRect l="-1435" t="-881" b="-3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677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15BEF-6D1B-4F59-86AA-9138145F2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Validating the solution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E28BDE6-1854-464D-A46A-B3E1E03E3E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10910-C7D4-4D98-A575-D3E7A93D0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Reconfigurable Computing - Square-Root Coprocessor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3CE9F-5D42-48B0-BC12-232A4DCA2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4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FBBCAAAB2EF043AF74C2CFA9FD1685" ma:contentTypeVersion="13" ma:contentTypeDescription="Create a new document." ma:contentTypeScope="" ma:versionID="10a7cf00370b65c27c7ca8aceb537837">
  <xsd:schema xmlns:xsd="http://www.w3.org/2001/XMLSchema" xmlns:xs="http://www.w3.org/2001/XMLSchema" xmlns:p="http://schemas.microsoft.com/office/2006/metadata/properties" xmlns:ns3="cb538431-b7f7-475a-931e-82838b9ef81e" xmlns:ns4="0ab84358-59a1-4394-9e41-57ad53760b8b" targetNamespace="http://schemas.microsoft.com/office/2006/metadata/properties" ma:root="true" ma:fieldsID="0b2dc096323a374e103f968a8482da12" ns3:_="" ns4:_="">
    <xsd:import namespace="cb538431-b7f7-475a-931e-82838b9ef81e"/>
    <xsd:import namespace="0ab84358-59a1-4394-9e41-57ad53760b8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538431-b7f7-475a-931e-82838b9ef8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b84358-59a1-4394-9e41-57ad53760b8b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632F9F5-27E2-4042-854A-1271854160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538431-b7f7-475a-931e-82838b9ef81e"/>
    <ds:schemaRef ds:uri="0ab84358-59a1-4394-9e41-57ad53760b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479271D-2A72-44A4-BB1C-33A86B45B92B}">
  <ds:schemaRefs>
    <ds:schemaRef ds:uri="http://purl.org/dc/dcmitype/"/>
    <ds:schemaRef ds:uri="http://schemas.microsoft.com/office/2006/metadata/properties"/>
    <ds:schemaRef ds:uri="http://www.w3.org/XML/1998/namespace"/>
    <ds:schemaRef ds:uri="cb538431-b7f7-475a-931e-82838b9ef81e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0ab84358-59a1-4394-9e41-57ad53760b8b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4E1A32BA-2E94-4CDB-AA0A-FDB44C158AA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CUDA-Encryption</Template>
  <TotalTime>91</TotalTime>
  <Words>1193</Words>
  <Application>Microsoft Office PowerPoint</Application>
  <PresentationFormat>Widescreen</PresentationFormat>
  <Paragraphs>169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Square-Root Coprocessor</vt:lpstr>
      <vt:lpstr>Theoretical Background</vt:lpstr>
      <vt:lpstr>Theoretical Background (I/III)</vt:lpstr>
      <vt:lpstr>Theoretical Background (II/III)</vt:lpstr>
      <vt:lpstr>Theoretical Background (III/III)</vt:lpstr>
      <vt:lpstr>Implemented Solution</vt:lpstr>
      <vt:lpstr>Basic Blocks &amp; Architecture</vt:lpstr>
      <vt:lpstr>Connecting the Coprocessor to the Hardware platform </vt:lpstr>
      <vt:lpstr>Validating the solution</vt:lpstr>
      <vt:lpstr>Validating the Square Root Basic Block  (for one iteration of the non-restoring algorithm)</vt:lpstr>
      <vt:lpstr>Validating the Square Root Block  (for all the iterations of the non-restoring algorithm)</vt:lpstr>
      <vt:lpstr>Timing &amp; Performance Analysis </vt:lpstr>
      <vt:lpstr>Timing Analysis </vt:lpstr>
      <vt:lpstr>Performance Analysis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Square-Root Coprocessor</dc:title>
  <dc:creator>Pedro Teixeira</dc:creator>
  <cp:lastModifiedBy>Pedro Teixeira</cp:lastModifiedBy>
  <cp:revision>2</cp:revision>
  <dcterms:created xsi:type="dcterms:W3CDTF">2020-07-11T12:15:59Z</dcterms:created>
  <dcterms:modified xsi:type="dcterms:W3CDTF">2020-07-13T16:29:10Z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0x010100B7FBBCAAAB2EF043AF74C2CFA9FD1685</vt:lpwstr>
  </property>
</Properties>
</file>