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>
        <p:scale>
          <a:sx n="66" d="100"/>
          <a:sy n="66" d="100"/>
        </p:scale>
        <p:origin x="130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04E29-D56F-4AAF-B243-BE4D0E398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2330B6-E2D6-42FC-8B87-69E2DD1AE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27238-F776-4E51-BA70-6286CBFE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78FDC-68A7-4AA0-A78C-CC574599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6F453-7D02-4160-BF78-4B45BF7C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1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1EFB4-28B8-4B28-8380-A3EB517B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193736-321D-4E4A-A78D-77CCBA584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3CBB8B-706F-4DD7-A0B5-5806A635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1E0E1-6992-4795-ABC5-F01099E9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612DD-64BC-4AF5-9E5B-09FE53D4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2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B29604-5B2F-403C-B86D-DC252ED73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641E4-2DBC-4A0D-BDFB-496836594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959E27-7DEB-42DE-945E-73E78AC3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6C4692-B20A-4A5F-9132-4123ED77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ECCC9-EED4-408F-A8D6-3FDF6CFC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9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97BCB-7AE3-4B94-B7E8-701A7C7F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C44CC3-6B8E-4D8E-A97D-9F62FD7B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5B3B9-E462-42A4-83EC-E9F3E90F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69CB5-F233-4418-833A-ACE5F089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A5DAD-DA4F-4F51-8459-2339A198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30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B6751-D86F-4D09-BB07-B5596685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B6A9CB-5D59-40A5-ACF9-EDF34ACF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D8DB7-2555-462D-847A-92DF31D1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9E4E1-71CB-4E87-B162-EAE5F82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53857-F88C-4601-BB7E-9050BD49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27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AF106-72FD-439B-97A7-37BBF151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AF7185-FB6F-43B3-9126-E427358EC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3722A2-D59C-4017-830B-EE0ADE79D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233FF-A034-4122-AA60-75A98F70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270B-C835-4E86-BDA6-604C3B2A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EF2769-76D1-496D-A693-73892ED4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3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4D1CC-8FC9-4E2E-B3A7-6242A94C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74A5A-9C28-4DDC-A6C7-7412A264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9F19FF-1F59-4313-B643-1E004FEC6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4886D3-0AB9-48A4-9717-97599E4B3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B546BF-2C76-4277-80A2-EFA467111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0793E6-589B-4FB9-82CE-A6E864AC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3E0681-0894-4AE0-82F2-5D1EAF39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2E55AB-25C6-4AFB-A93F-A40F3D43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78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393DD-1AF9-4663-A74C-96C68B1B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BB0C94-81AD-4224-9791-EB03CDD3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A3C205-D345-4353-ABA4-EB51FA32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DEE25-0F94-49AA-91B9-87ABC4F26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56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DD494C-7D40-486A-A33A-3024E0711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AD554A-6685-45E4-8FF0-5B6CEFAA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C3196-4813-444D-91C4-3498E8F4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12BAF-450B-4DF9-AB17-0C0C9F63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AE2FC-4EB5-437E-8787-60D31B18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28F05-1972-4592-A5D8-E7534CE5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AA4B1-2C47-41BF-A437-355C828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98B6BA-7950-45B2-A033-3661F781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4B13CF-FE70-4E03-87B3-655459E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0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DFFFA-2AD4-4385-BB91-856C954B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77F64C-01C0-4BE1-BD10-F3B2B44C3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619B03-5A10-48CA-9BDB-E6DC5C582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35230-5917-4EB4-9961-25BFEA99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897FCC-B6BC-496E-9F7E-6C768E4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CFF21C-BD03-4C59-80BB-06952584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84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9F231E-C294-4963-9CDF-D63752527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06A78-4C81-44A8-BA3B-8D965687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5B3C1-7685-44F2-8FBA-ED200C1C3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8F123-EB81-453E-9A61-F20821D6CF5E}" type="datetimeFigureOut">
              <a:rPr lang="ko-KR" altLang="en-US" smtClean="0"/>
              <a:t>2019-01-10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BB5D70-CEFA-4659-B039-566D3FEC2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A1CF5-9EE1-40D0-9EEC-B1339013C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F57B9-B452-4AF6-B523-97D11C6D3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5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37153B-1462-4251-A139-DF3C28E0A21E}"/>
              </a:ext>
            </a:extLst>
          </p:cNvPr>
          <p:cNvSpPr txBox="1"/>
          <p:nvPr/>
        </p:nvSpPr>
        <p:spPr>
          <a:xfrm>
            <a:off x="158262" y="96715"/>
            <a:ext cx="6666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PHY Verilog</a:t>
            </a:r>
            <a:r>
              <a:rPr lang="ko-KR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functional model (</a:t>
            </a:r>
            <a:r>
              <a:rPr lang="en-US" altLang="ko-K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 0.0)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C0F77-2565-4A22-9D1D-5AF880E3081D}"/>
              </a:ext>
            </a:extLst>
          </p:cNvPr>
          <p:cNvSpPr txBox="1"/>
          <p:nvPr/>
        </p:nvSpPr>
        <p:spPr>
          <a:xfrm>
            <a:off x="158262" y="554053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User Guide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8EB457-33F4-4DF9-991C-62793CE96511}"/>
              </a:ext>
            </a:extLst>
          </p:cNvPr>
          <p:cNvSpPr txBox="1"/>
          <p:nvPr/>
        </p:nvSpPr>
        <p:spPr>
          <a:xfrm>
            <a:off x="39196" y="2088288"/>
            <a:ext cx="1734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&lt;folder tree&gt;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658C3CD-83F4-4FE6-8E02-7EABB122BFA0}"/>
              </a:ext>
            </a:extLst>
          </p:cNvPr>
          <p:cNvGrpSpPr/>
          <p:nvPr/>
        </p:nvGrpSpPr>
        <p:grpSpPr>
          <a:xfrm>
            <a:off x="448397" y="2676388"/>
            <a:ext cx="11376093" cy="1621336"/>
            <a:chOff x="219797" y="1560470"/>
            <a:chExt cx="11376093" cy="16213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4EA971-1A2C-45A1-A94A-AEC4FAE5660F}"/>
                </a:ext>
              </a:extLst>
            </p:cNvPr>
            <p:cNvSpPr txBox="1"/>
            <p:nvPr/>
          </p:nvSpPr>
          <p:spPr>
            <a:xfrm>
              <a:off x="219797" y="1560470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 Narrow" panose="020B0606020202030204" pitchFamily="34" charset="0"/>
                </a:rPr>
                <a:t>[</a:t>
              </a:r>
              <a:r>
                <a:rPr lang="en-US" altLang="ko-KR" b="1" dirty="0" err="1">
                  <a:latin typeface="Arial Narrow" panose="020B0606020202030204" pitchFamily="34" charset="0"/>
                </a:rPr>
                <a:t>hslink_phy</a:t>
              </a:r>
              <a:r>
                <a:rPr lang="en-US" altLang="ko-KR" b="1" dirty="0">
                  <a:latin typeface="Arial Narrow" panose="020B0606020202030204" pitchFamily="34" charset="0"/>
                </a:rPr>
                <a:t>]</a:t>
              </a:r>
              <a:endParaRPr lang="ko-KR" altLang="en-US" b="1" dirty="0">
                <a:latin typeface="Arial Narrow" panose="020B060602020203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51CF-C1DB-4603-B3AC-19FB0866D55F}"/>
                </a:ext>
              </a:extLst>
            </p:cNvPr>
            <p:cNvSpPr txBox="1"/>
            <p:nvPr/>
          </p:nvSpPr>
          <p:spPr>
            <a:xfrm>
              <a:off x="1730403" y="1560470"/>
              <a:ext cx="12490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 Narrow" panose="020B0606020202030204" pitchFamily="34" charset="0"/>
                </a:rPr>
                <a:t>[channel]</a:t>
              </a:r>
            </a:p>
            <a:p>
              <a:r>
                <a:rPr lang="en-US" altLang="ko-KR" b="1" dirty="0">
                  <a:latin typeface="Arial Narrow" panose="020B0606020202030204" pitchFamily="34" charset="0"/>
                </a:rPr>
                <a:t>[architect]</a:t>
              </a:r>
            </a:p>
            <a:p>
              <a:r>
                <a:rPr lang="en-US" altLang="ko-KR" b="1" dirty="0">
                  <a:latin typeface="Arial Narrow" panose="020B0606020202030204" pitchFamily="34" charset="0"/>
                </a:rPr>
                <a:t>[</a:t>
              </a:r>
              <a:r>
                <a:rPr lang="en-US" altLang="ko-KR" b="1" dirty="0" err="1">
                  <a:latin typeface="Arial Narrow" panose="020B0606020202030204" pitchFamily="34" charset="0"/>
                </a:rPr>
                <a:t>DaVE</a:t>
              </a:r>
              <a:r>
                <a:rPr lang="en-US" altLang="ko-KR" b="1" dirty="0">
                  <a:latin typeface="Arial Narrow" panose="020B0606020202030204" pitchFamily="34" charset="0"/>
                </a:rPr>
                <a:t>]</a:t>
              </a:r>
            </a:p>
            <a:p>
              <a:r>
                <a:rPr lang="en-US" altLang="ko-KR" b="1" dirty="0" err="1">
                  <a:latin typeface="Arial Narrow" panose="020B0606020202030204" pitchFamily="34" charset="0"/>
                </a:rPr>
                <a:t>setup.cshrc</a:t>
              </a:r>
              <a:endParaRPr lang="ko-KR" altLang="en-US" b="1" dirty="0">
                <a:latin typeface="Arial Narrow" panose="020B0606020202030204" pitchFamily="34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5966EA3-8844-483A-998F-6FAC473F2B37}"/>
                </a:ext>
              </a:extLst>
            </p:cNvPr>
            <p:cNvGrpSpPr/>
            <p:nvPr/>
          </p:nvGrpSpPr>
          <p:grpSpPr>
            <a:xfrm>
              <a:off x="1466623" y="1745136"/>
              <a:ext cx="263781" cy="935374"/>
              <a:chOff x="1720623" y="1552187"/>
              <a:chExt cx="263781" cy="935374"/>
            </a:xfrm>
          </p:grpSpPr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8E20FD70-2B63-4539-B58E-4D7DF508B7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0623" y="1552187"/>
                <a:ext cx="263780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7FF8FB7E-09CB-4EC7-86AA-DE923ADCFA8C}"/>
                  </a:ext>
                </a:extLst>
              </p:cNvPr>
              <p:cNvCxnSpPr/>
              <p:nvPr/>
            </p:nvCxnSpPr>
            <p:spPr>
              <a:xfrm>
                <a:off x="1984404" y="1552187"/>
                <a:ext cx="0" cy="9353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7557D7-9B21-47FA-B4B5-CC8E533E61A4}"/>
                </a:ext>
              </a:extLst>
            </p:cNvPr>
            <p:cNvSpPr txBox="1"/>
            <p:nvPr/>
          </p:nvSpPr>
          <p:spPr>
            <a:xfrm>
              <a:off x="3166110" y="2149373"/>
              <a:ext cx="2996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latin typeface="Arial Narrow" panose="020B0606020202030204" pitchFamily="34" charset="0"/>
                </a:rPr>
                <a:t>event driven analog functional models</a:t>
              </a:r>
              <a:endParaRPr lang="ko-KR" altLang="en-US" sz="1600" i="1" dirty="0">
                <a:latin typeface="Arial Narrow" panose="020B0606020202030204" pitchFamily="34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C41C105A-9D02-487C-A510-5CBF92CECFC1}"/>
                </a:ext>
              </a:extLst>
            </p:cNvPr>
            <p:cNvGrpSpPr/>
            <p:nvPr/>
          </p:nvGrpSpPr>
          <p:grpSpPr>
            <a:xfrm>
              <a:off x="2607188" y="2336381"/>
              <a:ext cx="540134" cy="254377"/>
              <a:chOff x="2607187" y="2336381"/>
              <a:chExt cx="650363" cy="254377"/>
            </a:xfrm>
          </p:grpSpPr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7029CC9D-5B56-4C4E-83AC-E4F53B2867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7187" y="2336381"/>
                <a:ext cx="650363" cy="0"/>
              </a:xfrm>
              <a:prstGeom prst="straightConnector1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AFBB2D09-48AC-4152-8581-80B379666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79463" y="2590758"/>
                <a:ext cx="278087" cy="0"/>
              </a:xfrm>
              <a:prstGeom prst="straightConnector1">
                <a:avLst/>
              </a:prstGeom>
              <a:ln w="254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D369625-9FA4-4B8F-B9B7-EE9AA0B2DA17}"/>
                </a:ext>
              </a:extLst>
            </p:cNvPr>
            <p:cNvSpPr txBox="1"/>
            <p:nvPr/>
          </p:nvSpPr>
          <p:spPr>
            <a:xfrm>
              <a:off x="3165015" y="2391467"/>
              <a:ext cx="1284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latin typeface="Arial Narrow" panose="020B0606020202030204" pitchFamily="34" charset="0"/>
                </a:rPr>
                <a:t>env/path setup</a:t>
              </a:r>
              <a:endParaRPr lang="ko-KR" altLang="en-US" sz="1600" i="1" dirty="0">
                <a:latin typeface="Arial Narrow" panose="020B0606020202030204" pitchFamily="34" charset="0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302D007-13AC-4255-9FC3-31B74083B82B}"/>
                </a:ext>
              </a:extLst>
            </p:cNvPr>
            <p:cNvGrpSpPr/>
            <p:nvPr/>
          </p:nvGrpSpPr>
          <p:grpSpPr>
            <a:xfrm>
              <a:off x="2783175" y="2051017"/>
              <a:ext cx="3692482" cy="1066829"/>
              <a:chOff x="1755615" y="1552187"/>
              <a:chExt cx="228788" cy="935374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5B2E5C1-96E9-4770-833B-0D6268959850}"/>
                  </a:ext>
                </a:extLst>
              </p:cNvPr>
              <p:cNvCxnSpPr/>
              <p:nvPr/>
            </p:nvCxnSpPr>
            <p:spPr>
              <a:xfrm>
                <a:off x="1755615" y="1552187"/>
                <a:ext cx="22878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32F3BFEC-8FCC-456D-9EC8-DD60CA1BB497}"/>
                  </a:ext>
                </a:extLst>
              </p:cNvPr>
              <p:cNvCxnSpPr/>
              <p:nvPr/>
            </p:nvCxnSpPr>
            <p:spPr>
              <a:xfrm>
                <a:off x="1984403" y="1552187"/>
                <a:ext cx="0" cy="9353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817969FC-84A9-41E4-B84A-C6D7674442D0}"/>
                </a:ext>
              </a:extLst>
            </p:cNvPr>
            <p:cNvGrpSpPr/>
            <p:nvPr/>
          </p:nvGrpSpPr>
          <p:grpSpPr>
            <a:xfrm>
              <a:off x="2738727" y="1745584"/>
              <a:ext cx="4925720" cy="535712"/>
              <a:chOff x="1755615" y="1552187"/>
              <a:chExt cx="228788" cy="935374"/>
            </a:xfrm>
          </p:grpSpPr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CA034024-599E-4EC5-A02C-9A751139A05D}"/>
                  </a:ext>
                </a:extLst>
              </p:cNvPr>
              <p:cNvCxnSpPr/>
              <p:nvPr/>
            </p:nvCxnSpPr>
            <p:spPr>
              <a:xfrm>
                <a:off x="1755615" y="1552187"/>
                <a:ext cx="228788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6C4C3C0C-D489-4139-BCC9-BDCE0F9FF0D4}"/>
                  </a:ext>
                </a:extLst>
              </p:cNvPr>
              <p:cNvCxnSpPr/>
              <p:nvPr/>
            </p:nvCxnSpPr>
            <p:spPr>
              <a:xfrm>
                <a:off x="1984403" y="1552187"/>
                <a:ext cx="0" cy="935374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AC3201-DCAA-4D98-A910-1A4CE3EEF416}"/>
                </a:ext>
              </a:extLst>
            </p:cNvPr>
            <p:cNvSpPr txBox="1"/>
            <p:nvPr/>
          </p:nvSpPr>
          <p:spPr>
            <a:xfrm>
              <a:off x="7696213" y="1695774"/>
              <a:ext cx="867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 Narrow" panose="020B0606020202030204" pitchFamily="34" charset="0"/>
                </a:rPr>
                <a:t>[data]</a:t>
              </a:r>
            </a:p>
            <a:p>
              <a:r>
                <a:rPr lang="en-US" altLang="ko-KR" b="1" dirty="0">
                  <a:latin typeface="Arial Narrow" panose="020B0606020202030204" pitchFamily="34" charset="0"/>
                </a:rPr>
                <a:t>[model]</a:t>
              </a: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D067F4B-0284-4192-B940-0E9268F0577E}"/>
                </a:ext>
              </a:extLst>
            </p:cNvPr>
            <p:cNvCxnSpPr>
              <a:cxnSpLocks/>
            </p:cNvCxnSpPr>
            <p:nvPr/>
          </p:nvCxnSpPr>
          <p:spPr>
            <a:xfrm>
              <a:off x="8417437" y="1894996"/>
              <a:ext cx="424408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D0D6B81-F6B0-4125-BB48-2FBDA8110965}"/>
                </a:ext>
              </a:extLst>
            </p:cNvPr>
            <p:cNvCxnSpPr>
              <a:cxnSpLocks/>
            </p:cNvCxnSpPr>
            <p:nvPr/>
          </p:nvCxnSpPr>
          <p:spPr>
            <a:xfrm>
              <a:off x="8563758" y="2168423"/>
              <a:ext cx="278087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E39B46-FEBE-4568-B58C-03C7F6124F50}"/>
                </a:ext>
              </a:extLst>
            </p:cNvPr>
            <p:cNvSpPr txBox="1"/>
            <p:nvPr/>
          </p:nvSpPr>
          <p:spPr>
            <a:xfrm>
              <a:off x="8820771" y="1700498"/>
              <a:ext cx="2775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latin typeface="Arial Narrow" panose="020B0606020202030204" pitchFamily="34" charset="0"/>
                </a:rPr>
                <a:t>physical channel model (S-param.)</a:t>
              </a:r>
              <a:endParaRPr lang="ko-KR" altLang="en-US" sz="1600" i="1" dirty="0">
                <a:latin typeface="Arial Narrow" panose="020B0606020202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2B75AD-3AE1-43FC-9EFC-D25DCE4CF8C0}"/>
                </a:ext>
              </a:extLst>
            </p:cNvPr>
            <p:cNvSpPr txBox="1"/>
            <p:nvPr/>
          </p:nvSpPr>
          <p:spPr>
            <a:xfrm>
              <a:off x="8820770" y="2024801"/>
              <a:ext cx="26659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latin typeface="Arial Narrow" panose="020B0606020202030204" pitchFamily="34" charset="0"/>
                </a:rPr>
                <a:t>Verilog channel model generation</a:t>
              </a:r>
              <a:endParaRPr lang="ko-KR" altLang="en-US" sz="1600" i="1" dirty="0">
                <a:latin typeface="Arial Narrow" panose="020B060602020203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64F1D9D-CE29-43F9-B8BE-6B88B8E3BA7C}"/>
                </a:ext>
              </a:extLst>
            </p:cNvPr>
            <p:cNvSpPr txBox="1"/>
            <p:nvPr/>
          </p:nvSpPr>
          <p:spPr>
            <a:xfrm>
              <a:off x="6475661" y="2502489"/>
              <a:ext cx="867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Arial Narrow" panose="020B0606020202030204" pitchFamily="34" charset="0"/>
                </a:rPr>
                <a:t>[model]</a:t>
              </a:r>
            </a:p>
            <a:p>
              <a:r>
                <a:rPr lang="en-US" altLang="ko-KR" b="1" dirty="0">
                  <a:latin typeface="Arial Narrow" panose="020B0606020202030204" pitchFamily="34" charset="0"/>
                </a:rPr>
                <a:t>[sim]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52CA827-E0E9-40D0-88E2-250748F77ACB}"/>
                </a:ext>
              </a:extLst>
            </p:cNvPr>
            <p:cNvCxnSpPr>
              <a:cxnSpLocks/>
            </p:cNvCxnSpPr>
            <p:nvPr/>
          </p:nvCxnSpPr>
          <p:spPr>
            <a:xfrm>
              <a:off x="7343206" y="2695870"/>
              <a:ext cx="278087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2ADCD9-C095-4032-867B-554C1D23E6A9}"/>
                </a:ext>
              </a:extLst>
            </p:cNvPr>
            <p:cNvSpPr txBox="1"/>
            <p:nvPr/>
          </p:nvSpPr>
          <p:spPr>
            <a:xfrm>
              <a:off x="7644377" y="2522232"/>
              <a:ext cx="31917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latin typeface="Arial Narrow" panose="020B0606020202030204" pitchFamily="34" charset="0"/>
                </a:rPr>
                <a:t>Verilog model of building blocks of PHY</a:t>
              </a:r>
              <a:endParaRPr lang="ko-KR" altLang="en-US" sz="1600" i="1" dirty="0">
                <a:latin typeface="Arial Narrow" panose="020B0606020202030204" pitchFamily="34" charset="0"/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072654A-FCE0-4721-8A9B-1052D5CAE5E9}"/>
                </a:ext>
              </a:extLst>
            </p:cNvPr>
            <p:cNvCxnSpPr>
              <a:cxnSpLocks/>
            </p:cNvCxnSpPr>
            <p:nvPr/>
          </p:nvCxnSpPr>
          <p:spPr>
            <a:xfrm>
              <a:off x="7065119" y="2987970"/>
              <a:ext cx="556174" cy="0"/>
            </a:xfrm>
            <a:prstGeom prst="straightConnector1">
              <a:avLst/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68379DA-22AC-4E6A-88D3-1D07721673A1}"/>
                </a:ext>
              </a:extLst>
            </p:cNvPr>
            <p:cNvSpPr txBox="1"/>
            <p:nvPr/>
          </p:nvSpPr>
          <p:spPr>
            <a:xfrm>
              <a:off x="7664447" y="2843252"/>
              <a:ext cx="13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latin typeface="Arial Narrow" panose="020B0606020202030204" pitchFamily="34" charset="0"/>
                </a:rPr>
                <a:t>PHY simulation</a:t>
              </a:r>
              <a:endParaRPr lang="ko-KR" altLang="en-US" sz="1600" i="1" dirty="0">
                <a:latin typeface="Arial Narrow" panose="020B0606020202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10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C378934-3E7B-4133-BB69-3FDDB8133465}"/>
              </a:ext>
            </a:extLst>
          </p:cNvPr>
          <p:cNvGrpSpPr/>
          <p:nvPr/>
        </p:nvGrpSpPr>
        <p:grpSpPr>
          <a:xfrm>
            <a:off x="1683529" y="1724630"/>
            <a:ext cx="1019903" cy="847725"/>
            <a:chOff x="447675" y="647700"/>
            <a:chExt cx="1019903" cy="847725"/>
          </a:xfrm>
        </p:grpSpPr>
        <p:sp>
          <p:nvSpPr>
            <p:cNvPr id="8" name="원통형 7">
              <a:extLst>
                <a:ext uri="{FF2B5EF4-FFF2-40B4-BE49-F238E27FC236}">
                  <a16:creationId xmlns:a16="http://schemas.microsoft.com/office/drawing/2014/main" id="{63EE6AEA-9ED1-4492-9AF0-B24164CF266A}"/>
                </a:ext>
              </a:extLst>
            </p:cNvPr>
            <p:cNvSpPr/>
            <p:nvPr/>
          </p:nvSpPr>
          <p:spPr>
            <a:xfrm>
              <a:off x="447675" y="647700"/>
              <a:ext cx="1019903" cy="847725"/>
            </a:xfrm>
            <a:prstGeom prst="ca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BBFE6F-75A4-42E2-B6E2-7B55AD4F28FE}"/>
                </a:ext>
              </a:extLst>
            </p:cNvPr>
            <p:cNvSpPr txBox="1"/>
            <p:nvPr/>
          </p:nvSpPr>
          <p:spPr>
            <a:xfrm>
              <a:off x="503853" y="854034"/>
              <a:ext cx="963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Narrow" panose="020B0606020202030204" pitchFamily="34" charset="0"/>
                </a:rPr>
                <a:t>S-param.</a:t>
              </a:r>
              <a:endParaRPr lang="ko-KR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1AEBC8-A937-45FE-AD0A-B98EAF68CC7D}"/>
                </a:ext>
              </a:extLst>
            </p:cNvPr>
            <p:cNvSpPr txBox="1"/>
            <p:nvPr/>
          </p:nvSpPr>
          <p:spPr>
            <a:xfrm>
              <a:off x="687286" y="110704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rial Narrow" panose="020B0606020202030204" pitchFamily="34" charset="0"/>
                </a:rPr>
                <a:t>data</a:t>
              </a:r>
              <a:endParaRPr lang="ko-KR" altLang="en-US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9CE94F8-6BDD-4719-9F07-8554B6A25CDF}"/>
              </a:ext>
            </a:extLst>
          </p:cNvPr>
          <p:cNvSpPr/>
          <p:nvPr/>
        </p:nvSpPr>
        <p:spPr>
          <a:xfrm>
            <a:off x="2886865" y="2086639"/>
            <a:ext cx="2488370" cy="2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13B7-009A-48F0-B562-13587335AE12}"/>
              </a:ext>
            </a:extLst>
          </p:cNvPr>
          <p:cNvSpPr txBox="1"/>
          <p:nvPr/>
        </p:nvSpPr>
        <p:spPr>
          <a:xfrm>
            <a:off x="5453894" y="2013116"/>
            <a:ext cx="1152880" cy="40011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Arial Narrow" panose="020B0606020202030204" pitchFamily="34" charset="0"/>
              </a:rPr>
              <a:t>channel.v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A4CEE5-1289-49FA-9D08-24A382CBDCC3}"/>
              </a:ext>
            </a:extLst>
          </p:cNvPr>
          <p:cNvSpPr txBox="1"/>
          <p:nvPr/>
        </p:nvSpPr>
        <p:spPr>
          <a:xfrm>
            <a:off x="2937164" y="1177199"/>
            <a:ext cx="4063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1) Go to “channel/model”</a:t>
            </a:r>
          </a:p>
          <a:p>
            <a:r>
              <a:rPr lang="en-US" altLang="ko-KR" dirty="0">
                <a:latin typeface="Arial Narrow" panose="020B0606020202030204" pitchFamily="34" charset="0"/>
              </a:rPr>
              <a:t>2) Modify </a:t>
            </a:r>
            <a:r>
              <a:rPr lang="en-US" altLang="ko-KR" i="1" dirty="0" err="1">
                <a:latin typeface="Arial Narrow" panose="020B0606020202030204" pitchFamily="34" charset="0"/>
              </a:rPr>
              <a:t>Makefile</a:t>
            </a:r>
            <a:r>
              <a:rPr lang="en-US" altLang="ko-KR" dirty="0">
                <a:latin typeface="Arial Narrow" panose="020B0606020202030204" pitchFamily="34" charset="0"/>
              </a:rPr>
              <a:t> to change model file (.s4p) </a:t>
            </a:r>
          </a:p>
          <a:p>
            <a:r>
              <a:rPr lang="en-US" altLang="ko-KR" dirty="0">
                <a:latin typeface="Arial Narrow" panose="020B0606020202030204" pitchFamily="34" charset="0"/>
              </a:rPr>
              <a:t>3) Make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EB766-CBF6-40DB-AEEC-E064AC06DAC2}"/>
              </a:ext>
            </a:extLst>
          </p:cNvPr>
          <p:cNvSpPr/>
          <p:nvPr/>
        </p:nvSpPr>
        <p:spPr>
          <a:xfrm>
            <a:off x="937374" y="3301440"/>
            <a:ext cx="1215276" cy="160930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F986DC-D897-45AF-80E4-E9D097B2A18C}"/>
              </a:ext>
            </a:extLst>
          </p:cNvPr>
          <p:cNvSpPr/>
          <p:nvPr/>
        </p:nvSpPr>
        <p:spPr>
          <a:xfrm>
            <a:off x="939366" y="5233607"/>
            <a:ext cx="1213284" cy="157084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41EBF6-FAE3-46F7-82DF-D657A2748A08}"/>
              </a:ext>
            </a:extLst>
          </p:cNvPr>
          <p:cNvSpPr txBox="1"/>
          <p:nvPr/>
        </p:nvSpPr>
        <p:spPr>
          <a:xfrm>
            <a:off x="39196" y="-4512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&lt;Env setup&gt;</a:t>
            </a:r>
            <a:endParaRPr lang="ko-KR" altLang="en-US" sz="2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579BF9-1BD4-45A8-88A1-347C4A8496EF}"/>
              </a:ext>
            </a:extLst>
          </p:cNvPr>
          <p:cNvSpPr txBox="1"/>
          <p:nvPr/>
        </p:nvSpPr>
        <p:spPr>
          <a:xfrm>
            <a:off x="119295" y="329849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 source </a:t>
            </a:r>
            <a:r>
              <a:rPr lang="en-US" altLang="ko-KR" dirty="0" err="1">
                <a:latin typeface="Arial Narrow" panose="020B0606020202030204" pitchFamily="34" charset="0"/>
              </a:rPr>
              <a:t>setup.cshrc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F7C93-D1C6-4086-AB9E-86C1219134B0}"/>
              </a:ext>
            </a:extLst>
          </p:cNvPr>
          <p:cNvSpPr txBox="1"/>
          <p:nvPr/>
        </p:nvSpPr>
        <p:spPr>
          <a:xfrm>
            <a:off x="10339" y="757239"/>
            <a:ext cx="4201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&lt;New channel model generation&gt;</a:t>
            </a:r>
            <a:endParaRPr lang="ko-KR" altLang="en-US" sz="2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D0D8A4-98CF-4D15-A548-32865A6A6D8B}"/>
              </a:ext>
            </a:extLst>
          </p:cNvPr>
          <p:cNvSpPr txBox="1"/>
          <p:nvPr/>
        </p:nvSpPr>
        <p:spPr>
          <a:xfrm>
            <a:off x="-35812" y="2584751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 Narrow" panose="020B0606020202030204" pitchFamily="34" charset="0"/>
                <a:cs typeface="Arial" panose="020B0604020202020204" pitchFamily="34" charset="0"/>
              </a:rPr>
              <a:t>&lt;Run simulation&gt;</a:t>
            </a:r>
            <a:endParaRPr lang="ko-KR" altLang="en-US" sz="24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12F05F-DD64-4AAC-BBEF-3F3A0BD38967}"/>
              </a:ext>
            </a:extLst>
          </p:cNvPr>
          <p:cNvSpPr txBox="1"/>
          <p:nvPr/>
        </p:nvSpPr>
        <p:spPr>
          <a:xfrm>
            <a:off x="431604" y="293448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Arial Narrow" panose="020B0606020202030204" pitchFamily="34" charset="0"/>
              </a:rPr>
              <a:t>DaVE</a:t>
            </a:r>
            <a:endParaRPr lang="ko-KR" altLang="en-US" b="1" dirty="0"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F1D32D-D33D-4C79-8D6A-8BE3D0C8531D}"/>
              </a:ext>
            </a:extLst>
          </p:cNvPr>
          <p:cNvSpPr txBox="1"/>
          <p:nvPr/>
        </p:nvSpPr>
        <p:spPr>
          <a:xfrm>
            <a:off x="268667" y="488181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 Narrow" panose="020B0606020202030204" pitchFamily="34" charset="0"/>
              </a:rPr>
              <a:t>architect</a:t>
            </a:r>
            <a:r>
              <a:rPr lang="en-US" altLang="ko-KR" b="1">
                <a:latin typeface="Arial Narrow" panose="020B0606020202030204" pitchFamily="34" charset="0"/>
              </a:rPr>
              <a:t>/model</a:t>
            </a:r>
            <a:endParaRPr lang="ko-KR" altLang="en-US" b="1" dirty="0">
              <a:latin typeface="Arial Narrow" panose="020B0606020202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F58062-F7BB-4848-A565-2D7CC9C79662}"/>
              </a:ext>
            </a:extLst>
          </p:cNvPr>
          <p:cNvSpPr txBox="1"/>
          <p:nvPr/>
        </p:nvSpPr>
        <p:spPr>
          <a:xfrm>
            <a:off x="4321998" y="3880755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Arial Narrow" panose="020B0606020202030204" pitchFamily="34" charset="0"/>
              </a:rPr>
              <a:t>test.sv</a:t>
            </a:r>
            <a:endParaRPr lang="ko-KR" alt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B208A25-2E44-4B95-8A98-79C85B38FDE0}"/>
              </a:ext>
            </a:extLst>
          </p:cNvPr>
          <p:cNvSpPr/>
          <p:nvPr/>
        </p:nvSpPr>
        <p:spPr>
          <a:xfrm rot="19720670">
            <a:off x="2278848" y="5372140"/>
            <a:ext cx="2227534" cy="2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0615F6-531A-4EBC-A3C3-B77386C593F8}"/>
              </a:ext>
            </a:extLst>
          </p:cNvPr>
          <p:cNvSpPr/>
          <p:nvPr/>
        </p:nvSpPr>
        <p:spPr>
          <a:xfrm>
            <a:off x="4501398" y="4324941"/>
            <a:ext cx="1437526" cy="9082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B79D8F-9AC6-4BF5-87B4-64097AB2EB43}"/>
              </a:ext>
            </a:extLst>
          </p:cNvPr>
          <p:cNvSpPr txBox="1"/>
          <p:nvPr/>
        </p:nvSpPr>
        <p:spPr>
          <a:xfrm>
            <a:off x="1128543" y="3318473"/>
            <a:ext cx="8691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Arial Narrow" panose="020B0606020202030204" pitchFamily="34" charset="0"/>
              </a:rPr>
              <a:t>pulse.v</a:t>
            </a:r>
            <a:endParaRPr lang="en-US" altLang="ko-KR" b="1" dirty="0">
              <a:latin typeface="Arial Narrow" panose="020B0606020202030204" pitchFamily="34" charset="0"/>
            </a:endParaRPr>
          </a:p>
          <a:p>
            <a:r>
              <a:rPr lang="en-US" altLang="ko-KR" b="1" dirty="0" err="1">
                <a:latin typeface="Arial Narrow" panose="020B0606020202030204" pitchFamily="34" charset="0"/>
              </a:rPr>
              <a:t>clock.v</a:t>
            </a:r>
            <a:endParaRPr lang="en-US" altLang="ko-KR" b="1" dirty="0">
              <a:latin typeface="Arial Narrow" panose="020B0606020202030204" pitchFamily="34" charset="0"/>
            </a:endParaRPr>
          </a:p>
          <a:p>
            <a:r>
              <a:rPr lang="en-US" altLang="ko-KR" b="1" dirty="0" err="1">
                <a:latin typeface="Arial Narrow" panose="020B0606020202030204" pitchFamily="34" charset="0"/>
              </a:rPr>
              <a:t>filter.v</a:t>
            </a:r>
            <a:endParaRPr lang="en-US" altLang="ko-KR" b="1" dirty="0">
              <a:latin typeface="Arial Narrow" panose="020B0606020202030204" pitchFamily="34" charset="0"/>
            </a:endParaRPr>
          </a:p>
          <a:p>
            <a:r>
              <a:rPr lang="en-US" altLang="ko-KR" b="1" dirty="0" err="1">
                <a:latin typeface="Arial Narrow" panose="020B0606020202030204" pitchFamily="34" charset="0"/>
              </a:rPr>
              <a:t>PRBS.v</a:t>
            </a:r>
            <a:endParaRPr lang="en-US" altLang="ko-KR" b="1" dirty="0">
              <a:latin typeface="Arial Narrow" panose="020B0606020202030204" pitchFamily="34" charset="0"/>
            </a:endParaRPr>
          </a:p>
          <a:p>
            <a:endParaRPr lang="ko-KR" altLang="en-US" b="1" dirty="0">
              <a:latin typeface="Arial Narrow" panose="020B0606020202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B6C738-7BED-4614-A5A5-5483C2095142}"/>
              </a:ext>
            </a:extLst>
          </p:cNvPr>
          <p:cNvSpPr txBox="1"/>
          <p:nvPr/>
        </p:nvSpPr>
        <p:spPr>
          <a:xfrm>
            <a:off x="1090218" y="5238817"/>
            <a:ext cx="9204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Arial Narrow" panose="020B0606020202030204" pitchFamily="34" charset="0"/>
              </a:rPr>
              <a:t>CTLE.v</a:t>
            </a:r>
            <a:endParaRPr lang="en-US" altLang="ko-KR" b="1" dirty="0">
              <a:latin typeface="Arial Narrow" panose="020B0606020202030204" pitchFamily="34" charset="0"/>
            </a:endParaRPr>
          </a:p>
          <a:p>
            <a:r>
              <a:rPr lang="en-US" altLang="ko-KR" b="1" dirty="0" err="1">
                <a:latin typeface="Arial Narrow" panose="020B0606020202030204" pitchFamily="34" charset="0"/>
              </a:rPr>
              <a:t>ADC.v</a:t>
            </a:r>
            <a:endParaRPr lang="en-US" altLang="ko-KR" b="1" dirty="0">
              <a:latin typeface="Arial Narrow" panose="020B0606020202030204" pitchFamily="34" charset="0"/>
            </a:endParaRPr>
          </a:p>
          <a:p>
            <a:r>
              <a:rPr lang="en-US" altLang="ko-KR" b="1" dirty="0" err="1">
                <a:latin typeface="Arial Narrow" panose="020B0606020202030204" pitchFamily="34" charset="0"/>
              </a:rPr>
              <a:t>FFE.v</a:t>
            </a:r>
            <a:endParaRPr lang="en-US" altLang="ko-KR" b="1" dirty="0">
              <a:latin typeface="Arial Narrow" panose="020B0606020202030204" pitchFamily="34" charset="0"/>
            </a:endParaRPr>
          </a:p>
          <a:p>
            <a:r>
              <a:rPr lang="en-US" altLang="ko-KR" b="1" dirty="0" err="1">
                <a:latin typeface="Arial Narrow" panose="020B0606020202030204" pitchFamily="34" charset="0"/>
              </a:rPr>
              <a:t>MMPD.v</a:t>
            </a:r>
            <a:endParaRPr lang="en-US" altLang="ko-KR" b="1" dirty="0">
              <a:latin typeface="Arial Narrow" panose="020B0606020202030204" pitchFamily="34" charset="0"/>
            </a:endParaRPr>
          </a:p>
          <a:p>
            <a:endParaRPr lang="ko-KR" altLang="en-US" b="1" dirty="0">
              <a:latin typeface="Arial Narrow" panose="020B0606020202030204" pitchFamily="34" charset="0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C944B70-CEEC-418D-9D23-A418340E3762}"/>
              </a:ext>
            </a:extLst>
          </p:cNvPr>
          <p:cNvGrpSpPr/>
          <p:nvPr/>
        </p:nvGrpSpPr>
        <p:grpSpPr>
          <a:xfrm>
            <a:off x="1537326" y="4546564"/>
            <a:ext cx="49213" cy="236773"/>
            <a:chOff x="6315868" y="1046112"/>
            <a:chExt cx="49213" cy="236773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F50F99F-210A-4E2E-95CF-DDB32E4FD9F2}"/>
                </a:ext>
              </a:extLst>
            </p:cNvPr>
            <p:cNvSpPr/>
            <p:nvPr/>
          </p:nvSpPr>
          <p:spPr>
            <a:xfrm>
              <a:off x="6315868" y="1046112"/>
              <a:ext cx="49213" cy="531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0D22C420-BFDC-48CE-BBFC-444F0FDA3D49}"/>
                </a:ext>
              </a:extLst>
            </p:cNvPr>
            <p:cNvSpPr/>
            <p:nvPr/>
          </p:nvSpPr>
          <p:spPr>
            <a:xfrm>
              <a:off x="6315868" y="1137908"/>
              <a:ext cx="49213" cy="531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8D136EA-D9AF-4602-9D81-63DB2FCBB19A}"/>
                </a:ext>
              </a:extLst>
            </p:cNvPr>
            <p:cNvSpPr/>
            <p:nvPr/>
          </p:nvSpPr>
          <p:spPr>
            <a:xfrm>
              <a:off x="6315868" y="1229704"/>
              <a:ext cx="49213" cy="531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B445A87-9901-4D9A-939A-0546015E2B56}"/>
              </a:ext>
            </a:extLst>
          </p:cNvPr>
          <p:cNvGrpSpPr/>
          <p:nvPr/>
        </p:nvGrpSpPr>
        <p:grpSpPr>
          <a:xfrm>
            <a:off x="1537326" y="6453449"/>
            <a:ext cx="49213" cy="236773"/>
            <a:chOff x="6315868" y="1046112"/>
            <a:chExt cx="49213" cy="236773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4734794-A54D-4825-A028-43FD3E13F184}"/>
                </a:ext>
              </a:extLst>
            </p:cNvPr>
            <p:cNvSpPr/>
            <p:nvPr/>
          </p:nvSpPr>
          <p:spPr>
            <a:xfrm>
              <a:off x="6315868" y="1046112"/>
              <a:ext cx="49213" cy="531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9CD9225-8298-4350-AF42-005B4F55073B}"/>
                </a:ext>
              </a:extLst>
            </p:cNvPr>
            <p:cNvSpPr/>
            <p:nvPr/>
          </p:nvSpPr>
          <p:spPr>
            <a:xfrm>
              <a:off x="6315868" y="1137908"/>
              <a:ext cx="49213" cy="531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4529A6-723E-4939-BEE5-B633ADBF6F64}"/>
                </a:ext>
              </a:extLst>
            </p:cNvPr>
            <p:cNvSpPr/>
            <p:nvPr/>
          </p:nvSpPr>
          <p:spPr>
            <a:xfrm>
              <a:off x="6315868" y="1229704"/>
              <a:ext cx="49213" cy="531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EF8D43CD-03C1-47F3-B198-CA2B1C8CCD6E}"/>
              </a:ext>
            </a:extLst>
          </p:cNvPr>
          <p:cNvSpPr/>
          <p:nvPr/>
        </p:nvSpPr>
        <p:spPr>
          <a:xfrm rot="1236461">
            <a:off x="2216107" y="4153349"/>
            <a:ext cx="2162834" cy="2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7FFF023B-3E75-4C43-886B-8F99CCBE2563}"/>
              </a:ext>
            </a:extLst>
          </p:cNvPr>
          <p:cNvSpPr/>
          <p:nvPr/>
        </p:nvSpPr>
        <p:spPr>
          <a:xfrm rot="6104790">
            <a:off x="4887107" y="3265066"/>
            <a:ext cx="1615220" cy="2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B6578A9E-51BD-4257-A61B-34A6006E2257}"/>
              </a:ext>
            </a:extLst>
          </p:cNvPr>
          <p:cNvSpPr/>
          <p:nvPr/>
        </p:nvSpPr>
        <p:spPr>
          <a:xfrm>
            <a:off x="6092978" y="4680546"/>
            <a:ext cx="3089122" cy="2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04C33F-BFDE-47C2-B8CA-2A19D18C99D8}"/>
              </a:ext>
            </a:extLst>
          </p:cNvPr>
          <p:cNvSpPr txBox="1"/>
          <p:nvPr/>
        </p:nvSpPr>
        <p:spPr>
          <a:xfrm>
            <a:off x="6123512" y="3734060"/>
            <a:ext cx="3555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1) Go to “architect/sim”</a:t>
            </a:r>
          </a:p>
          <a:p>
            <a:r>
              <a:rPr lang="en-US" altLang="ko-KR" dirty="0">
                <a:latin typeface="Arial Narrow" panose="020B0606020202030204" pitchFamily="34" charset="0"/>
              </a:rPr>
              <a:t>2) Modify </a:t>
            </a:r>
            <a:r>
              <a:rPr lang="en-US" altLang="ko-KR" i="1" dirty="0" err="1">
                <a:latin typeface="Arial Narrow" panose="020B0606020202030204" pitchFamily="34" charset="0"/>
              </a:rPr>
              <a:t>Makefile</a:t>
            </a:r>
            <a:r>
              <a:rPr lang="en-US" altLang="ko-KR" dirty="0">
                <a:latin typeface="Arial Narrow" panose="020B0606020202030204" pitchFamily="34" charset="0"/>
              </a:rPr>
              <a:t> to set simulation time</a:t>
            </a:r>
          </a:p>
          <a:p>
            <a:r>
              <a:rPr lang="en-US" altLang="ko-KR" dirty="0">
                <a:latin typeface="Arial Narrow" panose="020B0606020202030204" pitchFamily="34" charset="0"/>
              </a:rPr>
              <a:t>3) Make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DB4834-EC53-428F-9F52-FF57B419BFCD}"/>
              </a:ext>
            </a:extLst>
          </p:cNvPr>
          <p:cNvSpPr txBox="1"/>
          <p:nvPr/>
        </p:nvSpPr>
        <p:spPr>
          <a:xfrm>
            <a:off x="8405788" y="1566840"/>
            <a:ext cx="3548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 Narrow" panose="020B0606020202030204" pitchFamily="34" charset="0"/>
              </a:rPr>
              <a:t>current version is based on MATLAB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 Narrow" panose="020B0606020202030204" pitchFamily="34" charset="0"/>
              </a:rPr>
              <a:t>Will be updated to Python 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66EFEC5-0A37-4654-B40E-06F066BB461C}"/>
              </a:ext>
            </a:extLst>
          </p:cNvPr>
          <p:cNvSpPr txBox="1"/>
          <p:nvPr/>
        </p:nvSpPr>
        <p:spPr>
          <a:xfrm>
            <a:off x="9269804" y="4506495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i="1" dirty="0" err="1">
                <a:latin typeface="Arial Narrow" panose="020B0606020202030204" pitchFamily="34" charset="0"/>
              </a:rPr>
              <a:t>simvision</a:t>
            </a:r>
            <a:r>
              <a:rPr lang="en-US" altLang="ko-KR" sz="2000" dirty="0">
                <a:latin typeface="Arial Narrow" panose="020B0606020202030204" pitchFamily="34" charset="0"/>
              </a:rPr>
              <a:t> </a:t>
            </a:r>
          </a:p>
          <a:p>
            <a:pPr algn="ctr"/>
            <a:r>
              <a:rPr lang="en-US" altLang="ko-KR" sz="1600" dirty="0">
                <a:latin typeface="Arial Narrow" panose="020B0606020202030204" pitchFamily="34" charset="0"/>
              </a:rPr>
              <a:t>(check waveforms)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0DBE6DF-A239-4987-89BE-DBE01C6F9141}"/>
              </a:ext>
            </a:extLst>
          </p:cNvPr>
          <p:cNvCxnSpPr>
            <a:cxnSpLocks/>
          </p:cNvCxnSpPr>
          <p:nvPr/>
        </p:nvCxnSpPr>
        <p:spPr>
          <a:xfrm>
            <a:off x="7771851" y="4740794"/>
            <a:ext cx="0" cy="7381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E512FE-2F65-4ED9-A4FA-14050E288F6A}"/>
              </a:ext>
            </a:extLst>
          </p:cNvPr>
          <p:cNvSpPr txBox="1"/>
          <p:nvPr/>
        </p:nvSpPr>
        <p:spPr>
          <a:xfrm>
            <a:off x="7792408" y="498732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dump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A7E03B-FF50-41DE-8A94-5C84C6494D9C}"/>
              </a:ext>
            </a:extLst>
          </p:cNvPr>
          <p:cNvSpPr txBox="1"/>
          <p:nvPr/>
        </p:nvSpPr>
        <p:spPr>
          <a:xfrm>
            <a:off x="7214647" y="5449787"/>
            <a:ext cx="1114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Arial Narrow" panose="020B0606020202030204" pitchFamily="34" charset="0"/>
              </a:rPr>
              <a:t>adc_out.txt</a:t>
            </a:r>
          </a:p>
          <a:p>
            <a:pPr algn="ctr"/>
            <a:r>
              <a:rPr lang="en-US" altLang="ko-KR" dirty="0">
                <a:latin typeface="Arial Narrow" panose="020B0606020202030204" pitchFamily="34" charset="0"/>
              </a:rPr>
              <a:t>ffe_out.txt</a:t>
            </a:r>
          </a:p>
          <a:p>
            <a:pPr algn="ctr"/>
            <a:r>
              <a:rPr lang="en-US" altLang="ko-KR" dirty="0">
                <a:latin typeface="Arial Narrow" panose="020B0606020202030204" pitchFamily="34" charset="0"/>
              </a:rPr>
              <a:t>dfe_out.txt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8C24DA8B-A7D5-4E1A-9D7A-D7F1B97EBDF1}"/>
              </a:ext>
            </a:extLst>
          </p:cNvPr>
          <p:cNvSpPr/>
          <p:nvPr/>
        </p:nvSpPr>
        <p:spPr>
          <a:xfrm>
            <a:off x="8438923" y="5870652"/>
            <a:ext cx="573275" cy="213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2428206-F652-4A63-87FB-1DCD745B7810}"/>
              </a:ext>
            </a:extLst>
          </p:cNvPr>
          <p:cNvSpPr txBox="1"/>
          <p:nvPr/>
        </p:nvSpPr>
        <p:spPr>
          <a:xfrm>
            <a:off x="9083966" y="5796265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BER estimation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B95DC2-DECB-4B81-9221-C4DCD60D5B35}"/>
              </a:ext>
            </a:extLst>
          </p:cNvPr>
          <p:cNvCxnSpPr>
            <a:cxnSpLocks/>
          </p:cNvCxnSpPr>
          <p:nvPr/>
        </p:nvCxnSpPr>
        <p:spPr>
          <a:xfrm flipV="1">
            <a:off x="5186223" y="5251146"/>
            <a:ext cx="0" cy="4104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4BF2BC-A7F3-4E6C-A58D-E76A692055AC}"/>
              </a:ext>
            </a:extLst>
          </p:cNvPr>
          <p:cNvSpPr txBox="1"/>
          <p:nvPr/>
        </p:nvSpPr>
        <p:spPr>
          <a:xfrm>
            <a:off x="3888327" y="5608148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simulation parameters setting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308D4F-0983-4265-A4EC-26E1EA905113}"/>
              </a:ext>
            </a:extLst>
          </p:cNvPr>
          <p:cNvSpPr txBox="1"/>
          <p:nvPr/>
        </p:nvSpPr>
        <p:spPr>
          <a:xfrm>
            <a:off x="4071470" y="5878091"/>
            <a:ext cx="2388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(jitter, noise, # taps, </a:t>
            </a:r>
            <a:r>
              <a:rPr lang="en-US" altLang="ko-KR" dirty="0" err="1">
                <a:latin typeface="Arial Narrow" panose="020B0606020202030204" pitchFamily="34" charset="0"/>
              </a:rPr>
              <a:t>etc</a:t>
            </a:r>
            <a:r>
              <a:rPr lang="en-US" altLang="ko-KR" dirty="0">
                <a:latin typeface="Arial Narrow" panose="020B0606020202030204" pitchFamily="34" charset="0"/>
              </a:rPr>
              <a:t>…)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BDB5F18-97AA-4885-8C3D-EC0C546B0C3B}"/>
              </a:ext>
            </a:extLst>
          </p:cNvPr>
          <p:cNvSpPr txBox="1"/>
          <p:nvPr/>
        </p:nvSpPr>
        <p:spPr>
          <a:xfrm>
            <a:off x="7601265" y="156684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Note : 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06858A4-208E-4F31-A577-4AA52E324280}"/>
              </a:ext>
            </a:extLst>
          </p:cNvPr>
          <p:cNvSpPr/>
          <p:nvPr/>
        </p:nvSpPr>
        <p:spPr>
          <a:xfrm>
            <a:off x="7180978" y="5469363"/>
            <a:ext cx="1186173" cy="90825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7CEA10-1D1F-4428-A093-D91E7CB6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217"/>
            <a:ext cx="12192000" cy="2279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AFB86-7891-4C50-B8BA-DBA4A00F5DD2}"/>
              </a:ext>
            </a:extLst>
          </p:cNvPr>
          <p:cNvSpPr txBox="1"/>
          <p:nvPr/>
        </p:nvSpPr>
        <p:spPr>
          <a:xfrm>
            <a:off x="0" y="88343"/>
            <a:ext cx="506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&lt;Transient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r>
              <a:rPr lang="ko-KR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</a:t>
            </a:r>
            <a:r>
              <a:rPr lang="en-US" altLang="ko-KR" sz="2000" b="1" i="1" dirty="0">
                <a:latin typeface="Arial Narrow" panose="020B060602020203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b="1" i="1" dirty="0" err="1">
                <a:latin typeface="Arial Narrow" panose="020B0606020202030204" pitchFamily="34" charset="0"/>
                <a:cs typeface="Arial" panose="020B0604020202020204" pitchFamily="34" charset="0"/>
              </a:rPr>
              <a:t>simvision</a:t>
            </a:r>
            <a:r>
              <a:rPr lang="en-US" altLang="ko-KR" sz="2000" b="1" i="1" dirty="0">
                <a:latin typeface="Arial Narrow" panose="020B0606020202030204" pitchFamily="34" charset="0"/>
                <a:cs typeface="Arial" panose="020B0604020202020204" pitchFamily="34" charset="0"/>
              </a:rPr>
              <a:t>)</a:t>
            </a: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ko-KR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B6925-F506-47B6-9B74-01E07B438BFF}"/>
              </a:ext>
            </a:extLst>
          </p:cNvPr>
          <p:cNvSpPr txBox="1"/>
          <p:nvPr/>
        </p:nvSpPr>
        <p:spPr>
          <a:xfrm>
            <a:off x="463476" y="56027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TX_out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BADCA-5C26-4511-9730-85A29E1C4F6E}"/>
              </a:ext>
            </a:extLst>
          </p:cNvPr>
          <p:cNvSpPr txBox="1"/>
          <p:nvPr/>
        </p:nvSpPr>
        <p:spPr>
          <a:xfrm>
            <a:off x="193985" y="1040094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channel_out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948A5-320D-4894-8478-83465F7CD23C}"/>
              </a:ext>
            </a:extLst>
          </p:cNvPr>
          <p:cNvSpPr txBox="1"/>
          <p:nvPr/>
        </p:nvSpPr>
        <p:spPr>
          <a:xfrm>
            <a:off x="346385" y="169620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ADC_out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F727F-2160-42FB-AEC4-ACAE801298FF}"/>
              </a:ext>
            </a:extLst>
          </p:cNvPr>
          <p:cNvSpPr txBox="1"/>
          <p:nvPr/>
        </p:nvSpPr>
        <p:spPr>
          <a:xfrm>
            <a:off x="368781" y="233770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FFE_out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C28F36-45D0-4E39-8FDA-E6C6252FA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6447"/>
            <a:ext cx="12192000" cy="2332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438ADA-E714-4CAF-99C6-968685F5DF4B}"/>
              </a:ext>
            </a:extLst>
          </p:cNvPr>
          <p:cNvSpPr txBox="1"/>
          <p:nvPr/>
        </p:nvSpPr>
        <p:spPr>
          <a:xfrm>
            <a:off x="558171" y="3362993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TX_out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0253BD-682B-4288-B087-2B8828C4E6B7}"/>
              </a:ext>
            </a:extLst>
          </p:cNvPr>
          <p:cNvSpPr txBox="1"/>
          <p:nvPr/>
        </p:nvSpPr>
        <p:spPr>
          <a:xfrm>
            <a:off x="288680" y="384281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channel_out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0801B-65F2-4A27-B44B-E1D16C01989A}"/>
              </a:ext>
            </a:extLst>
          </p:cNvPr>
          <p:cNvSpPr txBox="1"/>
          <p:nvPr/>
        </p:nvSpPr>
        <p:spPr>
          <a:xfrm>
            <a:off x="441080" y="449892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ADC_out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8C52B-9EE7-40CA-A7E1-D7B8E6DAE45B}"/>
              </a:ext>
            </a:extLst>
          </p:cNvPr>
          <p:cNvSpPr txBox="1"/>
          <p:nvPr/>
        </p:nvSpPr>
        <p:spPr>
          <a:xfrm>
            <a:off x="463476" y="51404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FFE_out</a:t>
            </a:r>
            <a:endParaRPr lang="ko-KR" altLang="en-US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42B4BC6-9987-44B5-A282-17003D51124A}"/>
              </a:ext>
            </a:extLst>
          </p:cNvPr>
          <p:cNvSpPr/>
          <p:nvPr/>
        </p:nvSpPr>
        <p:spPr>
          <a:xfrm>
            <a:off x="11572875" y="381001"/>
            <a:ext cx="425140" cy="253365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80D1F09-AD5E-4D3C-9219-9B2AEE047130}"/>
              </a:ext>
            </a:extLst>
          </p:cNvPr>
          <p:cNvSpPr/>
          <p:nvPr/>
        </p:nvSpPr>
        <p:spPr>
          <a:xfrm rot="2365380">
            <a:off x="11311627" y="2844527"/>
            <a:ext cx="263536" cy="454072"/>
          </a:xfrm>
          <a:prstGeom prst="downArrow">
            <a:avLst>
              <a:gd name="adj1" fmla="val 50000"/>
              <a:gd name="adj2" fmla="val 7294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274B7E-0C3B-42D1-A59A-6A85EADFE244}"/>
              </a:ext>
            </a:extLst>
          </p:cNvPr>
          <p:cNvSpPr txBox="1"/>
          <p:nvPr/>
        </p:nvSpPr>
        <p:spPr>
          <a:xfrm>
            <a:off x="193985" y="5828670"/>
            <a:ext cx="3042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Arial Narrow" panose="020B0606020202030204" pitchFamily="34" charset="0"/>
                <a:cs typeface="Arial" panose="020B0604020202020204" pitchFamily="34" charset="0"/>
              </a:rPr>
              <a:t>Data rate : 16Gbps</a:t>
            </a:r>
          </a:p>
          <a:p>
            <a:r>
              <a:rPr lang="en-US" altLang="ko-KR" b="1" dirty="0">
                <a:latin typeface="Arial Narrow" panose="020B0606020202030204" pitchFamily="34" charset="0"/>
                <a:cs typeface="Arial" panose="020B0604020202020204" pitchFamily="34" charset="0"/>
              </a:rPr>
              <a:t>Channel loss : -22dB @ Nyquist</a:t>
            </a:r>
          </a:p>
          <a:p>
            <a:r>
              <a:rPr lang="en-US" altLang="ko-KR" b="1" dirty="0" err="1">
                <a:latin typeface="Arial Narrow" panose="020B0606020202030204" pitchFamily="34" charset="0"/>
                <a:cs typeface="Arial" panose="020B0604020202020204" pitchFamily="34" charset="0"/>
              </a:rPr>
              <a:t>Ntap</a:t>
            </a:r>
            <a:r>
              <a:rPr lang="en-US" altLang="ko-KR" b="1" dirty="0">
                <a:latin typeface="Arial Narrow" panose="020B0606020202030204" pitchFamily="34" charset="0"/>
                <a:cs typeface="Arial" panose="020B0604020202020204" pitchFamily="34" charset="0"/>
              </a:rPr>
              <a:t> FFE : 2(TX) / 5(RX)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985349-CBFA-4BD6-A096-04D7B6E17EC2}"/>
              </a:ext>
            </a:extLst>
          </p:cNvPr>
          <p:cNvSpPr txBox="1"/>
          <p:nvPr/>
        </p:nvSpPr>
        <p:spPr>
          <a:xfrm>
            <a:off x="3263173" y="5821920"/>
            <a:ext cx="37978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latin typeface="Arial Narrow" panose="020B0606020202030204" pitchFamily="34" charset="0"/>
                <a:cs typeface="Arial" panose="020B0604020202020204" pitchFamily="34" charset="0"/>
              </a:rPr>
              <a:t>Nadc</a:t>
            </a:r>
            <a:r>
              <a:rPr lang="en-US" altLang="ko-KR" b="1" dirty="0">
                <a:latin typeface="Arial Narrow" panose="020B0606020202030204" pitchFamily="34" charset="0"/>
                <a:cs typeface="Arial" panose="020B0604020202020204" pitchFamily="34" charset="0"/>
              </a:rPr>
              <a:t> : 6b</a:t>
            </a:r>
          </a:p>
          <a:p>
            <a:r>
              <a:rPr lang="en-US" altLang="ko-KR" b="1" dirty="0">
                <a:latin typeface="Arial Narrow" panose="020B0606020202030204" pitchFamily="34" charset="0"/>
                <a:cs typeface="Arial" panose="020B0604020202020204" pitchFamily="34" charset="0"/>
              </a:rPr>
              <a:t>Clock jitter : 1ps rms(RJ) / 5ps </a:t>
            </a:r>
            <a:r>
              <a:rPr lang="en-US" altLang="ko-KR" b="1" dirty="0" err="1">
                <a:latin typeface="Arial Narrow" panose="020B0606020202030204" pitchFamily="34" charset="0"/>
                <a:cs typeface="Arial" panose="020B0604020202020204" pitchFamily="34" charset="0"/>
              </a:rPr>
              <a:t>pkpk</a:t>
            </a:r>
            <a:r>
              <a:rPr lang="en-US" altLang="ko-KR" b="1" dirty="0">
                <a:latin typeface="Arial Narrow" panose="020B0606020202030204" pitchFamily="34" charset="0"/>
                <a:cs typeface="Arial" panose="020B0604020202020204" pitchFamily="34" charset="0"/>
              </a:rPr>
              <a:t> (DJ)</a:t>
            </a:r>
          </a:p>
          <a:p>
            <a:r>
              <a:rPr lang="en-US" altLang="ko-KR" b="1" dirty="0">
                <a:latin typeface="Arial Narrow" panose="020B0606020202030204" pitchFamily="34" charset="0"/>
                <a:cs typeface="Arial" panose="020B0604020202020204" pitchFamily="34" charset="0"/>
              </a:rPr>
              <a:t>Voltage noise : 1mV rms</a:t>
            </a:r>
            <a:endParaRPr lang="ko-KR" altLang="en-US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2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295</Words>
  <Application>Microsoft Office PowerPoint</Application>
  <PresentationFormat>와이드스크린</PresentationFormat>
  <Paragraphs>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Graduate Student</dc:creator>
  <cp:lastModifiedBy>Graduate Student</cp:lastModifiedBy>
  <cp:revision>76</cp:revision>
  <dcterms:created xsi:type="dcterms:W3CDTF">2019-01-10T19:19:34Z</dcterms:created>
  <dcterms:modified xsi:type="dcterms:W3CDTF">2019-01-10T20:29:21Z</dcterms:modified>
</cp:coreProperties>
</file>