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1062" y="1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D26CB9-01E4-44B8-8084-BCC418CF4A2D}" type="datetimeFigureOut">
              <a:rPr lang="en-US" smtClean="0"/>
              <a:pPr/>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D26CB9-01E4-44B8-8084-BCC418CF4A2D}" type="datetimeFigureOut">
              <a:rPr lang="en-US" smtClean="0"/>
              <a:pPr/>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26CB9-01E4-44B8-8084-BCC418CF4A2D}" type="datetimeFigureOut">
              <a:rPr lang="en-US" smtClean="0"/>
              <a:pPr/>
              <a:t>5/8/2016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26CB9-01E4-44B8-8084-BCC418CF4A2D}" type="datetimeFigureOut">
              <a:rPr lang="en-US" smtClean="0"/>
              <a:pPr/>
              <a:t>5/8/2016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5/8/2016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a:t>Department of Electrical and Computer Engineering</a:t>
            </a:r>
          </a:p>
        </p:txBody>
      </p:sp>
      <p:sp>
        <p:nvSpPr>
          <p:cNvPr id="7" name="TextBox 6"/>
          <p:cNvSpPr txBox="1"/>
          <p:nvPr/>
        </p:nvSpPr>
        <p:spPr>
          <a:xfrm>
            <a:off x="18173700" y="5257801"/>
            <a:ext cx="13454743" cy="7830532"/>
          </a:xfrm>
          <a:prstGeom prst="rect">
            <a:avLst/>
          </a:prstGeom>
          <a:noFill/>
          <a:ln>
            <a:solidFill>
              <a:schemeClr val="tx1"/>
            </a:solidFill>
          </a:ln>
        </p:spPr>
        <p:txBody>
          <a:bodyPr wrap="square" lIns="73841" tIns="36921" rIns="73841" bIns="36921" rtlCol="0">
            <a:spAutoFit/>
          </a:bodyPr>
          <a:lstStyle/>
          <a:p>
            <a:r>
              <a:rPr lang="en-US" sz="2400" b="1" dirty="0">
                <a:solidFill>
                  <a:srgbClr val="333333"/>
                </a:solidFill>
                <a:latin typeface="+mj-lt"/>
              </a:rPr>
              <a:t>Concept</a:t>
            </a:r>
            <a:endParaRPr lang="en-US" sz="2400" b="1" dirty="0">
              <a:latin typeface="+mj-lt"/>
            </a:endParaRPr>
          </a:p>
          <a:p>
            <a:r>
              <a:rPr lang="en-US" sz="2400" dirty="0"/>
              <a:t>The Sputnik module is split up in two separate submodules: the radio transceiver module and control module. It is connected to two other important modules within the CubeSat: the payload module and power module.</a:t>
            </a:r>
          </a:p>
          <a:p>
            <a:r>
              <a:rPr lang="en-US" sz="2400" dirty="0"/>
              <a:t>At the heart of Sputnik is the </a:t>
            </a:r>
            <a:r>
              <a:rPr lang="en-US" sz="2400" b="1" dirty="0"/>
              <a:t>Radio transceiver</a:t>
            </a:r>
            <a:r>
              <a:rPr lang="en-US" sz="2400" dirty="0"/>
              <a:t> which contains the KW0x and a radio infrastructure. This is the communications pipeline. It is connected to the </a:t>
            </a:r>
            <a:r>
              <a:rPr lang="en-US" sz="2400" b="1" dirty="0"/>
              <a:t>Control Module</a:t>
            </a:r>
            <a:r>
              <a:rPr lang="en-US" sz="2400" dirty="0"/>
              <a:t> via UART.</a:t>
            </a:r>
          </a:p>
          <a:p>
            <a:r>
              <a:rPr lang="en-US" sz="2400" dirty="0"/>
              <a:t>The radio infrastructure in this submodule will consist of a bandpass filter, AC blocking network, </a:t>
            </a:r>
            <a:r>
              <a:rPr lang="en-US" sz="2400" dirty="0" err="1"/>
              <a:t>aLow</a:t>
            </a:r>
            <a:r>
              <a:rPr lang="en-US" sz="2400" dirty="0"/>
              <a:t>-Noise Amplifier, and a Power Amplifier. It will be expecting a 50ohm impedance for its load (the antenna) which is not within the scope of this project. It will need to be capable of producing 1 Watt of power for long distance communication.</a:t>
            </a:r>
          </a:p>
          <a:p>
            <a:r>
              <a:rPr lang="en-US" sz="2400" dirty="0"/>
              <a:t>The </a:t>
            </a:r>
            <a:r>
              <a:rPr lang="en-US" sz="2400" b="1" dirty="0"/>
              <a:t>Payload</a:t>
            </a:r>
            <a:r>
              <a:rPr lang="en-US" sz="2400" dirty="0"/>
              <a:t> is its own separate module that is not within the scope of this project. What it contains is undetermined but it can be assumed that it will consist of other electronic modules capable of UART communication.</a:t>
            </a:r>
          </a:p>
          <a:p>
            <a:r>
              <a:rPr lang="en-US" sz="2400" dirty="0"/>
              <a:t>The </a:t>
            </a:r>
            <a:r>
              <a:rPr lang="en-US" sz="2400" b="1" dirty="0"/>
              <a:t>Control Module</a:t>
            </a:r>
            <a:r>
              <a:rPr lang="en-US" sz="2400" dirty="0"/>
              <a:t> is composed entirely of rad-hard parts. It is the lifeline of Sputnik. It will be responsible for detecting the first sign of trouble and rebooting the module. It is also connected to the </a:t>
            </a:r>
            <a:r>
              <a:rPr lang="en-US" sz="2400" b="1" dirty="0"/>
              <a:t>Power module</a:t>
            </a:r>
            <a:r>
              <a:rPr lang="en-US" sz="2400" dirty="0"/>
              <a:t> via I2C and to the </a:t>
            </a:r>
            <a:r>
              <a:rPr lang="en-US" sz="2400" b="1" dirty="0"/>
              <a:t>Payload</a:t>
            </a:r>
            <a:r>
              <a:rPr lang="en-US" sz="2400" dirty="0"/>
              <a:t> via UART. Provisions will need to be made to ensure that the microcontroller is given a little bit of charge during a reboot cycle so that it can maintain control.</a:t>
            </a:r>
          </a:p>
          <a:p>
            <a:r>
              <a:rPr lang="en-US" sz="2400" dirty="0"/>
              <a:t>The entire architecture will have to run off of a single cell Li-Po battery pack that is connected to the </a:t>
            </a:r>
            <a:r>
              <a:rPr lang="en-US" sz="2400" b="1" dirty="0"/>
              <a:t>Power module</a:t>
            </a:r>
            <a:r>
              <a:rPr lang="en-US" sz="2400" dirty="0"/>
              <a:t>. The </a:t>
            </a:r>
            <a:r>
              <a:rPr lang="en-US" sz="2400" b="1" dirty="0"/>
              <a:t>Power Management System</a:t>
            </a:r>
            <a:r>
              <a:rPr lang="en-US" sz="2400" dirty="0"/>
              <a:t> will take input power from 6 photovoltaic cells. It will use this input power to charge the battery and power the module when possible. When there is no input power, the module will run off the battery.</a:t>
            </a:r>
          </a:p>
        </p:txBody>
      </p:sp>
      <p:sp>
        <p:nvSpPr>
          <p:cNvPr id="13" name="TextBox 12"/>
          <p:cNvSpPr txBox="1"/>
          <p:nvPr/>
        </p:nvSpPr>
        <p:spPr>
          <a:xfrm>
            <a:off x="1763485" y="15306056"/>
            <a:ext cx="15806057" cy="7091869"/>
          </a:xfrm>
          <a:prstGeom prst="rect">
            <a:avLst/>
          </a:prstGeom>
          <a:noFill/>
          <a:ln>
            <a:solidFill>
              <a:schemeClr val="tx1"/>
            </a:solidFill>
          </a:ln>
        </p:spPr>
        <p:txBody>
          <a:bodyPr wrap="square" lIns="73841" tIns="36921" rIns="73841" bIns="36921" rtlCol="0">
            <a:spAutoFit/>
          </a:bodyPr>
          <a:lstStyle/>
          <a:p>
            <a:r>
              <a:rPr lang="en-US" sz="2400" b="1" dirty="0"/>
              <a:t>Description</a:t>
            </a:r>
          </a:p>
          <a:p>
            <a:r>
              <a:rPr lang="en-US" sz="2400" dirty="0"/>
              <a:t>The Portland State Aerospace Society (PSAS) needs a command, control, and communications system for their CubeSat project. The focus of this project will be rapidly prototyping this module. The code name for the module is </a:t>
            </a:r>
            <a:r>
              <a:rPr lang="en-US" sz="2400" b="1" dirty="0"/>
              <a:t>Sputnik</a:t>
            </a:r>
            <a:r>
              <a:rPr lang="en-US" sz="2400" dirty="0"/>
              <a:t> because of it's requirements to be a simple, reliable space system.</a:t>
            </a:r>
          </a:p>
          <a:p>
            <a:endParaRPr lang="en-US" sz="2400" dirty="0"/>
          </a:p>
          <a:p>
            <a:r>
              <a:rPr lang="en-US" sz="2400" b="1" dirty="0"/>
              <a:t>Sputnik will have the following responsibilities:</a:t>
            </a:r>
            <a:endParaRPr lang="en-US" sz="2400" dirty="0"/>
          </a:p>
          <a:p>
            <a:r>
              <a:rPr lang="en-US" sz="2400" dirty="0"/>
              <a:t>Long distance RF communications to and from a 400km Low Earth Orbit</a:t>
            </a:r>
          </a:p>
          <a:p>
            <a:r>
              <a:rPr lang="en-US" sz="2400" dirty="0"/>
              <a:t>Controlling and communicating with a payload that is housed within the CubeSat</a:t>
            </a:r>
          </a:p>
          <a:p>
            <a:r>
              <a:rPr lang="en-US" sz="2400" dirty="0"/>
              <a:t>On top of fulfilling these duties, it will need to be able to deal with a temperature range of -40C to 50C and radiation events that could cause components to latch up. It will have to have a way for dealing with these events such as rebooting the entire module and/or fault-tolerance.</a:t>
            </a:r>
          </a:p>
          <a:p>
            <a:r>
              <a:rPr lang="en-US" sz="2400" dirty="0"/>
              <a:t>Aspects of this project include</a:t>
            </a:r>
          </a:p>
          <a:p>
            <a:r>
              <a:rPr lang="en-US" sz="2400" dirty="0"/>
              <a:t>Building a C3 system from scratch to meet</a:t>
            </a:r>
          </a:p>
          <a:p>
            <a:pPr lvl="1"/>
            <a:r>
              <a:rPr lang="en-US" sz="2400" dirty="0"/>
              <a:t>The harsh environment of space</a:t>
            </a:r>
          </a:p>
          <a:p>
            <a:pPr lvl="1"/>
            <a:r>
              <a:rPr lang="en-US" sz="2400" dirty="0"/>
              <a:t>Compliance with governmental regulations</a:t>
            </a:r>
          </a:p>
          <a:p>
            <a:r>
              <a:rPr lang="en-US" sz="2400" dirty="0"/>
              <a:t>Programming the system to perform the aforementioned duties</a:t>
            </a:r>
          </a:p>
          <a:p>
            <a:r>
              <a:rPr lang="en-US" sz="2400" dirty="0"/>
              <a:t>Testing and verifying the device</a:t>
            </a:r>
          </a:p>
          <a:p>
            <a:r>
              <a:rPr lang="en-US" sz="2400" dirty="0"/>
              <a:t>Documentation</a:t>
            </a:r>
          </a:p>
          <a:p>
            <a:r>
              <a:rPr lang="en-US" sz="2400" dirty="0"/>
              <a:t>Adhering to the PSAS open-source standard</a:t>
            </a:r>
          </a:p>
        </p:txBody>
      </p:sp>
      <p:sp>
        <p:nvSpPr>
          <p:cNvPr id="14" name="TextBox 13"/>
          <p:cNvSpPr txBox="1"/>
          <p:nvPr/>
        </p:nvSpPr>
        <p:spPr>
          <a:xfrm>
            <a:off x="221673" y="571500"/>
            <a:ext cx="43891200" cy="3053637"/>
          </a:xfrm>
          <a:prstGeom prst="rect">
            <a:avLst/>
          </a:prstGeom>
          <a:solidFill>
            <a:srgbClr val="00759A"/>
          </a:solidFill>
        </p:spPr>
        <p:txBody>
          <a:bodyPr wrap="square" lIns="73841" tIns="36921" rIns="73841" bIns="36921" rtlCol="0">
            <a:spAutoFit/>
          </a:bodyPr>
          <a:lstStyle/>
          <a:p>
            <a:r>
              <a:rPr lang="en-US" sz="19000" dirty="0">
                <a:solidFill>
                  <a:srgbClr val="6A7F10"/>
                </a:solidFill>
              </a:rPr>
              <a:t>	</a:t>
            </a:r>
            <a:endParaRPr lang="en-US" sz="19000" b="1" dirty="0">
              <a:solidFill>
                <a:srgbClr val="6A7F10"/>
              </a:solidFill>
              <a:latin typeface="Garamond" pitchFamily="18" charset="0"/>
            </a:endParaRPr>
          </a:p>
        </p:txBody>
      </p:sp>
      <p:sp>
        <p:nvSpPr>
          <p:cNvPr id="15" name="Rectangle 14"/>
          <p:cNvSpPr/>
          <p:nvPr/>
        </p:nvSpPr>
        <p:spPr>
          <a:xfrm flipH="1">
            <a:off x="1" y="0"/>
            <a:ext cx="391885"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0" name="TextBox 9"/>
          <p:cNvSpPr txBox="1"/>
          <p:nvPr/>
        </p:nvSpPr>
        <p:spPr>
          <a:xfrm>
            <a:off x="997527" y="832563"/>
            <a:ext cx="42893673" cy="1921222"/>
          </a:xfrm>
          <a:prstGeom prst="rect">
            <a:avLst/>
          </a:prstGeom>
          <a:solidFill>
            <a:srgbClr val="A1D8E0"/>
          </a:solidFill>
          <a:ln>
            <a:solidFill>
              <a:schemeClr val="tx2"/>
            </a:solidFill>
          </a:ln>
        </p:spPr>
        <p:txBody>
          <a:bodyPr wrap="square" lIns="73841" tIns="36921" rIns="73841" bIns="36921" rtlCol="0">
            <a:spAutoFit/>
          </a:bodyPr>
          <a:lstStyle/>
          <a:p>
            <a:r>
              <a:rPr lang="en-US" sz="12000" dirty="0">
                <a:solidFill>
                  <a:srgbClr val="6A7F10"/>
                </a:solidFill>
              </a:rPr>
              <a:t>Sputnik: Command, Control and Communications Board for </a:t>
            </a:r>
            <a:r>
              <a:rPr lang="en-US" sz="12000" dirty="0" err="1">
                <a:solidFill>
                  <a:srgbClr val="6A7F10"/>
                </a:solidFill>
              </a:rPr>
              <a:t>Cubesat</a:t>
            </a:r>
            <a:endParaRPr lang="en-US" sz="12000" b="1" dirty="0">
              <a:solidFill>
                <a:srgbClr val="6A7F10"/>
              </a:solidFill>
              <a:latin typeface="Garamond" pitchFamily="18" charset="0"/>
            </a:endParaRPr>
          </a:p>
        </p:txBody>
      </p:sp>
      <p:pic>
        <p:nvPicPr>
          <p:cNvPr id="1028" name="Picture 4" descr="Phase 1 Low Leve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3699" y="14177485"/>
            <a:ext cx="13454743" cy="82204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scillo_freq_ca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32601" y="5253295"/>
            <a:ext cx="10824839" cy="68061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amo.githubusercontent.com/5a3c47d4765ae14c312b93044c1b1da01a7be83b/687474703a2f2f7777772e6e6173612e676f762f696d616765732f636f6e74656e742f3432393936316d61696e5f637562657361745f312e6a70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485" y="5253295"/>
            <a:ext cx="15806057" cy="92247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73</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Garamond</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TheBear</cp:lastModifiedBy>
  <cp:revision>32</cp:revision>
  <dcterms:created xsi:type="dcterms:W3CDTF">2008-12-19T19:08:39Z</dcterms:created>
  <dcterms:modified xsi:type="dcterms:W3CDTF">2016-05-08T18:38:50Z</dcterms:modified>
</cp:coreProperties>
</file>