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media/image12.svg" ContentType="image/svg+xml"/>
  <Override PartName="/ppt/media/image1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432" r:id="rId5"/>
    <p:sldId id="603" r:id="rId6"/>
    <p:sldId id="594" r:id="rId7"/>
    <p:sldId id="586" r:id="rId8"/>
    <p:sldId id="595" r:id="rId9"/>
    <p:sldId id="612" r:id="rId10"/>
    <p:sldId id="624" r:id="rId11"/>
    <p:sldId id="618" r:id="rId12"/>
    <p:sldId id="608" r:id="rId13"/>
    <p:sldId id="609" r:id="rId14"/>
    <p:sldId id="610" r:id="rId15"/>
  </p:sldIdLst>
  <p:sldSz cx="12192000" cy="6858000"/>
  <p:notesSz cx="7103745" cy="10234295"/>
  <p:embeddedFontLst>
    <p:embeddedFont>
      <p:font typeface="微软雅黑" panose="020B0503020204020204" charset="-122"/>
      <p:regular r:id="rId21"/>
    </p:embeddedFont>
    <p:embeddedFont>
      <p:font typeface="微软雅黑 Light" panose="020B0502040204020203" charset="-122"/>
      <p:regular r:id="rId22"/>
    </p:embeddedFont>
    <p:embeddedFont>
      <p:font typeface="黑体" panose="02010609060101010101" charset="-122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6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左敏" initials="ZM" lastIdx="2" clrIdx="0"/>
  <p:cmAuthor id="307" name="未知用户93" initials="" lastIdx="1" clrIdx="0"/>
  <p:cmAuthor id="1" name="guojing" initials="g" lastIdx="0" clrIdx="0"/>
  <p:cmAuthor id="308" name="未知用户90" initials="" lastIdx="5" clrIdx="1"/>
  <p:cmAuthor id="2" name="廖筱芮" initials="L" lastIdx="1" clrIdx="1"/>
  <p:cmAuthor id="309" name="未知用户91" initials="" lastIdx="0" clrIdx="1"/>
  <p:cmAuthor id="3" name="曹 嘉益" initials="曹" lastIdx="10" clrIdx="2"/>
  <p:cmAuthor id="310" name="未知用户92" initials="" lastIdx="1" clrIdx="0"/>
  <p:cmAuthor id="4" name="熊 英杰" initials="熊" lastIdx="7" clrIdx="3"/>
  <p:cmAuthor id="311" name="未知用户74" initials="" lastIdx="5" clrIdx="1"/>
  <p:cmAuthor id="5" name="罗阳|luoyang" initials="L" lastIdx="1" clrIdx="4"/>
  <p:cmAuthor id="312" name="未知用户75" initials="" lastIdx="8" clrIdx="0"/>
  <p:cmAuthor id="6" name="12075" initials="1" lastIdx="1" clrIdx="5"/>
  <p:cmAuthor id="313" name="未知用户76" initials="" lastIdx="1" clrIdx="0"/>
  <p:cmAuthor id="7" name="罗家昊|luojiahao" initials="罗" lastIdx="1" clrIdx="6"/>
  <p:cmAuthor id="314" name="未知用户77" initials="" lastIdx="8" clrIdx="0"/>
  <p:cmAuthor id="8" name="00006891" initials="0" lastIdx="15" clrIdx="8"/>
  <p:cmAuthor id="315" name="未知用户78" initials="" lastIdx="8" clrIdx="0"/>
  <p:cmAuthor id="9" name="熊先奎10009191" initials="熊先奎10009191" lastIdx="1" clrIdx="9"/>
  <p:cmAuthor id="316" name="未知用户79" initials="" lastIdx="1" clrIdx="0"/>
  <p:cmAuthor id="10" name="10107538" initials="1" lastIdx="1" clrIdx="9"/>
  <p:cmAuthor id="317" name="未知用户80" initials="" lastIdx="1" clrIdx="0"/>
  <p:cmAuthor id="11" name="朱磊" initials="朱" lastIdx="2" clrIdx="10"/>
  <p:cmAuthor id="318" name="Harry xu" initials="" lastIdx="1" clrIdx="0"/>
  <p:cmAuthor id="12" name="10181563" initials="1" lastIdx="5" clrIdx="5"/>
  <p:cmAuthor id="319" name="未知用户27" initials="未" lastIdx="1" clrIdx="0"/>
  <p:cmAuthor id="13" name="lian liu" initials="ll" lastIdx="1" clrIdx="13"/>
  <p:cmAuthor id="14" name="liulian@cmiot.cmcc" initials="W用" lastIdx="0" clrIdx="14"/>
  <p:cmAuthor id="321" name="未知用户111" initials="未" lastIdx="1" clrIdx="1"/>
  <p:cmAuthor id="15" name="13686" initials="1" lastIdx="1" clrIdx="14"/>
  <p:cmAuthor id="16" name="liuchao@cmiot.cmcc" initials="l" lastIdx="1" clrIdx="15"/>
  <p:cmAuthor id="17" name="李 里" initials="李" lastIdx="1" clrIdx="17"/>
  <p:cmAuthor id="18" name="li kai" initials="lk" lastIdx="1" clrIdx="18"/>
  <p:cmAuthor id="19" name="00035181" initials="0" lastIdx="1" clrIdx="16"/>
  <p:cmAuthor id="20" name="殷格非" initials="殷" lastIdx="2" clrIdx="0"/>
  <p:cmAuthor id="21" name="cmcc" initials="c" lastIdx="1" clrIdx="21"/>
  <p:cmAuthor id="22" name="KeFan Lee" initials="KL" lastIdx="1" clrIdx="22"/>
  <p:cmAuthor id="23" name="Author" initials="A" lastIdx="0" clrIdx="22"/>
  <p:cmAuthor id="330" name="13910" initials="1" lastIdx="8" clrIdx="329"/>
  <p:cmAuthor id="24" name="李蕾00009994" initials="李" lastIdx="6" clrIdx="17"/>
  <p:cmAuthor id="25" name="10118178" initials="1" lastIdx="1" clrIdx="24"/>
  <p:cmAuthor id="26" name="10270945" initials="1" lastIdx="2" clrIdx="25"/>
  <p:cmAuthor id="27" name="Hou Yingfeng" initials="H" lastIdx="10" clrIdx="23"/>
  <p:cmAuthor id="28" name="李楠10047711" initials="李" lastIdx="2" clrIdx="31"/>
  <p:cmAuthor id="29" name="10045953" initials="1" lastIdx="3" clrIdx="32"/>
  <p:cmAuthor id="30" name="Administrator" initials="A" lastIdx="1" clrIdx="35"/>
  <p:cmAuthor id="31" name="rev2" initials="r" lastIdx="1" clrIdx="36"/>
  <p:cmAuthor id="32" name="未知用户35" initials="未" lastIdx="1" clrIdx="38"/>
  <p:cmAuthor id="33" name="Athena" initials="c" lastIdx="1" clrIdx="32"/>
  <p:cmAuthor id="287643683" name="石晓利" initials="C" lastIdx="1" clrIdx="13"/>
  <p:cmAuthor id="34" name="da lin" initials="dl" lastIdx="1" clrIdx="48"/>
  <p:cmAuthor id="287643684" name="Aqf" initials="A" lastIdx="1" clrIdx="36"/>
  <p:cmAuthor id="35" name="沈霄雷" initials="沈" lastIdx="833089" clrIdx="0"/>
  <p:cmAuthor id="36" name="Microsoft Office 用户" initials="MO用 [8] [6]" lastIdx="1" clrIdx="42"/>
  <p:cmAuthor id="37" name="kevin.huang" initials="k" lastIdx="3" clrIdx="47"/>
  <p:cmAuthor id="38" name="user" initials="u" lastIdx="2" clrIdx="48"/>
  <p:cmAuthor id="39" name="韩雨" initials="韩" lastIdx="0" clrIdx="0"/>
  <p:cmAuthor id="40" name="施旻" initials="施" lastIdx="1" clrIdx="52"/>
  <p:cmAuthor id="41" name="zhangyuexin@hq.cmcc" initials="zhangyuexin@hq.cmcc" lastIdx="1" clrIdx="53"/>
  <p:cmAuthor id="42" name="黎丹" initials="黎" lastIdx="2" clrIdx="0"/>
  <p:cmAuthor id="43" name="Chengli" initials="C" lastIdx="6" clrIdx="0"/>
  <p:cmAuthor id="44" name="孙遒_UnMrQ36N" initials="authorId_1008746-10054700" lastIdx="0" clrIdx="0"/>
  <p:cmAuthor id="45" name="DaiZhengYuan" initials="D" lastIdx="3" clrIdx="7"/>
  <p:cmAuthor id="46" name="匿名用户" initials="匿" lastIdx="1" clrIdx="57"/>
  <p:cmAuthor id="47" name="金宇峰_BfyebuM3" initials="authorId_1008746-10054633" lastIdx="0" clrIdx="0"/>
  <p:cmAuthor id="48" name="仇怿俊" initials="仇" lastIdx="0" clrIdx="0"/>
  <p:cmAuthor id="49" name="未知的使用者77" initials="" lastIdx="1" clrIdx="0"/>
  <p:cmAuthor id="50" name="IrisH" initials="I" lastIdx="1" clrIdx="43"/>
  <p:cmAuthor id="51" name="22720" initials="2" lastIdx="6" clrIdx="51"/>
  <p:cmAuthor id="52" name="王渝斐" initials="王" lastIdx="1" clrIdx="71"/>
  <p:cmAuthor id="53" name="xinping liu" initials="xl" lastIdx="5" clrIdx="25"/>
  <p:cmAuthor id="54" name="taoyu@hq.cmcc" initials="taoyu@hq." lastIdx="1" clrIdx="78"/>
  <p:cmAuthor id="55" name="Eraser-CV_732yNZVB" initials="authorId_935319539" lastIdx="0" clrIdx="0"/>
  <p:cmAuthor id="56" name="张静_Anua7Nne" initials="authorId_935319063" lastIdx="0" clrIdx="0"/>
  <p:cmAuthor id="47245821" name="郏鹏" initials="M" lastIdx="1" clrIdx="17"/>
  <p:cmAuthor id="57" name="Unknown User117" initials="U" lastIdx="10" clrIdx="0"/>
  <p:cmAuthor id="58" name="群智集" initials="群" lastIdx="0" clrIdx="0"/>
  <p:cmAuthor id="59" name="郏 鹏" initials="郏" lastIdx="1" clrIdx="16"/>
  <p:cmAuthor id="60" name="mei shuo" initials="mei shuo" lastIdx="1" clrIdx="24"/>
  <p:cmAuthor id="61" name="dengwanting" initials="d" lastIdx="1" clrIdx="50"/>
  <p:cmAuthor id="62" name="mouse zz" initials="mz" lastIdx="1" clrIdx="54"/>
  <p:cmAuthor id="63" name="xueyan" initials="x" lastIdx="1" clrIdx="327"/>
  <p:cmAuthor id="64" name="liyite" initials="l" lastIdx="1" clrIdx="330"/>
  <p:cmAuthor id="65" name="安 启飞" initials="安" lastIdx="2" clrIdx="37"/>
  <p:cmAuthor id="66" name="liucunri" initials="" lastIdx="1" clrIdx="0"/>
  <p:cmAuthor id="67" name="zxc" initials="z" lastIdx="4" clrIdx="66"/>
  <p:cmAuthor id="68" name="Unknown User48" initials="" lastIdx="8" clrIdx="0"/>
  <p:cmAuthor id="69" name="未知用户103" initials="" lastIdx="1" clrIdx="0"/>
  <p:cmAuthor id="70" name="Unknown User52" initials="" lastIdx="1" clrIdx="0"/>
  <p:cmAuthor id="71" name="未知的使用者42" initials="" lastIdx="1" clrIdx="0"/>
  <p:cmAuthor id="72" name="Unknown User50" initials="" lastIdx="1" clrIdx="0"/>
  <p:cmAuthor id="73" name="未知的使用者120" initials="" lastIdx="1" clrIdx="0"/>
  <p:cmAuthor id="74" name="px" initials="" lastIdx="3" clrIdx="1"/>
  <p:cmAuthor id="75" name="Sky123.Org" initials="" lastIdx="1" clrIdx="0"/>
  <p:cmAuthor id="76" name="Ma Loong" initials="ML" lastIdx="1" clrIdx="25"/>
  <p:cmAuthor id="77" name="elfinhsu" initials="" lastIdx="1" clrIdx="0"/>
  <p:cmAuthor id="79" name="微软用户" initials="" lastIdx="1" clrIdx="0"/>
  <p:cmAuthor id="80" name="未知的使用者73" initials="" lastIdx="1" clrIdx="0"/>
  <p:cmAuthor id="81" name="未知的使用者24" initials="" lastIdx="8" clrIdx="0"/>
  <p:cmAuthor id="82" name="未知用户16" initials="" lastIdx="1" clrIdx="0"/>
  <p:cmAuthor id="83" name="Mary Feil-Jacobs" initials="" lastIdx="43" clrIdx="1"/>
  <p:cmAuthor id="84" name="LiuHui" initials="" lastIdx="1" clrIdx="0"/>
  <p:cmAuthor id="85" name="未知的使用者45" initials="" lastIdx="1" clrIdx="0"/>
  <p:cmAuthor id="86" name="王鹏凯" initials="" lastIdx="1" clrIdx="0"/>
  <p:cmAuthor id="87" name="未知用户104" initials="" lastIdx="1" clrIdx="0"/>
  <p:cmAuthor id="88" name="未知用户5" initials="" lastIdx="1" clrIdx="0"/>
  <p:cmAuthor id="89" name="未知的使用者10" initials="" lastIdx="3" clrIdx="1"/>
  <p:cmAuthor id="90" name="未知的使用者93" initials="" lastIdx="1" clrIdx="1"/>
  <p:cmAuthor id="92" name="LeeElva" initials="" lastIdx="1" clrIdx="0"/>
  <p:cmAuthor id="93" name="未知用户99" initials="" lastIdx="1" clrIdx="2"/>
  <p:cmAuthor id="94" name="未知的使用者34" initials="" lastIdx="1" clrIdx="0"/>
  <p:cmAuthor id="95" name="未知的使用者115" initials="" lastIdx="1" clrIdx="1"/>
  <p:cmAuthor id="96" name="未知用户57" initials="" lastIdx="1" clrIdx="0"/>
  <p:cmAuthor id="97" name="lianghb" initials="" lastIdx="19" clrIdx="0"/>
  <p:cmAuthor id="98" name="未知用户17" initials="" lastIdx="0" clrIdx="1"/>
  <p:cmAuthor id="99" name="Deanna Schuler (Bookey Consulting)" initials="" lastIdx="2" clrIdx="0"/>
  <p:cmAuthor id="100" name="未知的使用者57" initials="" lastIdx="1" clrIdx="0"/>
  <p:cmAuthor id="101" name="未知的使用者16" initials="" lastIdx="6" clrIdx="0"/>
  <p:cmAuthor id="102" name="未知的使用者35" initials="" lastIdx="1" clrIdx="0"/>
  <p:cmAuthor id="103" name="未知用户102" initials="" lastIdx="1" clrIdx="1"/>
  <p:cmAuthor id="104" name="maxine" initials="" lastIdx="0" clrIdx="0"/>
  <p:cmAuthor id="105" name="未知的使用者121" initials="" lastIdx="1" clrIdx="1"/>
  <p:cmAuthor id="106" name="未知的使用者12" initials="" lastIdx="1" clrIdx="0"/>
  <p:cmAuthor id="107" name="周元元" initials="" lastIdx="5" clrIdx="0"/>
  <p:cmAuthor id="108" name="未知的使用者27" initials="" lastIdx="8" clrIdx="0"/>
  <p:cmAuthor id="110" name="未知的使用者30" initials="" lastIdx="8" clrIdx="0"/>
  <p:cmAuthor id="111" name="未知的使用者53" initials="" lastIdx="1" clrIdx="0"/>
  <p:cmAuthor id="112" name="未知用户58" initials="" lastIdx="5" clrIdx="1"/>
  <p:cmAuthor id="113" name="未知的使用者25" initials="" lastIdx="1" clrIdx="0"/>
  <p:cmAuthor id="114" name="liupeng" initials="" lastIdx="1" clrIdx="1"/>
  <p:cmAuthor id="115" name="未知用户24" initials="" lastIdx="1" clrIdx="0"/>
  <p:cmAuthor id="116" name="AbuSina" initials="" lastIdx="2" clrIdx="0"/>
  <p:cmAuthor id="117" name="hl sun" initials="" lastIdx="1" clrIdx="0"/>
  <p:cmAuthor id="118" name="未知的使用者94" initials="" lastIdx="1" clrIdx="2"/>
  <p:cmAuthor id="119" name="未知用户66" initials="" lastIdx="1" clrIdx="0"/>
  <p:cmAuthor id="121" name="未知用户19" initials="" lastIdx="1" clrIdx="0"/>
  <p:cmAuthor id="122" name="周宏達JerryChou" initials="" lastIdx="6" clrIdx="2"/>
  <p:cmAuthor id="124" name="未知用户7" initials="" lastIdx="1" clrIdx="0"/>
  <p:cmAuthor id="125" name="未知的使用者56" initials="" lastIdx="1" clrIdx="0"/>
  <p:cmAuthor id="127" name="未知的使用者119" initials="" lastIdx="1" clrIdx="2"/>
  <p:cmAuthor id="128" name="未知用户59" initials="" lastIdx="0" clrIdx="1"/>
  <p:cmAuthor id="129" name="未知的使用者22" initials="" lastIdx="8" clrIdx="0"/>
  <p:cmAuthor id="130" name="未知的使用者103" initials="" lastIdx="8" clrIdx="0"/>
  <p:cmAuthor id="131" name="Wenwen" initials="" lastIdx="1" clrIdx="1"/>
  <p:cmAuthor id="132" name="未知的使用者117" initials="" lastIdx="1" clrIdx="0"/>
  <p:cmAuthor id="133" name="未知的使用者33" initials="" lastIdx="1" clrIdx="0"/>
  <p:cmAuthor id="134" name="未知的使用者28" initials="" lastIdx="1" clrIdx="0"/>
  <p:cmAuthor id="135" name="未知用户67" initials="" lastIdx="1" clrIdx="0"/>
  <p:cmAuthor id="136" name="未知用户114" initials="" lastIdx="1" clrIdx="0"/>
  <p:cmAuthor id="137" name="未知用户18" initials="" lastIdx="10" clrIdx="0"/>
  <p:cmAuthor id="138" name="未知的使用者67" initials="" lastIdx="1" clrIdx="0"/>
  <p:cmAuthor id="139" name="未知的使用者46" initials="" lastIdx="1" clrIdx="1"/>
  <p:cmAuthor id="140" name="未知的使用者26" initials="" lastIdx="1" clrIdx="0"/>
  <p:cmAuthor id="141" name="未知的使用者43" initials="" lastIdx="1" clrIdx="0"/>
  <p:cmAuthor id="142" name="未知的使用者9" initials="" lastIdx="1" clrIdx="0"/>
  <p:cmAuthor id="143" name="未知用户62" initials="" lastIdx="1" clrIdx="1"/>
  <p:cmAuthor id="144" name="yuanzh" initials="" lastIdx="1" clrIdx="1"/>
  <p:cmAuthor id="145" name="不明使用者57" initials="" lastIdx="1" clrIdx="0"/>
  <p:cmAuthor id="146" name="未知用户108" initials="" lastIdx="1" clrIdx="0"/>
  <p:cmAuthor id="147" name="未知的使用者110" initials="" lastIdx="1" clrIdx="0"/>
  <p:cmAuthor id="148" name="linyd" initials="" lastIdx="3" clrIdx="1"/>
  <p:cmAuthor id="149" name="未知用户8" initials="" lastIdx="1" clrIdx="0"/>
  <p:cmAuthor id="150" name="未知的使用者31" initials="" lastIdx="1" clrIdx="0"/>
  <p:cmAuthor id="151" name="未知用户81" initials="" lastIdx="1" clrIdx="0"/>
  <p:cmAuthor id="152" name="未知用户115" initials="" lastIdx="1" clrIdx="0"/>
  <p:cmAuthor id="153" name="未知用户21" initials="" lastIdx="1" clrIdx="0"/>
  <p:cmAuthor id="154" name="未知的使用者68" initials="" lastIdx="1" clrIdx="0"/>
  <p:cmAuthor id="155" name="mm" initials="" lastIdx="1" clrIdx="0"/>
  <p:cmAuthor id="156" name="未知用户15" initials="" lastIdx="1" clrIdx="0"/>
  <p:cmAuthor id="157" name="朱晓瑜" initials="" lastIdx="54" clrIdx="0"/>
  <p:cmAuthor id="158" name="不明使用者20" initials="" lastIdx="1" clrIdx="0"/>
  <p:cmAuthor id="2000" name="李婧宜_YBferYVR" initials="authorId_1217247658" lastIdx="0" clrIdx="0"/>
  <p:cmAuthor id="159" name="未知用户82" initials="" lastIdx="1" clrIdx="0"/>
  <p:cmAuthor id="2001" name="梦娜" initials="梦娜" lastIdx="5" clrIdx="37"/>
  <p:cmAuthor id="160" name="未知的使用者7" initials="" lastIdx="2" clrIdx="0"/>
  <p:cmAuthor id="161" name="未知用户6" initials="" lastIdx="8" clrIdx="0"/>
  <p:cmAuthor id="162" name="未知的使用者55" initials="" lastIdx="1" clrIdx="0"/>
  <p:cmAuthor id="163" name="未知的使用者111" initials="" lastIdx="1" clrIdx="0"/>
  <p:cmAuthor id="164" name="未知的使用者50" initials="" lastIdx="1" clrIdx="0"/>
  <p:cmAuthor id="165" name="未知的使用者11" initials="" lastIdx="1" clrIdx="0"/>
  <p:cmAuthor id="166" name="未知用户47" initials="" lastIdx="6" clrIdx="0"/>
  <p:cmAuthor id="691587970" name="小延魔法师" initials="小" lastIdx="1126286" clrIdx="0"/>
  <p:cmAuthor id="167" name="未知用户106" initials="未" lastIdx="1" clrIdx="0"/>
  <p:cmAuthor id="691587971" name="lmj lmj" initials="ll" lastIdx="1" clrIdx="65"/>
  <p:cmAuthor id="168" name="未知用户116" initials="" lastIdx="1" clrIdx="1"/>
  <p:cmAuthor id="691587972" name="NTKO" initials="H" lastIdx="2" clrIdx="45"/>
  <p:cmAuthor id="169" name="未知的使用者150" initials="未" lastIdx="1" clrIdx="0"/>
  <p:cmAuthor id="170" name="未知的使用者69" initials="" lastIdx="1" clrIdx="1"/>
  <p:cmAuthor id="171" name="未知的使用者112" initials="" lastIdx="1" clrIdx="1"/>
  <p:cmAuthor id="173" name="Kevin Hu" initials="" lastIdx="1" clrIdx="0"/>
  <p:cmAuthor id="174" name="未知的使用者38" initials="" lastIdx="1" clrIdx="0"/>
  <p:cmAuthor id="175" name="唐可欣" initials="" lastIdx="1" clrIdx="0"/>
  <p:cmAuthor id="176" name="未知的使用者8" initials="" lastIdx="1" clrIdx="0"/>
  <p:cmAuthor id="177" name="不明使用者56" initials="" lastIdx="1" clrIdx="0"/>
  <p:cmAuthor id="178" name="P00035_jeremy" initials="" lastIdx="1" clrIdx="0"/>
  <p:cmAuthor id="179" name="Unknown User7" initials="" lastIdx="1" clrIdx="0"/>
  <p:cmAuthor id="180" name="muzi wei" initials="" lastIdx="1" clrIdx="0"/>
  <p:cmAuthor id="181" name="未知的使用者41" initials="" lastIdx="1" clrIdx="0"/>
  <p:cmAuthor id="182" name="未知的使用者13" initials="" lastIdx="1" clrIdx="0"/>
  <p:cmAuthor id="183" name="djj" initials="" lastIdx="2" clrIdx="0"/>
  <p:cmAuthor id="184" name="未知用户117" initials="" lastIdx="1" clrIdx="2"/>
  <p:cmAuthor id="186" name="未知用户13" initials="" lastIdx="1" clrIdx="0"/>
  <p:cmAuthor id="187" name="不明使用者21" initials="" lastIdx="1" clrIdx="0"/>
  <p:cmAuthor id="188" name="YUMINGNJ" initials="" lastIdx="3" clrIdx="0"/>
  <p:cmAuthor id="189" name="未知的使用者52" initials="" lastIdx="1" clrIdx="1"/>
  <p:cmAuthor id="190" name="未知用户109" initials="" lastIdx="1" clrIdx="1"/>
  <p:cmAuthor id="192" name="thomas" initials="" lastIdx="1" clrIdx="49"/>
  <p:cmAuthor id="193" name="未知的使用者3" initials="" lastIdx="7" clrIdx="1"/>
  <p:cmAuthor id="194" name="未知用户14" initials="" lastIdx="1" clrIdx="0"/>
  <p:cmAuthor id="195" name="Unknown User65" initials="U" lastIdx="1" clrIdx="0"/>
  <p:cmAuthor id="196" name="未知用户98" initials="" lastIdx="1" clrIdx="2"/>
  <p:cmAuthor id="198" name="未知用户83" initials="" lastIdx="1" clrIdx="1"/>
  <p:cmAuthor id="199" name="未知用户61" initials="" lastIdx="8" clrIdx="0"/>
  <p:cmAuthor id="200" name="張秀娟" initials="" lastIdx="1" clrIdx="2"/>
  <p:cmAuthor id="201" name="Jason Wang" initials="" lastIdx="1" clrIdx="0"/>
  <p:cmAuthor id="202" name="不明使用者18" initials="" lastIdx="0" clrIdx="1"/>
  <p:cmAuthor id="203" name="未知用户28" initials="未" lastIdx="5" clrIdx="1"/>
  <p:cmAuthor id="204" name="未知的使用者72" initials="" lastIdx="1" clrIdx="0"/>
  <p:cmAuthor id="205" name="未知的使用者48" initials="" lastIdx="1" clrIdx="0"/>
  <p:cmAuthor id="206" name="未知的使用者104" initials="" lastIdx="1" clrIdx="0"/>
  <p:cmAuthor id="207" name="未知用户60" initials="" lastIdx="1" clrIdx="0"/>
  <p:cmAuthor id="208" name="未知的使用者39" initials="未" lastIdx="10" clrIdx="0"/>
  <p:cmAuthor id="209" name="Shawna Strickland" initials="" lastIdx="2" clrIdx="0"/>
  <p:cmAuthor id="210" name="未知的使用者36" initials="" lastIdx="3" clrIdx="1"/>
  <p:cmAuthor id="212" name="Daniel Wuu" initials="" lastIdx="1" clrIdx="0"/>
  <p:cmAuthor id="213" name="未知用户56" initials="" lastIdx="1" clrIdx="0"/>
  <p:cmAuthor id="214" name="未知的使用者14" initials="" lastIdx="2" clrIdx="0"/>
  <p:cmAuthor id="394525609" name="B DJ" initials="BD" lastIdx="1" clrIdx="25"/>
  <p:cmAuthor id="394525610" name="yixiaozhen@hq.cmcc" initials="g" lastIdx="1" clrIdx="26"/>
  <p:cmAuthor id="217" name="Ashley Eberenz" initials="" lastIdx="7" clrIdx="1"/>
  <p:cmAuthor id="218" name="不明使用者19" initials="" lastIdx="1" clrIdx="0"/>
  <p:cmAuthor id="219" name="qiantong" initials="" lastIdx="3" clrIdx="1"/>
  <p:cmAuthor id="220" name="未知的使用者74" initials="" lastIdx="1" clrIdx="0"/>
  <p:cmAuthor id="221" name="未知的使用者23" initials="" lastIdx="1" clrIdx="0"/>
  <p:cmAuthor id="222" name="未知的使用者1" initials="" lastIdx="8" clrIdx="0"/>
  <p:cmAuthor id="223" name="116304" initials="" lastIdx="1" clrIdx="1"/>
  <p:cmAuthor id="224" name="未知用户31" initials="未" lastIdx="1" clrIdx="1"/>
  <p:cmAuthor id="225" name="R affer" initials="" lastIdx="1" clrIdx="0"/>
  <p:cmAuthor id="226" name="qihua-DCMS" initials="" lastIdx="0" clrIdx="0"/>
  <p:cmAuthor id="227" name="未知用户55" initials="" lastIdx="1" clrIdx="0"/>
  <p:cmAuthor id="228" name="未知的使用者95" initials="" lastIdx="1" clrIdx="0"/>
  <p:cmAuthor id="230" name="未知的使用者32" initials="" lastIdx="1" clrIdx="0"/>
  <p:cmAuthor id="231" name="未知的使用者49" initials="" lastIdx="1" clrIdx="0"/>
  <p:cmAuthor id="232" name="Unknown User26" initials="U" lastIdx="1" clrIdx="1"/>
  <p:cmAuthor id="233" name="yuexuejun" initials="" lastIdx="3" clrIdx="0"/>
  <p:cmAuthor id="234" name="未知的使用者71" initials="" lastIdx="1" clrIdx="1"/>
  <p:cmAuthor id="235" name="未知的使用者105" initials="" lastIdx="1" clrIdx="0"/>
  <p:cmAuthor id="236" name="Unknown User70" initials="" lastIdx="1" clrIdx="0"/>
  <p:cmAuthor id="237" name="clinchen" initials="" lastIdx="0" clrIdx="1"/>
  <p:cmAuthor id="238" name="未知用户23" initials="" lastIdx="1" clrIdx="0"/>
  <p:cmAuthor id="239" name="hanjuncompany" initials="" lastIdx="1" clrIdx="0"/>
  <p:cmAuthor id="240" name="kathy chen" initials="" lastIdx="3" clrIdx="0"/>
  <p:cmAuthor id="1411827" name="黄晓平" initials="黄" lastIdx="0" clrIdx="0"/>
  <p:cmAuthor id="241" name="未知的使用者63" initials="" lastIdx="1" clrIdx="0"/>
  <p:cmAuthor id="1411828" name="韩晓宇00207529" initials="韩晓宇00207529" lastIdx="1" clrIdx="38"/>
  <p:cmAuthor id="242" name="未知的使用者64" initials="" lastIdx="3" clrIdx="1"/>
  <p:cmAuthor id="243" name="未知的使用者47" initials="" lastIdx="1" clrIdx="0"/>
  <p:cmAuthor id="244" name="未知的使用者60" initials="" lastIdx="8" clrIdx="0"/>
  <p:cmAuthor id="245" name="未知的使用者59" initials="" lastIdx="1" clrIdx="0"/>
  <p:cmAuthor id="246" name="未知的使用者54" initials="" lastIdx="1" clrIdx="0"/>
  <p:cmAuthor id="247" name="未知的使用者66" initials="" lastIdx="8" clrIdx="0"/>
  <p:cmAuthor id="248" name="未知的使用者65" initials="" lastIdx="1" clrIdx="0"/>
  <p:cmAuthor id="249" name="未知的使用者106" initials="" lastIdx="3" clrIdx="1"/>
  <p:cmAuthor id="250" name="未知的使用者107" initials="" lastIdx="1" clrIdx="1"/>
  <p:cmAuthor id="251" name="未知的使用者108" initials="" lastIdx="1" clrIdx="0"/>
  <p:cmAuthor id="252" name="未知的使用者86" initials="" lastIdx="1" clrIdx="0"/>
  <p:cmAuthor id="253" name="未知的使用者116" initials="" lastIdx="1" clrIdx="1"/>
  <p:cmAuthor id="254" name="未知的使用者44" initials="" lastIdx="1" clrIdx="0"/>
  <p:cmAuthor id="255" name="未知的使用者37" initials="" lastIdx="1" clrIdx="0"/>
  <p:cmAuthor id="256" name="未知的使用者126" initials="" lastIdx="1" clrIdx="0"/>
  <p:cmAuthor id="257" name="未知的使用者127" initials="" lastIdx="3" clrIdx="1"/>
  <p:cmAuthor id="258" name="未知的使用者128" initials="" lastIdx="1" clrIdx="1"/>
  <p:cmAuthor id="259" name="未知的使用者124" initials="" lastIdx="1" clrIdx="0"/>
  <p:cmAuthor id="260" name="未知的使用者125" initials="" lastIdx="1" clrIdx="0"/>
  <p:cmAuthor id="261" name="Sara Chen" initials="" lastIdx="1" clrIdx="0"/>
  <p:cmAuthor id="262" name="huang gerrard" initials="" lastIdx="1" clrIdx="0"/>
  <p:cmAuthor id="263" name="未知用户170" initials="" lastIdx="1" clrIdx="0"/>
  <p:cmAuthor id="264" name="未知用户171" initials="" lastIdx="5" clrIdx="1"/>
  <p:cmAuthor id="265" name="未知用户172" initials="" lastIdx="1" clrIdx="1"/>
  <p:cmAuthor id="266" name="未知用户173" initials="" lastIdx="1" clrIdx="0"/>
  <p:cmAuthor id="267" name="未知用户149" initials="" lastIdx="1" clrIdx="0"/>
  <p:cmAuthor id="268" name="未知用户150" initials="" lastIdx="1" clrIdx="0"/>
  <p:cmAuthor id="269" name="未知用户151" initials="" lastIdx="2" clrIdx="0"/>
  <p:cmAuthor id="270" name="未知用户152" initials="" lastIdx="8" clrIdx="0"/>
  <p:cmAuthor id="271" name="未知用户153" initials="" lastIdx="8" clrIdx="0"/>
  <p:cmAuthor id="272" name="未知用户154" initials="" lastIdx="1" clrIdx="0"/>
  <p:cmAuthor id="273" name="未知用户155" initials="" lastIdx="1" clrIdx="0"/>
  <p:cmAuthor id="274" name="未知用户41" initials="" lastIdx="8" clrIdx="0"/>
  <p:cmAuthor id="275" name="未知用户44" initials="" lastIdx="1" clrIdx="0"/>
  <p:cmAuthor id="276" name="未知用户45" initials="" lastIdx="1" clrIdx="0"/>
  <p:cmAuthor id="277" name="未知用户156" initials="" lastIdx="10" clrIdx="0"/>
  <p:cmAuthor id="278" name="未知用户64" initials="" lastIdx="1" clrIdx="0"/>
  <p:cmAuthor id="279" name="未知用户65" initials="" lastIdx="1" clrIdx="0"/>
  <p:cmAuthor id="280" name="未知用户68" initials="" lastIdx="1" clrIdx="0"/>
  <p:cmAuthor id="281" name="未知用户69" initials="" lastIdx="2" clrIdx="0"/>
  <p:cmAuthor id="282" name="未知用户70" initials="" lastIdx="1" clrIdx="1"/>
  <p:cmAuthor id="283" name="未知用户71" initials="" lastIdx="1" clrIdx="0"/>
  <p:cmAuthor id="284" name="未知用户72" initials="" lastIdx="1" clrIdx="0"/>
  <p:cmAuthor id="285" name="未知用户73" initials="" lastIdx="2" clrIdx="0"/>
  <p:cmAuthor id="286" name="未知用户49" initials="" lastIdx="1" clrIdx="0"/>
  <p:cmAuthor id="287" name="未知用户50" initials="" lastIdx="1" clrIdx="0"/>
  <p:cmAuthor id="288" name="未知用户52" initials="" lastIdx="1" clrIdx="0"/>
  <p:cmAuthor id="289" name="MA15" initials="" lastIdx="1" clrIdx="0"/>
  <p:cmAuthor id="290" name="未知用户53" initials="" lastIdx="10" clrIdx="0"/>
  <p:cmAuthor id="291" name="未知用户96" initials="" lastIdx="1" clrIdx="0"/>
  <p:cmAuthor id="292" name="未知用户48" initials="" lastIdx="1" clrIdx="0"/>
  <p:cmAuthor id="293" name="未知用户97" initials="" lastIdx="2" clrIdx="0"/>
  <p:cmAuthor id="294" name="未知用户40" initials="" lastIdx="5" clrIdx="1"/>
  <p:cmAuthor id="295" name="未知用户43" initials="" lastIdx="1" clrIdx="0"/>
  <p:cmAuthor id="296" name="未知用户100" initials="" lastIdx="1" clrIdx="0"/>
  <p:cmAuthor id="297" name="未知用户101" initials="" lastIdx="1" clrIdx="0"/>
  <p:cmAuthor id="298" name="未知用户26" initials="" lastIdx="1" clrIdx="0"/>
  <p:cmAuthor id="299" name="未知用户29" initials="" lastIdx="1" clrIdx="0"/>
  <p:cmAuthor id="300" name="未知用户32" initials="" lastIdx="1" clrIdx="0"/>
  <p:cmAuthor id="301" name="未知用户33" initials="" lastIdx="1" clrIdx="0"/>
  <p:cmAuthor id="302" name="未知用户34" initials="" lastIdx="2" clrIdx="0"/>
  <p:cmAuthor id="303" name="未知用户42" initials="" lastIdx="1" clrIdx="0"/>
  <p:cmAuthor id="304" name="未知的使用者109" initials="" lastIdx="5" clrIdx="1"/>
  <p:cmAuthor id="305" name="未知的使用者122" initials="" lastIdx="1" clrIdx="0"/>
  <p:cmAuthor id="306" name="未知的使用者123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008CFF"/>
    <a:srgbClr val="D9F3FD"/>
    <a:srgbClr val="B7B7B7"/>
    <a:srgbClr val="1D7DC2"/>
    <a:srgbClr val="5B9BD5"/>
    <a:srgbClr val="EAEFF7"/>
    <a:srgbClr val="E2EEF2"/>
    <a:srgbClr val="DCE6F2"/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5910" autoAdjust="0"/>
  </p:normalViewPr>
  <p:slideViewPr>
    <p:cSldViewPr snapToGrid="0" showGuides="1">
      <p:cViewPr varScale="1">
        <p:scale>
          <a:sx n="56" d="100"/>
          <a:sy n="56" d="100"/>
        </p:scale>
        <p:origin x="516" y="56"/>
      </p:cViewPr>
      <p:guideLst>
        <p:guide orient="horz" pos="2076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79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/>
              <a:t>RVV application scenarios</a:t>
            </a:r>
            <a:endParaRPr lang="en-US" altLang="zh-CN" sz="2000"/>
          </a:p>
        </c:rich>
      </c:tx>
      <c:layout>
        <c:manualLayout>
          <c:xMode val="edge"/>
          <c:yMode val="edge"/>
          <c:x val="0.200631324853774"/>
          <c:y val="0.019243104554201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22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  <a:sp3d contourW="222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/>
                  </a:gs>
                </a:gsLst>
                <a:lin ang="5400000" scaled="0"/>
              </a:gradFill>
              <a:ln w="222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  <a:sp3d contourW="222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0000">
                    <a:schemeClr val="accent2"/>
                  </a:gs>
                </a:gsLst>
                <a:lin ang="5400000" scaled="0"/>
              </a:gradFill>
              <a:ln w="222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  <a:sp3d contourW="22225"/>
            </c:spPr>
          </c:dPt>
          <c:dPt>
            <c:idx val="2"/>
            <c:bubble3D val="0"/>
            <c:explosion val="20"/>
            <c:spPr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70000">
                    <a:schemeClr val="accent3"/>
                  </a:gs>
                </a:gsLst>
                <a:lin ang="5400000" scaled="0"/>
              </a:gradFill>
              <a:ln w="222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  <a:sp3d contourW="222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70000">
                    <a:schemeClr val="accent4"/>
                  </a:gs>
                </a:gsLst>
                <a:lin ang="5400000" scaled="0"/>
              </a:gradFill>
              <a:ln w="222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  <a:sp3d contourW="222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70000">
                    <a:schemeClr val="accent5"/>
                  </a:gs>
                </a:gsLst>
                <a:lin ang="5400000" scaled="0"/>
              </a:gradFill>
              <a:ln w="222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  <a:sp3d contourW="222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70000">
                    <a:schemeClr val="accent6"/>
                  </a:gs>
                </a:gsLst>
                <a:lin ang="5400000" scaled="0"/>
              </a:gradFill>
              <a:ln w="222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  <a:sp3d contourW="22225"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ML&amp;AI</c:v>
                </c:pt>
                <c:pt idx="1">
                  <c:v>Sci.</c:v>
                </c:pt>
                <c:pt idx="2">
                  <c:v>DSP</c:v>
                </c:pt>
                <c:pt idx="3">
                  <c:v>Cryp</c:v>
                </c:pt>
                <c:pt idx="4">
                  <c:v>Graph</c:v>
                </c:pt>
                <c:pt idx="5">
                  <c:v>MM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</c:v>
                </c:pt>
                <c:pt idx="1">
                  <c:v>0.2</c:v>
                </c:pt>
                <c:pt idx="2">
                  <c:v>0.08</c:v>
                </c:pt>
                <c:pt idx="3">
                  <c:v>0.12</c:v>
                </c:pt>
                <c:pt idx="4">
                  <c:v>0.1</c:v>
                </c:pt>
                <c:pt idx="5">
                  <c:v>0.2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820944865095446"/>
          <c:y val="0.0926530079603289"/>
          <c:w val="0.167964167644236"/>
          <c:h val="0.57575362129714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25d347c2-a6ec-40d3-b2d9-636aa39953c5}"/>
      </c:ext>
    </c:extLst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 lang="zh-CN" sz="16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字体要求：微软雅黑 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12-18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号字体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kern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具体内容、文字及图表要求不限（可展开多页）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字体要求：微软雅黑 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12-18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号字体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kern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具体内容、文字及图表要求不限（可展开多页）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字体要求：微软雅黑 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12-18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号字体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kern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具体内容、文字及图表要求不限（可展开多页）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-600" y="0"/>
            <a:ext cx="12193200" cy="6858000"/>
          </a:xfrm>
          <a:prstGeom prst="rect">
            <a:avLst/>
          </a:prstGeom>
          <a:gradFill>
            <a:gsLst>
              <a:gs pos="70000">
                <a:schemeClr val="bg1">
                  <a:alpha val="0"/>
                </a:schemeClr>
              </a:gs>
              <a:gs pos="100000">
                <a:srgbClr val="0086D0">
                  <a:alpha val="1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7"/>
          <p:cNvSpPr txBox="1"/>
          <p:nvPr userDrawn="1"/>
        </p:nvSpPr>
        <p:spPr>
          <a:xfrm>
            <a:off x="11365475" y="6634893"/>
            <a:ext cx="1055125" cy="215900"/>
          </a:xfrm>
          <a:prstGeom prst="rect">
            <a:avLst/>
          </a:prstGeom>
          <a:noFill/>
        </p:spPr>
        <p:txBody>
          <a:bodyPr wrap="square" lIns="77923" tIns="38962" rIns="77923" bIns="38962" rtlCol="0">
            <a:spAutoFit/>
          </a:bodyPr>
          <a:lstStyle/>
          <a:p>
            <a:pPr algn="ctr" defTabSz="779145"/>
            <a:fld id="{24173ED6-4A69-4FA8-8A09-51FC87ACF5D8}" type="slidenum">
              <a:rPr lang="zh-CN" altLang="en-US" sz="9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635" y="0"/>
            <a:ext cx="12192000" cy="6857365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9612630" y="233680"/>
            <a:ext cx="2592070" cy="551180"/>
            <a:chOff x="15138" y="368"/>
            <a:chExt cx="4082" cy="868"/>
          </a:xfrm>
        </p:grpSpPr>
        <p:sp>
          <p:nvSpPr>
            <p:cNvPr id="2" name="任意多边形 1"/>
            <p:cNvSpPr/>
            <p:nvPr userDrawn="1"/>
          </p:nvSpPr>
          <p:spPr>
            <a:xfrm flipH="1" flipV="1">
              <a:off x="15138" y="368"/>
              <a:ext cx="4082" cy="869"/>
            </a:xfrm>
            <a:custGeom>
              <a:avLst/>
              <a:gdLst>
                <a:gd name="connsiteX0" fmla="*/ 0 w 5080"/>
                <a:gd name="connsiteY0" fmla="*/ 0 h 869"/>
                <a:gd name="connsiteX1" fmla="*/ 5080 w 5080"/>
                <a:gd name="connsiteY1" fmla="*/ 0 h 869"/>
                <a:gd name="connsiteX2" fmla="*/ 4190 w 5080"/>
                <a:gd name="connsiteY2" fmla="*/ 869 h 869"/>
                <a:gd name="connsiteX3" fmla="*/ 5 w 5080"/>
                <a:gd name="connsiteY3" fmla="*/ 869 h 869"/>
                <a:gd name="connsiteX4" fmla="*/ 0 w 5080"/>
                <a:gd name="connsiteY4" fmla="*/ 0 h 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" h="869">
                  <a:moveTo>
                    <a:pt x="0" y="0"/>
                  </a:moveTo>
                  <a:lnTo>
                    <a:pt x="5080" y="0"/>
                  </a:lnTo>
                  <a:lnTo>
                    <a:pt x="4190" y="869"/>
                  </a:lnTo>
                  <a:lnTo>
                    <a:pt x="5" y="8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5000">
                  <a:srgbClr val="008CFF">
                    <a:alpha val="0"/>
                  </a:srgbClr>
                </a:gs>
                <a:gs pos="50000">
                  <a:srgbClr val="008CFF">
                    <a:alpha val="80000"/>
                  </a:srgbClr>
                </a:gs>
              </a:gsLst>
              <a:lin ang="12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6344" y="604"/>
              <a:ext cx="2456" cy="3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-600" y="0"/>
            <a:ext cx="12193200" cy="6858000"/>
          </a:xfrm>
          <a:prstGeom prst="rect">
            <a:avLst/>
          </a:prstGeom>
          <a:gradFill>
            <a:gsLst>
              <a:gs pos="70000">
                <a:schemeClr val="bg1">
                  <a:alpha val="0"/>
                </a:schemeClr>
              </a:gs>
              <a:gs pos="100000">
                <a:srgbClr val="0086D0">
                  <a:alpha val="1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635" y="0"/>
            <a:ext cx="12192000" cy="6857365"/>
          </a:xfrm>
          <a:prstGeom prst="rect">
            <a:avLst/>
          </a:prstGeom>
        </p:spPr>
      </p:pic>
      <p:sp>
        <p:nvSpPr>
          <p:cNvPr id="2" name="TextBox 7"/>
          <p:cNvSpPr txBox="1"/>
          <p:nvPr userDrawn="1"/>
        </p:nvSpPr>
        <p:spPr>
          <a:xfrm>
            <a:off x="11365475" y="6634893"/>
            <a:ext cx="1055125" cy="215900"/>
          </a:xfrm>
          <a:prstGeom prst="rect">
            <a:avLst/>
          </a:prstGeom>
          <a:noFill/>
        </p:spPr>
        <p:txBody>
          <a:bodyPr wrap="square" lIns="77923" tIns="38962" rIns="77923" bIns="38962" rtlCol="0">
            <a:spAutoFit/>
          </a:bodyPr>
          <a:lstStyle/>
          <a:p>
            <a:pPr algn="ctr" defTabSz="779145"/>
            <a:fld id="{24173ED6-4A69-4FA8-8A09-51FC87ACF5D8}" type="slidenum">
              <a:rPr lang="zh-CN" altLang="en-US" sz="9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-600" y="0"/>
            <a:ext cx="12193200" cy="6858000"/>
          </a:xfrm>
          <a:prstGeom prst="rect">
            <a:avLst/>
          </a:prstGeom>
          <a:gradFill>
            <a:gsLst>
              <a:gs pos="70000">
                <a:schemeClr val="bg1">
                  <a:alpha val="0"/>
                </a:schemeClr>
              </a:gs>
              <a:gs pos="100000">
                <a:srgbClr val="0086D0">
                  <a:alpha val="1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35" y="0"/>
            <a:ext cx="12192000" cy="68573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276860"/>
            <a:ext cx="340995" cy="467995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9612630" y="233680"/>
            <a:ext cx="2592070" cy="551180"/>
            <a:chOff x="15138" y="368"/>
            <a:chExt cx="4082" cy="868"/>
          </a:xfrm>
        </p:grpSpPr>
        <p:sp>
          <p:nvSpPr>
            <p:cNvPr id="2" name="任意多边形 1"/>
            <p:cNvSpPr/>
            <p:nvPr userDrawn="1"/>
          </p:nvSpPr>
          <p:spPr>
            <a:xfrm flipH="1" flipV="1">
              <a:off x="15138" y="368"/>
              <a:ext cx="4082" cy="869"/>
            </a:xfrm>
            <a:custGeom>
              <a:avLst/>
              <a:gdLst>
                <a:gd name="connsiteX0" fmla="*/ 0 w 5080"/>
                <a:gd name="connsiteY0" fmla="*/ 0 h 869"/>
                <a:gd name="connsiteX1" fmla="*/ 5080 w 5080"/>
                <a:gd name="connsiteY1" fmla="*/ 0 h 869"/>
                <a:gd name="connsiteX2" fmla="*/ 4190 w 5080"/>
                <a:gd name="connsiteY2" fmla="*/ 869 h 869"/>
                <a:gd name="connsiteX3" fmla="*/ 5 w 5080"/>
                <a:gd name="connsiteY3" fmla="*/ 869 h 869"/>
                <a:gd name="connsiteX4" fmla="*/ 0 w 5080"/>
                <a:gd name="connsiteY4" fmla="*/ 0 h 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" h="869">
                  <a:moveTo>
                    <a:pt x="0" y="0"/>
                  </a:moveTo>
                  <a:lnTo>
                    <a:pt x="5080" y="0"/>
                  </a:lnTo>
                  <a:lnTo>
                    <a:pt x="4190" y="869"/>
                  </a:lnTo>
                  <a:lnTo>
                    <a:pt x="5" y="8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5000">
                  <a:srgbClr val="008CFF">
                    <a:alpha val="0"/>
                  </a:srgbClr>
                </a:gs>
                <a:gs pos="50000">
                  <a:srgbClr val="008CFF">
                    <a:alpha val="80000"/>
                  </a:srgbClr>
                </a:gs>
              </a:gsLst>
              <a:lin ang="12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6344" y="604"/>
              <a:ext cx="2456" cy="397"/>
            </a:xfrm>
            <a:prstGeom prst="rect">
              <a:avLst/>
            </a:prstGeom>
          </p:spPr>
        </p:pic>
      </p:grpSp>
      <p:sp>
        <p:nvSpPr>
          <p:cNvPr id="3" name="TextBox 7"/>
          <p:cNvSpPr txBox="1"/>
          <p:nvPr userDrawn="1"/>
        </p:nvSpPr>
        <p:spPr>
          <a:xfrm>
            <a:off x="11365475" y="6634893"/>
            <a:ext cx="1055125" cy="215900"/>
          </a:xfrm>
          <a:prstGeom prst="rect">
            <a:avLst/>
          </a:prstGeom>
          <a:noFill/>
        </p:spPr>
        <p:txBody>
          <a:bodyPr wrap="square" lIns="77923" tIns="38962" rIns="77923" bIns="38962" rtlCol="0">
            <a:spAutoFit/>
          </a:bodyPr>
          <a:lstStyle/>
          <a:p>
            <a:pPr algn="ctr" defTabSz="779145"/>
            <a:fld id="{24173ED6-4A69-4FA8-8A09-51FC87ACF5D8}" type="slidenum">
              <a:rPr lang="zh-CN" altLang="en-US" sz="9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276860"/>
            <a:ext cx="340995" cy="467995"/>
          </a:xfrm>
          <a:prstGeom prst="rect">
            <a:avLst/>
          </a:prstGeom>
        </p:spPr>
      </p:pic>
      <p:sp>
        <p:nvSpPr>
          <p:cNvPr id="3" name="任意多边形 2"/>
          <p:cNvSpPr/>
          <p:nvPr userDrawn="1"/>
        </p:nvSpPr>
        <p:spPr>
          <a:xfrm>
            <a:off x="579120" y="232410"/>
            <a:ext cx="9493250" cy="554355"/>
          </a:xfrm>
          <a:custGeom>
            <a:avLst/>
            <a:gdLst>
              <a:gd name="connsiteX0" fmla="*/ 0 w 14950"/>
              <a:gd name="connsiteY0" fmla="*/ 0 h 873"/>
              <a:gd name="connsiteX1" fmla="*/ 14950 w 14950"/>
              <a:gd name="connsiteY1" fmla="*/ 2 h 873"/>
              <a:gd name="connsiteX2" fmla="*/ 14243 w 14950"/>
              <a:gd name="connsiteY2" fmla="*/ 871 h 873"/>
              <a:gd name="connsiteX3" fmla="*/ 0 w 14950"/>
              <a:gd name="connsiteY3" fmla="*/ 873 h 873"/>
              <a:gd name="connsiteX4" fmla="*/ 0 w 14950"/>
              <a:gd name="connsiteY4" fmla="*/ 0 h 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0" h="873">
                <a:moveTo>
                  <a:pt x="0" y="0"/>
                </a:moveTo>
                <a:lnTo>
                  <a:pt x="14950" y="2"/>
                </a:lnTo>
                <a:lnTo>
                  <a:pt x="14243" y="871"/>
                </a:lnTo>
                <a:lnTo>
                  <a:pt x="0" y="873"/>
                </a:lnTo>
                <a:lnTo>
                  <a:pt x="0" y="0"/>
                </a:lnTo>
                <a:close/>
              </a:path>
            </a:pathLst>
          </a:custGeom>
          <a:solidFill>
            <a:srgbClr val="0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 userDrawn="1"/>
        </p:nvSpPr>
        <p:spPr>
          <a:xfrm flipH="1" flipV="1">
            <a:off x="9612700" y="233680"/>
            <a:ext cx="2592000" cy="551815"/>
          </a:xfrm>
          <a:custGeom>
            <a:avLst/>
            <a:gdLst>
              <a:gd name="connsiteX0" fmla="*/ 0 w 5080"/>
              <a:gd name="connsiteY0" fmla="*/ 0 h 869"/>
              <a:gd name="connsiteX1" fmla="*/ 5080 w 5080"/>
              <a:gd name="connsiteY1" fmla="*/ 0 h 869"/>
              <a:gd name="connsiteX2" fmla="*/ 4190 w 5080"/>
              <a:gd name="connsiteY2" fmla="*/ 869 h 869"/>
              <a:gd name="connsiteX3" fmla="*/ 5 w 5080"/>
              <a:gd name="connsiteY3" fmla="*/ 869 h 869"/>
              <a:gd name="connsiteX4" fmla="*/ 0 w 5080"/>
              <a:gd name="connsiteY4" fmla="*/ 0 h 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" h="869">
                <a:moveTo>
                  <a:pt x="0" y="0"/>
                </a:moveTo>
                <a:lnTo>
                  <a:pt x="5080" y="0"/>
                </a:lnTo>
                <a:lnTo>
                  <a:pt x="4190" y="869"/>
                </a:lnTo>
                <a:lnTo>
                  <a:pt x="5" y="8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CFF">
                  <a:alpha val="10000"/>
                </a:srgbClr>
              </a:gs>
              <a:gs pos="100000">
                <a:srgbClr val="008CFF">
                  <a:alpha val="5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16465" y="365587"/>
            <a:ext cx="1785035" cy="288000"/>
          </a:xfrm>
          <a:prstGeom prst="rect">
            <a:avLst/>
          </a:prstGeom>
        </p:spPr>
      </p:pic>
      <p:sp>
        <p:nvSpPr>
          <p:cNvPr id="20" name="TextBox 7"/>
          <p:cNvSpPr txBox="1"/>
          <p:nvPr userDrawn="1"/>
        </p:nvSpPr>
        <p:spPr>
          <a:xfrm>
            <a:off x="11365475" y="6634893"/>
            <a:ext cx="1055125" cy="215900"/>
          </a:xfrm>
          <a:prstGeom prst="rect">
            <a:avLst/>
          </a:prstGeom>
          <a:noFill/>
        </p:spPr>
        <p:txBody>
          <a:bodyPr wrap="square" lIns="77923" tIns="38962" rIns="77923" bIns="38962" rtlCol="0">
            <a:spAutoFit/>
          </a:bodyPr>
          <a:lstStyle/>
          <a:p>
            <a:pPr algn="ctr" defTabSz="779145"/>
            <a:fld id="{24173ED6-4A69-4FA8-8A09-51FC87ACF5D8}" type="slidenum">
              <a:rPr lang="zh-CN" altLang="en-US" sz="9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11" name="任意多边形 10"/>
          <p:cNvSpPr/>
          <p:nvPr userDrawn="1"/>
        </p:nvSpPr>
        <p:spPr>
          <a:xfrm>
            <a:off x="579755" y="232410"/>
            <a:ext cx="11618595" cy="554355"/>
          </a:xfrm>
          <a:custGeom>
            <a:avLst/>
            <a:gdLst>
              <a:gd name="connsiteX0" fmla="*/ 0 w 19088"/>
              <a:gd name="connsiteY0" fmla="*/ 0 h 873"/>
              <a:gd name="connsiteX1" fmla="*/ 19079 w 19088"/>
              <a:gd name="connsiteY1" fmla="*/ 0 h 873"/>
              <a:gd name="connsiteX2" fmla="*/ 19088 w 19088"/>
              <a:gd name="connsiteY2" fmla="*/ 864 h 873"/>
              <a:gd name="connsiteX3" fmla="*/ 0 w 19088"/>
              <a:gd name="connsiteY3" fmla="*/ 873 h 873"/>
              <a:gd name="connsiteX4" fmla="*/ 0 w 19088"/>
              <a:gd name="connsiteY4" fmla="*/ 0 h 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8" h="873">
                <a:moveTo>
                  <a:pt x="0" y="0"/>
                </a:moveTo>
                <a:lnTo>
                  <a:pt x="19079" y="0"/>
                </a:lnTo>
                <a:lnTo>
                  <a:pt x="19088" y="864"/>
                </a:lnTo>
                <a:lnTo>
                  <a:pt x="0" y="8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95000">
                <a:srgbClr val="C00000">
                  <a:alpha val="10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276857"/>
            <a:ext cx="340686" cy="468000"/>
          </a:xfrm>
          <a:prstGeom prst="rect">
            <a:avLst/>
          </a:prstGeom>
        </p:spPr>
      </p:pic>
      <p:sp>
        <p:nvSpPr>
          <p:cNvPr id="20" name="TextBox 7"/>
          <p:cNvSpPr txBox="1"/>
          <p:nvPr userDrawn="1"/>
        </p:nvSpPr>
        <p:spPr>
          <a:xfrm>
            <a:off x="11365475" y="6634893"/>
            <a:ext cx="1055125" cy="215900"/>
          </a:xfrm>
          <a:prstGeom prst="rect">
            <a:avLst/>
          </a:prstGeom>
          <a:noFill/>
        </p:spPr>
        <p:txBody>
          <a:bodyPr wrap="square" lIns="77923" tIns="38962" rIns="77923" bIns="38962" rtlCol="0">
            <a:spAutoFit/>
          </a:bodyPr>
          <a:lstStyle/>
          <a:p>
            <a:pPr algn="ctr" defTabSz="779145"/>
            <a:fld id="{24173ED6-4A69-4FA8-8A09-51FC87ACF5D8}" type="slidenum">
              <a:rPr lang="zh-CN" altLang="en-US" sz="9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8545159" y="3975675"/>
            <a:ext cx="7341906" cy="3787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-1520825" y="76200"/>
            <a:ext cx="4680000" cy="2383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-1520825" y="76200"/>
            <a:ext cx="4680000" cy="23830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9865959" y="4915475"/>
            <a:ext cx="4680000" cy="2414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9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0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4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10.png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14.svg"/><Relationship Id="rId14" Type="http://schemas.openxmlformats.org/officeDocument/2006/relationships/image" Target="../media/image13.png"/><Relationship Id="rId13" Type="http://schemas.openxmlformats.org/officeDocument/2006/relationships/tags" Target="../tags/tag53.xml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tags" Target="../tags/tag5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7" Type="http://schemas.openxmlformats.org/officeDocument/2006/relationships/notesSlide" Target="../notesSlides/notesSlide5.xml"/><Relationship Id="rId26" Type="http://schemas.openxmlformats.org/officeDocument/2006/relationships/slideLayout" Target="../slideLayouts/slideLayout4.xml"/><Relationship Id="rId25" Type="http://schemas.openxmlformats.org/officeDocument/2006/relationships/tags" Target="../tags/tag78.xml"/><Relationship Id="rId24" Type="http://schemas.openxmlformats.org/officeDocument/2006/relationships/tags" Target="../tags/tag77.xml"/><Relationship Id="rId23" Type="http://schemas.openxmlformats.org/officeDocument/2006/relationships/tags" Target="../tags/tag76.xml"/><Relationship Id="rId22" Type="http://schemas.openxmlformats.org/officeDocument/2006/relationships/tags" Target="../tags/tag75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tags" Target="../tags/tag55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635" y="1884998"/>
            <a:ext cx="12192000" cy="1309370"/>
          </a:xfrm>
          <a:prstGeom prst="rect">
            <a:avLst/>
          </a:prstGeom>
          <a:noFill/>
          <a:effectLst/>
        </p:spPr>
        <p:txBody>
          <a:bodyPr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 defTabSz="457200">
              <a:lnSpc>
                <a:spcPct val="110000"/>
              </a:lnSpc>
            </a:pPr>
            <a:r>
              <a:rPr lang="en-US" dirty="0" smtClean="0">
                <a:solidFill>
                  <a:srgbClr val="008CFF"/>
                </a:solidFill>
                <a:sym typeface="+mn-ea"/>
              </a:rPr>
              <a:t>Vector Extension for Wireless Signal Processing base on RVV 1.0</a:t>
            </a:r>
            <a:endParaRPr lang="en-US" dirty="0">
              <a:solidFill>
                <a:srgbClr val="008CFF"/>
              </a:solidFill>
              <a:sym typeface="+mn-ea"/>
            </a:endParaRPr>
          </a:p>
        </p:txBody>
      </p:sp>
      <p:sp>
        <p:nvSpPr>
          <p:cNvPr id="7171" name="文本占位符 4"/>
          <p:cNvSpPr>
            <a:spLocks noGrp="1"/>
          </p:cNvSpPr>
          <p:nvPr>
            <p:ph type="subTitle" idx="4294967295"/>
          </p:nvPr>
        </p:nvSpPr>
        <p:spPr>
          <a:xfrm>
            <a:off x="3635375" y="4206875"/>
            <a:ext cx="4919345" cy="1019810"/>
          </a:xfr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indent="0" algn="ctr" defTabSz="914400" eaLnBrk="1" fontAlgn="auto" latinLnBrk="0" hangingPunct="1">
              <a:lnSpc>
                <a:spcPct val="130000"/>
              </a:lnSpc>
              <a:buClrTx/>
              <a:buSzTx/>
              <a:buNone/>
            </a:pPr>
            <a:r>
              <a:rPr lang="en-US" altLang="zh-CN" sz="2000" b="0" kern="1200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05/2024</a:t>
            </a:r>
            <a:endParaRPr lang="en-US" altLang="zh-CN" sz="2000" b="0" kern="1200" dirty="0">
              <a:solidFill>
                <a:srgbClr val="008CFF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algn="ctr" defTabSz="914400" eaLnBrk="1" fontAlgn="auto" latinLnBrk="0" hangingPunct="1">
              <a:lnSpc>
                <a:spcPct val="130000"/>
              </a:lnSpc>
              <a:buClrTx/>
              <a:buSzTx/>
              <a:buNone/>
            </a:pPr>
            <a:r>
              <a:rPr lang="en-US" sz="2000" b="0" i="1" kern="1200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ligaoshan@cmiot.chinamobile.com</a:t>
            </a:r>
            <a:endParaRPr lang="en-US" sz="2000" b="0" i="1" kern="1200" dirty="0">
              <a:solidFill>
                <a:srgbClr val="008CFF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706120" y="373380"/>
            <a:ext cx="4062095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Zvw encoding space</a:t>
            </a:r>
            <a:endParaRPr lang="en-US" sz="2400" b="1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1184910"/>
            <a:ext cx="10855325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706120" y="373380"/>
            <a:ext cx="4062095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Zvw encoding space</a:t>
            </a:r>
            <a:endParaRPr lang="en-US" sz="2400" b="1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934720"/>
            <a:ext cx="4773930" cy="5612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610" y="934720"/>
            <a:ext cx="4912995" cy="56191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706120" y="373380"/>
            <a:ext cx="4062095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Zvw encoding space</a:t>
            </a:r>
            <a:endParaRPr lang="en-US" sz="2400" b="1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837565"/>
            <a:ext cx="4676775" cy="5962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0" y="932815"/>
            <a:ext cx="5006975" cy="5772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706120" y="373698"/>
            <a:ext cx="6300470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RISC-V RVV 1.0 Advantages</a:t>
            </a:r>
            <a:endParaRPr lang="en-US" sz="24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角矩形 10"/>
          <p:cNvSpPr/>
          <p:nvPr>
            <p:custDataLst>
              <p:tags r:id="rId1"/>
            </p:custDataLst>
          </p:nvPr>
        </p:nvSpPr>
        <p:spPr>
          <a:xfrm flipH="1">
            <a:off x="7435135" y="1425949"/>
            <a:ext cx="247118" cy="991217"/>
          </a:xfrm>
          <a:prstGeom prst="roundRect">
            <a:avLst>
              <a:gd name="adj" fmla="val 50000"/>
            </a:avLst>
          </a:prstGeom>
          <a:solidFill>
            <a:srgbClr val="58B6E5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2700000">
            <a:off x="6541392" y="1051154"/>
            <a:ext cx="773616" cy="15115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7" h="2203">
                <a:moveTo>
                  <a:pt x="1126" y="169"/>
                </a:moveTo>
                <a:lnTo>
                  <a:pt x="1127" y="169"/>
                </a:lnTo>
                <a:lnTo>
                  <a:pt x="1127" y="525"/>
                </a:lnTo>
                <a:lnTo>
                  <a:pt x="1126" y="525"/>
                </a:lnTo>
                <a:lnTo>
                  <a:pt x="1126" y="2022"/>
                </a:lnTo>
                <a:lnTo>
                  <a:pt x="1126" y="2027"/>
                </a:lnTo>
                <a:cubicBezTo>
                  <a:pt x="1129" y="2126"/>
                  <a:pt x="1030" y="2205"/>
                  <a:pt x="951" y="2202"/>
                </a:cubicBezTo>
                <a:lnTo>
                  <a:pt x="946" y="2202"/>
                </a:lnTo>
                <a:lnTo>
                  <a:pt x="942" y="2202"/>
                </a:lnTo>
                <a:cubicBezTo>
                  <a:pt x="843" y="2205"/>
                  <a:pt x="764" y="2106"/>
                  <a:pt x="766" y="2027"/>
                </a:cubicBezTo>
                <a:lnTo>
                  <a:pt x="766" y="2022"/>
                </a:lnTo>
                <a:lnTo>
                  <a:pt x="766" y="615"/>
                </a:lnTo>
                <a:lnTo>
                  <a:pt x="307" y="1074"/>
                </a:lnTo>
                <a:cubicBezTo>
                  <a:pt x="273" y="1111"/>
                  <a:pt x="216" y="1128"/>
                  <a:pt x="178" y="1126"/>
                </a:cubicBezTo>
                <a:cubicBezTo>
                  <a:pt x="85" y="1133"/>
                  <a:pt x="-6" y="1031"/>
                  <a:pt x="0" y="949"/>
                </a:cubicBezTo>
                <a:lnTo>
                  <a:pt x="0" y="944"/>
                </a:lnTo>
                <a:cubicBezTo>
                  <a:pt x="-2" y="900"/>
                  <a:pt x="24" y="847"/>
                  <a:pt x="53" y="819"/>
                </a:cubicBezTo>
                <a:lnTo>
                  <a:pt x="819" y="53"/>
                </a:lnTo>
                <a:cubicBezTo>
                  <a:pt x="853" y="16"/>
                  <a:pt x="910" y="-2"/>
                  <a:pt x="949" y="0"/>
                </a:cubicBezTo>
                <a:cubicBezTo>
                  <a:pt x="1038" y="-7"/>
                  <a:pt x="1128" y="89"/>
                  <a:pt x="1126" y="169"/>
                </a:cubicBezTo>
                <a:close/>
              </a:path>
            </a:pathLst>
          </a:custGeom>
          <a:solidFill>
            <a:srgbClr val="58B6E5"/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35255" y="1896745"/>
            <a:ext cx="3985895" cy="990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eliminates licensing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,reduced costs,broader adoption,leading to faster innovation</a:t>
            </a:r>
            <a:endParaRPr lang="en-US" altLang="zh-CN" sz="1600" spc="150"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864235" y="1426210"/>
            <a:ext cx="3223895" cy="666115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p>
            <a:pPr algn="r"/>
            <a:r>
              <a:rPr lang="en-US" altLang="zh-CN" sz="2000" b="1" spc="300">
                <a:solidFill>
                  <a:srgbClr val="6096E6"/>
                </a:solidFill>
                <a:latin typeface="微软雅黑 Light" panose="020B0502040204020203" charset="-122"/>
                <a:ea typeface="微软雅黑 Light" panose="020B0502040204020203" charset="-122"/>
              </a:rPr>
              <a:t>Open Standard</a:t>
            </a:r>
            <a:endParaRPr lang="en-US" altLang="zh-CN" sz="2000" b="1" spc="300">
              <a:solidFill>
                <a:srgbClr val="6096E6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9" name="文本框 78"/>
          <p:cNvSpPr txBox="1"/>
          <p:nvPr>
            <p:custDataLst>
              <p:tags r:id="rId5"/>
            </p:custDataLst>
          </p:nvPr>
        </p:nvSpPr>
        <p:spPr>
          <a:xfrm>
            <a:off x="1507053" y="1348382"/>
            <a:ext cx="970624" cy="1462114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/>
            <a:r>
              <a:rPr lang="en-US" altLang="zh-CN" sz="8000" spc="300">
                <a:ln>
                  <a:noFill/>
                </a:ln>
                <a:solidFill>
                  <a:srgbClr val="6096E6">
                    <a:lumMod val="20000"/>
                    <a:lumOff val="80000"/>
                    <a:alpha val="50000"/>
                  </a:srgbClr>
                </a:solidFill>
                <a:latin typeface="微软雅黑 Light" panose="020B0502040204020203" charset="-122"/>
                <a:ea typeface="微软雅黑 Light" panose="020B0502040204020203" charset="-122"/>
              </a:rPr>
              <a:t>1</a:t>
            </a:r>
            <a:endParaRPr lang="en-US" altLang="zh-CN" sz="8000" spc="300">
              <a:ln>
                <a:noFill/>
              </a:ln>
              <a:solidFill>
                <a:srgbClr val="6096E6">
                  <a:lumMod val="20000"/>
                  <a:lumOff val="80000"/>
                  <a:alpha val="50000"/>
                </a:srgb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6" name="圆角矩形 35"/>
          <p:cNvSpPr/>
          <p:nvPr>
            <p:custDataLst>
              <p:tags r:id="rId6"/>
            </p:custDataLst>
          </p:nvPr>
        </p:nvSpPr>
        <p:spPr>
          <a:xfrm>
            <a:off x="4108655" y="2027269"/>
            <a:ext cx="82373" cy="319880"/>
          </a:xfrm>
          <a:prstGeom prst="roundRect">
            <a:avLst>
              <a:gd name="adj" fmla="val 50000"/>
            </a:avLst>
          </a:prstGeom>
          <a:solidFill>
            <a:srgbClr val="6096E6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7"/>
            </p:custDataLst>
          </p:nvPr>
        </p:nvSpPr>
        <p:spPr>
          <a:xfrm>
            <a:off x="665480" y="4486275"/>
            <a:ext cx="3432810" cy="146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 fontAlgn="auto">
              <a:lnSpc>
                <a:spcPct val="130000"/>
              </a:lnSpc>
              <a:spcAft>
                <a:spcPts val="1000"/>
              </a:spcAft>
            </a:pP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single instruction process much more data, leading memory access and power efficiency</a:t>
            </a:r>
            <a:endParaRPr lang="en-US" altLang="zh-CN" sz="1600" spc="150"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79705" y="3707130"/>
            <a:ext cx="3903980" cy="662305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p>
            <a:pPr algn="r"/>
            <a:r>
              <a:rPr lang="en-US" altLang="zh-CN" sz="5000" b="1" spc="300">
                <a:solidFill>
                  <a:srgbClr val="56CA95"/>
                </a:solidFill>
                <a:latin typeface="微软雅黑 Light" panose="020B0502040204020203" charset="-122"/>
                <a:ea typeface="微软雅黑 Light" panose="020B0502040204020203" charset="-122"/>
              </a:rPr>
              <a:t>Efficiency</a:t>
            </a:r>
            <a:endParaRPr lang="en-US" altLang="zh-CN" sz="5000" b="1" spc="300">
              <a:solidFill>
                <a:srgbClr val="56CA95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1535884" y="3186765"/>
            <a:ext cx="970624" cy="1462114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/>
            <a:r>
              <a:rPr lang="en-US" altLang="zh-CN" sz="8000" spc="300">
                <a:ln>
                  <a:noFill/>
                </a:ln>
                <a:solidFill>
                  <a:srgbClr val="56CA95">
                    <a:lumMod val="20000"/>
                    <a:lumOff val="80000"/>
                    <a:alpha val="50000"/>
                  </a:srgbClr>
                </a:solidFill>
                <a:latin typeface="微软雅黑 Light" panose="020B0502040204020203" charset="-122"/>
                <a:ea typeface="微软雅黑 Light" panose="020B0502040204020203" charset="-122"/>
              </a:rPr>
              <a:t>3</a:t>
            </a:r>
            <a:endParaRPr lang="en-US" altLang="zh-CN" sz="8000" spc="300">
              <a:ln>
                <a:noFill/>
              </a:ln>
              <a:solidFill>
                <a:srgbClr val="56CA95">
                  <a:lumMod val="20000"/>
                  <a:lumOff val="80000"/>
                  <a:alpha val="50000"/>
                </a:srgb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3" name="圆角矩形 52"/>
          <p:cNvSpPr/>
          <p:nvPr>
            <p:custDataLst>
              <p:tags r:id="rId10"/>
            </p:custDataLst>
          </p:nvPr>
        </p:nvSpPr>
        <p:spPr>
          <a:xfrm>
            <a:off x="4118951" y="4303802"/>
            <a:ext cx="82373" cy="319880"/>
          </a:xfrm>
          <a:prstGeom prst="roundRect">
            <a:avLst>
              <a:gd name="adj" fmla="val 50000"/>
            </a:avLst>
          </a:prstGeom>
          <a:solidFill>
            <a:srgbClr val="56CA95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 rot="16200000">
            <a:off x="5026423" y="1012713"/>
            <a:ext cx="247118" cy="991217"/>
          </a:xfrm>
          <a:prstGeom prst="roundRect">
            <a:avLst>
              <a:gd name="adj" fmla="val 50000"/>
            </a:avLst>
          </a:prstGeom>
          <a:solidFill>
            <a:srgbClr val="6096E6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6" name="任意多边形 15"/>
          <p:cNvSpPr/>
          <p:nvPr>
            <p:custDataLst>
              <p:tags r:id="rId12"/>
            </p:custDataLst>
          </p:nvPr>
        </p:nvSpPr>
        <p:spPr>
          <a:xfrm rot="18900000">
            <a:off x="4652314" y="1385449"/>
            <a:ext cx="773616" cy="15115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7" h="2203">
                <a:moveTo>
                  <a:pt x="1126" y="169"/>
                </a:moveTo>
                <a:lnTo>
                  <a:pt x="1127" y="169"/>
                </a:lnTo>
                <a:lnTo>
                  <a:pt x="1127" y="525"/>
                </a:lnTo>
                <a:lnTo>
                  <a:pt x="1126" y="525"/>
                </a:lnTo>
                <a:lnTo>
                  <a:pt x="1126" y="2022"/>
                </a:lnTo>
                <a:lnTo>
                  <a:pt x="1126" y="2027"/>
                </a:lnTo>
                <a:cubicBezTo>
                  <a:pt x="1129" y="2126"/>
                  <a:pt x="1030" y="2205"/>
                  <a:pt x="951" y="2202"/>
                </a:cubicBezTo>
                <a:lnTo>
                  <a:pt x="946" y="2202"/>
                </a:lnTo>
                <a:lnTo>
                  <a:pt x="942" y="2202"/>
                </a:lnTo>
                <a:cubicBezTo>
                  <a:pt x="843" y="2205"/>
                  <a:pt x="764" y="2106"/>
                  <a:pt x="766" y="2027"/>
                </a:cubicBezTo>
                <a:lnTo>
                  <a:pt x="766" y="2022"/>
                </a:lnTo>
                <a:lnTo>
                  <a:pt x="766" y="615"/>
                </a:lnTo>
                <a:lnTo>
                  <a:pt x="307" y="1074"/>
                </a:lnTo>
                <a:cubicBezTo>
                  <a:pt x="273" y="1111"/>
                  <a:pt x="216" y="1128"/>
                  <a:pt x="178" y="1126"/>
                </a:cubicBezTo>
                <a:cubicBezTo>
                  <a:pt x="85" y="1133"/>
                  <a:pt x="-6" y="1031"/>
                  <a:pt x="0" y="949"/>
                </a:cubicBezTo>
                <a:lnTo>
                  <a:pt x="0" y="944"/>
                </a:lnTo>
                <a:cubicBezTo>
                  <a:pt x="-2" y="900"/>
                  <a:pt x="24" y="847"/>
                  <a:pt x="53" y="819"/>
                </a:cubicBezTo>
                <a:lnTo>
                  <a:pt x="819" y="53"/>
                </a:lnTo>
                <a:cubicBezTo>
                  <a:pt x="853" y="16"/>
                  <a:pt x="910" y="-2"/>
                  <a:pt x="949" y="0"/>
                </a:cubicBezTo>
                <a:cubicBezTo>
                  <a:pt x="1038" y="-7"/>
                  <a:pt x="1128" y="89"/>
                  <a:pt x="1126" y="169"/>
                </a:cubicBezTo>
                <a:close/>
              </a:path>
            </a:pathLst>
          </a:custGeom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8" name="椭圆 37"/>
          <p:cNvSpPr/>
          <p:nvPr>
            <p:custDataLst>
              <p:tags r:id="rId13"/>
            </p:custDataLst>
          </p:nvPr>
        </p:nvSpPr>
        <p:spPr>
          <a:xfrm>
            <a:off x="5360032" y="2069829"/>
            <a:ext cx="494236" cy="494236"/>
          </a:xfrm>
          <a:prstGeom prst="ellipse">
            <a:avLst/>
          </a:prstGeom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3" name="椭圆 62"/>
          <p:cNvSpPr/>
          <p:nvPr>
            <p:custDataLst>
              <p:tags r:id="rId14"/>
            </p:custDataLst>
          </p:nvPr>
        </p:nvSpPr>
        <p:spPr>
          <a:xfrm>
            <a:off x="6521485" y="2093854"/>
            <a:ext cx="494236" cy="494236"/>
          </a:xfrm>
          <a:prstGeom prst="ellipse">
            <a:avLst/>
          </a:prstGeom>
          <a:solidFill>
            <a:srgbClr val="58B6E5"/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3" name="圆角矩形 122"/>
          <p:cNvSpPr/>
          <p:nvPr>
            <p:custDataLst>
              <p:tags r:id="rId15"/>
            </p:custDataLst>
          </p:nvPr>
        </p:nvSpPr>
        <p:spPr>
          <a:xfrm rot="10800000" flipV="1">
            <a:off x="4653687" y="4285269"/>
            <a:ext cx="247118" cy="991217"/>
          </a:xfrm>
          <a:prstGeom prst="roundRect">
            <a:avLst>
              <a:gd name="adj" fmla="val 50000"/>
            </a:avLst>
          </a:prstGeom>
          <a:solidFill>
            <a:srgbClr val="56CA95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4" name="任意多边形 123"/>
          <p:cNvSpPr/>
          <p:nvPr>
            <p:custDataLst>
              <p:tags r:id="rId16"/>
            </p:custDataLst>
          </p:nvPr>
        </p:nvSpPr>
        <p:spPr>
          <a:xfrm rot="2700000" flipH="1" flipV="1">
            <a:off x="5021618" y="4136998"/>
            <a:ext cx="773616" cy="15115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7" h="2203">
                <a:moveTo>
                  <a:pt x="1126" y="169"/>
                </a:moveTo>
                <a:lnTo>
                  <a:pt x="1127" y="169"/>
                </a:lnTo>
                <a:lnTo>
                  <a:pt x="1127" y="525"/>
                </a:lnTo>
                <a:lnTo>
                  <a:pt x="1126" y="525"/>
                </a:lnTo>
                <a:lnTo>
                  <a:pt x="1126" y="2022"/>
                </a:lnTo>
                <a:lnTo>
                  <a:pt x="1126" y="2027"/>
                </a:lnTo>
                <a:cubicBezTo>
                  <a:pt x="1129" y="2126"/>
                  <a:pt x="1030" y="2205"/>
                  <a:pt x="951" y="2202"/>
                </a:cubicBezTo>
                <a:lnTo>
                  <a:pt x="946" y="2202"/>
                </a:lnTo>
                <a:lnTo>
                  <a:pt x="942" y="2202"/>
                </a:lnTo>
                <a:cubicBezTo>
                  <a:pt x="843" y="2205"/>
                  <a:pt x="764" y="2106"/>
                  <a:pt x="766" y="2027"/>
                </a:cubicBezTo>
                <a:lnTo>
                  <a:pt x="766" y="2022"/>
                </a:lnTo>
                <a:lnTo>
                  <a:pt x="766" y="615"/>
                </a:lnTo>
                <a:lnTo>
                  <a:pt x="307" y="1074"/>
                </a:lnTo>
                <a:cubicBezTo>
                  <a:pt x="273" y="1111"/>
                  <a:pt x="216" y="1128"/>
                  <a:pt x="178" y="1126"/>
                </a:cubicBezTo>
                <a:cubicBezTo>
                  <a:pt x="85" y="1133"/>
                  <a:pt x="-6" y="1031"/>
                  <a:pt x="0" y="949"/>
                </a:cubicBezTo>
                <a:lnTo>
                  <a:pt x="0" y="944"/>
                </a:lnTo>
                <a:cubicBezTo>
                  <a:pt x="-2" y="900"/>
                  <a:pt x="24" y="847"/>
                  <a:pt x="53" y="819"/>
                </a:cubicBezTo>
                <a:lnTo>
                  <a:pt x="819" y="53"/>
                </a:lnTo>
                <a:cubicBezTo>
                  <a:pt x="853" y="16"/>
                  <a:pt x="910" y="-2"/>
                  <a:pt x="949" y="0"/>
                </a:cubicBezTo>
                <a:cubicBezTo>
                  <a:pt x="1038" y="-7"/>
                  <a:pt x="1128" y="89"/>
                  <a:pt x="1126" y="169"/>
                </a:cubicBezTo>
                <a:close/>
              </a:path>
            </a:pathLst>
          </a:custGeom>
          <a:solidFill>
            <a:srgbClr val="56CA95"/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5" name="椭圆 124"/>
          <p:cNvSpPr/>
          <p:nvPr>
            <p:custDataLst>
              <p:tags r:id="rId17"/>
            </p:custDataLst>
          </p:nvPr>
        </p:nvSpPr>
        <p:spPr>
          <a:xfrm>
            <a:off x="5358659" y="4088947"/>
            <a:ext cx="494236" cy="494236"/>
          </a:xfrm>
          <a:prstGeom prst="ellipse">
            <a:avLst/>
          </a:prstGeom>
          <a:solidFill>
            <a:srgbClr val="56CA95"/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18"/>
            </p:custDataLst>
          </p:nvPr>
        </p:nvSpPr>
        <p:spPr>
          <a:xfrm>
            <a:off x="8240395" y="2092325"/>
            <a:ext cx="3711575" cy="161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scale vector lengths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without changing the core arch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.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from </a:t>
            </a: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low-power embedded systems to high-performance 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19"/>
            </p:custDataLst>
          </p:nvPr>
        </p:nvSpPr>
        <p:spPr>
          <a:xfrm>
            <a:off x="8221980" y="1319530"/>
            <a:ext cx="2864485" cy="772795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r"/>
            <a:r>
              <a:rPr lang="en-US" altLang="zh-CN" sz="2000" b="1" spc="300">
                <a:solidFill>
                  <a:srgbClr val="58B6E5"/>
                </a:solidFill>
                <a:latin typeface="微软雅黑 Light" panose="020B0502040204020203" charset="-122"/>
                <a:ea typeface="微软雅黑 Light" panose="020B0502040204020203" charset="-122"/>
              </a:rPr>
              <a:t>Scalability and Flexibility</a:t>
            </a:r>
            <a:endParaRPr lang="en-US" altLang="zh-CN" sz="2000" b="1" spc="300">
              <a:solidFill>
                <a:srgbClr val="58B6E5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0"/>
            </p:custDataLst>
          </p:nvPr>
        </p:nvSpPr>
        <p:spPr>
          <a:xfrm flipH="1">
            <a:off x="10377896" y="1348382"/>
            <a:ext cx="970624" cy="1462114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/>
            <a:r>
              <a:rPr lang="en-US" altLang="zh-CN" sz="8000" spc="300">
                <a:ln>
                  <a:noFill/>
                </a:ln>
                <a:solidFill>
                  <a:srgbClr val="58B6E5">
                    <a:lumMod val="20000"/>
                    <a:lumOff val="80000"/>
                    <a:alpha val="50000"/>
                  </a:srgbClr>
                </a:solidFill>
                <a:latin typeface="微软雅黑 Light" panose="020B0502040204020203" charset="-122"/>
                <a:ea typeface="微软雅黑 Light" panose="020B0502040204020203" charset="-122"/>
              </a:rPr>
              <a:t>2</a:t>
            </a:r>
            <a:endParaRPr lang="en-US" altLang="zh-CN" sz="8000" spc="300">
              <a:ln>
                <a:noFill/>
              </a:ln>
              <a:solidFill>
                <a:srgbClr val="58B6E5">
                  <a:lumMod val="20000"/>
                  <a:lumOff val="80000"/>
                  <a:alpha val="50000"/>
                </a:srgb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21"/>
            </p:custDataLst>
          </p:nvPr>
        </p:nvSpPr>
        <p:spPr>
          <a:xfrm flipH="1">
            <a:off x="8118827" y="2027269"/>
            <a:ext cx="82373" cy="319880"/>
          </a:xfrm>
          <a:prstGeom prst="roundRect">
            <a:avLst>
              <a:gd name="adj" fmla="val 50000"/>
            </a:avLst>
          </a:prstGeom>
          <a:solidFill>
            <a:srgbClr val="58B6E5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5" name="文本框 74"/>
          <p:cNvSpPr txBox="1"/>
          <p:nvPr>
            <p:custDataLst>
              <p:tags r:id="rId22"/>
            </p:custDataLst>
          </p:nvPr>
        </p:nvSpPr>
        <p:spPr>
          <a:xfrm>
            <a:off x="8221980" y="4368800"/>
            <a:ext cx="3432810" cy="1176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simplifies programming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,</a:t>
            </a: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 compiler design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 and micro-arch design</a:t>
            </a:r>
            <a:endParaRPr lang="en-US" altLang="zh-CN" sz="1600" spc="150"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6" name="文本框 75"/>
          <p:cNvSpPr txBox="1"/>
          <p:nvPr>
            <p:custDataLst>
              <p:tags r:id="rId23"/>
            </p:custDataLst>
          </p:nvPr>
        </p:nvSpPr>
        <p:spPr>
          <a:xfrm>
            <a:off x="8221980" y="3937635"/>
            <a:ext cx="2566670" cy="431165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r"/>
            <a:r>
              <a:rPr lang="en-US" altLang="zh-CN" sz="2000" b="1" spc="300">
                <a:solidFill>
                  <a:srgbClr val="FFBA55"/>
                </a:solidFill>
                <a:latin typeface="微软雅黑 Light" panose="020B0502040204020203" charset="-122"/>
                <a:ea typeface="微软雅黑 Light" panose="020B0502040204020203" charset="-122"/>
              </a:rPr>
              <a:t>Orthogonality</a:t>
            </a:r>
            <a:endParaRPr lang="en-US" altLang="zh-CN" sz="2000" b="1" spc="300">
              <a:solidFill>
                <a:srgbClr val="FFBA55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7" name="文本框 76"/>
          <p:cNvSpPr txBox="1"/>
          <p:nvPr>
            <p:custDataLst>
              <p:tags r:id="rId24"/>
            </p:custDataLst>
          </p:nvPr>
        </p:nvSpPr>
        <p:spPr>
          <a:xfrm flipH="1">
            <a:off x="10377896" y="3186765"/>
            <a:ext cx="970624" cy="1462114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/>
            <a:r>
              <a:rPr lang="en-US" altLang="zh-CN" sz="8000" spc="300">
                <a:ln>
                  <a:noFill/>
                </a:ln>
                <a:solidFill>
                  <a:srgbClr val="FFBA55">
                    <a:lumMod val="20000"/>
                    <a:lumOff val="80000"/>
                    <a:alpha val="50000"/>
                  </a:srgbClr>
                </a:solidFill>
                <a:latin typeface="微软雅黑 Light" panose="020B0502040204020203" charset="-122"/>
                <a:ea typeface="微软雅黑 Light" panose="020B0502040204020203" charset="-122"/>
              </a:rPr>
              <a:t>4</a:t>
            </a:r>
            <a:endParaRPr lang="en-US" altLang="zh-CN" sz="8000" spc="300">
              <a:ln>
                <a:noFill/>
              </a:ln>
              <a:solidFill>
                <a:srgbClr val="FFBA55">
                  <a:lumMod val="20000"/>
                  <a:lumOff val="80000"/>
                  <a:alpha val="50000"/>
                </a:srgb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8" name="圆角矩形 77"/>
          <p:cNvSpPr/>
          <p:nvPr>
            <p:custDataLst>
              <p:tags r:id="rId25"/>
            </p:custDataLst>
          </p:nvPr>
        </p:nvSpPr>
        <p:spPr>
          <a:xfrm flipH="1">
            <a:off x="8118827" y="4303802"/>
            <a:ext cx="82373" cy="319880"/>
          </a:xfrm>
          <a:prstGeom prst="roundRect">
            <a:avLst>
              <a:gd name="adj" fmla="val 50000"/>
            </a:avLst>
          </a:prstGeom>
          <a:solidFill>
            <a:srgbClr val="FFBA55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1" name="椭圆 130"/>
          <p:cNvSpPr/>
          <p:nvPr>
            <p:custDataLst>
              <p:tags r:id="rId26"/>
            </p:custDataLst>
          </p:nvPr>
        </p:nvSpPr>
        <p:spPr>
          <a:xfrm>
            <a:off x="6522172" y="4084829"/>
            <a:ext cx="494236" cy="494236"/>
          </a:xfrm>
          <a:prstGeom prst="ellipse">
            <a:avLst/>
          </a:prstGeom>
          <a:solidFill>
            <a:srgbClr val="FFBA55"/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9" name="圆角矩形 128"/>
          <p:cNvSpPr/>
          <p:nvPr>
            <p:custDataLst>
              <p:tags r:id="rId27"/>
            </p:custDataLst>
          </p:nvPr>
        </p:nvSpPr>
        <p:spPr>
          <a:xfrm rot="16200000" flipH="1" flipV="1">
            <a:off x="7095348" y="4652513"/>
            <a:ext cx="247118" cy="991217"/>
          </a:xfrm>
          <a:prstGeom prst="roundRect">
            <a:avLst>
              <a:gd name="adj" fmla="val 50000"/>
            </a:avLst>
          </a:prstGeom>
          <a:solidFill>
            <a:srgbClr val="FFBA55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0" name="任意多边形 129"/>
          <p:cNvSpPr/>
          <p:nvPr>
            <p:custDataLst>
              <p:tags r:id="rId28"/>
            </p:custDataLst>
          </p:nvPr>
        </p:nvSpPr>
        <p:spPr>
          <a:xfrm rot="18900000" flipH="1" flipV="1">
            <a:off x="6942958" y="3759457"/>
            <a:ext cx="773616" cy="15115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7" h="2203">
                <a:moveTo>
                  <a:pt x="1126" y="169"/>
                </a:moveTo>
                <a:lnTo>
                  <a:pt x="1127" y="169"/>
                </a:lnTo>
                <a:lnTo>
                  <a:pt x="1127" y="525"/>
                </a:lnTo>
                <a:lnTo>
                  <a:pt x="1126" y="525"/>
                </a:lnTo>
                <a:lnTo>
                  <a:pt x="1126" y="2022"/>
                </a:lnTo>
                <a:lnTo>
                  <a:pt x="1126" y="2027"/>
                </a:lnTo>
                <a:cubicBezTo>
                  <a:pt x="1129" y="2126"/>
                  <a:pt x="1030" y="2205"/>
                  <a:pt x="951" y="2202"/>
                </a:cubicBezTo>
                <a:lnTo>
                  <a:pt x="946" y="2202"/>
                </a:lnTo>
                <a:lnTo>
                  <a:pt x="942" y="2202"/>
                </a:lnTo>
                <a:cubicBezTo>
                  <a:pt x="843" y="2205"/>
                  <a:pt x="764" y="2106"/>
                  <a:pt x="766" y="2027"/>
                </a:cubicBezTo>
                <a:lnTo>
                  <a:pt x="766" y="2022"/>
                </a:lnTo>
                <a:lnTo>
                  <a:pt x="766" y="615"/>
                </a:lnTo>
                <a:lnTo>
                  <a:pt x="307" y="1074"/>
                </a:lnTo>
                <a:cubicBezTo>
                  <a:pt x="273" y="1111"/>
                  <a:pt x="216" y="1128"/>
                  <a:pt x="178" y="1126"/>
                </a:cubicBezTo>
                <a:cubicBezTo>
                  <a:pt x="85" y="1133"/>
                  <a:pt x="-6" y="1031"/>
                  <a:pt x="0" y="949"/>
                </a:cubicBezTo>
                <a:lnTo>
                  <a:pt x="0" y="944"/>
                </a:lnTo>
                <a:cubicBezTo>
                  <a:pt x="-2" y="900"/>
                  <a:pt x="24" y="847"/>
                  <a:pt x="53" y="819"/>
                </a:cubicBezTo>
                <a:lnTo>
                  <a:pt x="819" y="53"/>
                </a:lnTo>
                <a:cubicBezTo>
                  <a:pt x="853" y="16"/>
                  <a:pt x="910" y="-2"/>
                  <a:pt x="949" y="0"/>
                </a:cubicBezTo>
                <a:cubicBezTo>
                  <a:pt x="1038" y="-7"/>
                  <a:pt x="1128" y="89"/>
                  <a:pt x="1126" y="169"/>
                </a:cubicBezTo>
                <a:close/>
              </a:path>
            </a:pathLst>
          </a:custGeom>
          <a:solidFill>
            <a:srgbClr val="FFBA55"/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9910" y="2927985"/>
            <a:ext cx="1224915" cy="876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RVV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706120" y="373698"/>
            <a:ext cx="6300470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RISC-V </a:t>
            </a:r>
            <a:r>
              <a:rPr 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 is efficient</a:t>
            </a:r>
            <a:endParaRPr lang="en-US" sz="24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4845" y="2277745"/>
            <a:ext cx="6043930" cy="3479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236210" y="3308985"/>
            <a:ext cx="1384300" cy="700405"/>
          </a:xfrm>
          <a:prstGeom prst="rect">
            <a:avLst/>
          </a:prstGeom>
          <a:noFill/>
        </p:spPr>
        <p:txBody>
          <a:bodyPr wrap="square" rtlCol="0" anchor="b" anchorCtr="0">
            <a:normAutofit fontScale="90000"/>
          </a:bodyPr>
          <a:p>
            <a:pPr algn="ctr"/>
            <a:r>
              <a:rPr lang="en-US" altLang="zh-CN" sz="2000" dirty="0">
                <a:latin typeface="Arial" panose="020B0604020202020204" pitchFamily="34" charset="0"/>
                <a:ea typeface="黑体" panose="02010609060101010101" charset="-122"/>
                <a:cs typeface="+mn-ea"/>
              </a:rPr>
              <a:t>Micro-Arch Opt is easy</a:t>
            </a:r>
            <a:endParaRPr lang="en-US" altLang="zh-CN" sz="2000" dirty="0"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136515" y="4009390"/>
            <a:ext cx="1870075" cy="951230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/>
          </a:bodyPr>
          <a:p>
            <a:pPr algn="l"/>
            <a:r>
              <a:rPr lang="en-US" altLang="zh-CN" dirty="0">
                <a:solidFill>
                  <a:sysClr val="window" lastClr="FFFFFF">
                    <a:lumMod val="50000"/>
                  </a:sysClr>
                </a:solidFill>
              </a:rPr>
              <a:t>pipeline between multi-VR operation is possible</a:t>
            </a:r>
            <a:endParaRPr lang="en-US" altLang="zh-CN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0200009" y="3569720"/>
            <a:ext cx="1595890" cy="439520"/>
          </a:xfrm>
          <a:prstGeom prst="rect">
            <a:avLst/>
          </a:prstGeom>
          <a:noFill/>
        </p:spPr>
        <p:txBody>
          <a:bodyPr wrap="square" rtlCol="0" anchor="b" anchorCtr="0">
            <a:normAutofit fontScale="90000"/>
          </a:bodyPr>
          <a:p>
            <a:pPr algn="ctr"/>
            <a:r>
              <a:rPr lang="en-US" altLang="zh-CN" sz="2000" dirty="0">
                <a:latin typeface="Arial" panose="020B0604020202020204" pitchFamily="34" charset="0"/>
                <a:ea typeface="黑体" panose="02010609060101010101" charset="-122"/>
                <a:cs typeface="+mn-ea"/>
              </a:rPr>
              <a:t>Reduce Loop</a:t>
            </a:r>
            <a:endParaRPr lang="en-US" altLang="zh-CN" sz="2000" dirty="0"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0121900" y="4009390"/>
            <a:ext cx="1836420" cy="108521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l"/>
            <a:r>
              <a:rPr lang="en-US" altLang="zh-CN" dirty="0">
                <a:solidFill>
                  <a:sysClr val="window" lastClr="FFFFFF">
                    <a:lumMod val="50000"/>
                  </a:sysClr>
                </a:solidFill>
              </a:rPr>
              <a:t>single instruction can process multiple VR</a:t>
            </a:r>
            <a:endParaRPr lang="en-US" altLang="zh-CN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3" name="椭圆 2"/>
          <p:cNvSpPr/>
          <p:nvPr>
            <p:custDataLst>
              <p:tags r:id="rId7"/>
            </p:custDataLst>
          </p:nvPr>
        </p:nvSpPr>
        <p:spPr>
          <a:xfrm>
            <a:off x="8104523" y="3089424"/>
            <a:ext cx="700057" cy="700057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rgbClr val="297FB8">
              <a:shade val="50000"/>
            </a:srgbClr>
          </a:lnRef>
          <a:fillRef idx="1">
            <a:srgbClr val="297FB8"/>
          </a:fillRef>
          <a:effectRef idx="0">
            <a:srgbClr val="297FB8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9" name="泪滴形 18"/>
          <p:cNvSpPr/>
          <p:nvPr>
            <p:custDataLst>
              <p:tags r:id="rId8"/>
            </p:custDataLst>
          </p:nvPr>
        </p:nvSpPr>
        <p:spPr>
          <a:xfrm rot="16200000">
            <a:off x="8885713" y="3465773"/>
            <a:ext cx="978918" cy="978918"/>
          </a:xfrm>
          <a:prstGeom prst="teardrop">
            <a:avLst/>
          </a:prstGeom>
          <a:solidFill>
            <a:srgbClr val="94B74F"/>
          </a:solidFill>
          <a:ln>
            <a:noFill/>
          </a:ln>
        </p:spPr>
        <p:style>
          <a:lnRef idx="2">
            <a:srgbClr val="297FB8">
              <a:shade val="50000"/>
            </a:srgbClr>
          </a:lnRef>
          <a:fillRef idx="1">
            <a:srgbClr val="297FB8"/>
          </a:fillRef>
          <a:effectRef idx="0">
            <a:srgbClr val="297FB8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0" name="泪滴形 19"/>
          <p:cNvSpPr/>
          <p:nvPr>
            <p:custDataLst>
              <p:tags r:id="rId9"/>
            </p:custDataLst>
          </p:nvPr>
        </p:nvSpPr>
        <p:spPr>
          <a:xfrm>
            <a:off x="7021846" y="3465773"/>
            <a:ext cx="978918" cy="978918"/>
          </a:xfrm>
          <a:prstGeom prst="teardrop">
            <a:avLst/>
          </a:prstGeom>
          <a:solidFill>
            <a:srgbClr val="297FB8"/>
          </a:solidFill>
          <a:ln>
            <a:noFill/>
          </a:ln>
        </p:spPr>
        <p:style>
          <a:lnRef idx="2">
            <a:srgbClr val="297FB8">
              <a:shade val="50000"/>
            </a:srgbClr>
          </a:lnRef>
          <a:fillRef idx="1">
            <a:srgbClr val="297FB8"/>
          </a:fillRef>
          <a:effectRef idx="0">
            <a:srgbClr val="297FB8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9006777" y="3569720"/>
            <a:ext cx="736789" cy="769758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p>
            <a:pPr algn="ctr"/>
            <a:r>
              <a:rPr lang="en-US" altLang="zh-CN" sz="5400" dirty="0" smtClean="0">
                <a:solidFill>
                  <a:sysClr val="window" lastClr="FFFFFF"/>
                </a:solidFill>
              </a:rPr>
              <a:t>B</a:t>
            </a:r>
            <a:endParaRPr lang="zh-CN" altLang="en-US" sz="5400" dirty="0">
              <a:solidFill>
                <a:sysClr val="window" lastClr="FFFFFF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7142910" y="3569720"/>
            <a:ext cx="736789" cy="769758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p>
            <a:pPr algn="ctr"/>
            <a:r>
              <a:rPr lang="en-US" altLang="zh-CN" sz="5400" dirty="0" smtClean="0">
                <a:solidFill>
                  <a:sysClr val="window" lastClr="FFFFFF"/>
                </a:solidFill>
              </a:rPr>
              <a:t>C</a:t>
            </a:r>
            <a:endParaRPr lang="zh-CN" altLang="en-US" sz="5400" dirty="0">
              <a:solidFill>
                <a:sysClr val="window" lastClr="FFFFFF"/>
              </a:solidFill>
            </a:endParaRPr>
          </a:p>
        </p:txBody>
      </p:sp>
      <p:sp>
        <p:nvSpPr>
          <p:cNvPr id="23" name="泪滴形 22"/>
          <p:cNvSpPr/>
          <p:nvPr>
            <p:custDataLst>
              <p:tags r:id="rId12"/>
            </p:custDataLst>
          </p:nvPr>
        </p:nvSpPr>
        <p:spPr>
          <a:xfrm rot="8036263">
            <a:off x="7944841" y="1792288"/>
            <a:ext cx="978918" cy="978918"/>
          </a:xfrm>
          <a:prstGeom prst="teardrop">
            <a:avLst/>
          </a:prstGeom>
          <a:solidFill>
            <a:srgbClr val="16A086"/>
          </a:solidFill>
          <a:ln>
            <a:noFill/>
          </a:ln>
        </p:spPr>
        <p:style>
          <a:lnRef idx="2">
            <a:srgbClr val="297FB8">
              <a:shade val="50000"/>
            </a:srgbClr>
          </a:lnRef>
          <a:fillRef idx="1">
            <a:srgbClr val="297FB8"/>
          </a:fillRef>
          <a:effectRef idx="0">
            <a:srgbClr val="297FB8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8086157" y="1896234"/>
            <a:ext cx="736789" cy="769758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p>
            <a:pPr algn="ctr"/>
            <a:r>
              <a:rPr lang="en-US" altLang="zh-CN" sz="5400" dirty="0" smtClean="0">
                <a:solidFill>
                  <a:sysClr val="window" lastClr="FFFFFF"/>
                </a:solidFill>
              </a:rPr>
              <a:t>A</a:t>
            </a:r>
            <a:endParaRPr lang="zh-CN" altLang="en-US" sz="5400" dirty="0">
              <a:solidFill>
                <a:sysClr val="window" lastClr="FFFFFF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4"/>
            </p:custDataLst>
          </p:nvPr>
        </p:nvSpPr>
        <p:spPr>
          <a:xfrm>
            <a:off x="8945880" y="1499235"/>
            <a:ext cx="1475105" cy="616585"/>
          </a:xfrm>
          <a:prstGeom prst="rect">
            <a:avLst/>
          </a:prstGeom>
          <a:noFill/>
        </p:spPr>
        <p:txBody>
          <a:bodyPr wrap="square" rtlCol="0" anchor="b" anchorCtr="0">
            <a:normAutofit fontScale="90000" lnSpcReduction="10000"/>
          </a:bodyPr>
          <a:p>
            <a:pPr algn="ctr"/>
            <a:r>
              <a:rPr lang="en-US" altLang="zh-CN" sz="2000" dirty="0">
                <a:latin typeface="Arial" panose="020B0604020202020204" pitchFamily="34" charset="0"/>
                <a:ea typeface="黑体" panose="02010609060101010101" charset="-122"/>
                <a:cs typeface="+mn-ea"/>
              </a:rPr>
              <a:t>Reduce codesize</a:t>
            </a:r>
            <a:endParaRPr lang="zh-CN" altLang="en-US" sz="2000" dirty="0"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5"/>
            </p:custDataLst>
          </p:nvPr>
        </p:nvSpPr>
        <p:spPr>
          <a:xfrm>
            <a:off x="8945880" y="2115820"/>
            <a:ext cx="1807845" cy="831215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/>
          </a:bodyPr>
          <a:p>
            <a:pPr algn="l"/>
            <a:r>
              <a:rPr lang="en-US" altLang="zh-CN" dirty="0">
                <a:solidFill>
                  <a:sysClr val="window" lastClr="FFFFFF">
                    <a:lumMod val="50000"/>
                  </a:sysClr>
                </a:solidFill>
              </a:rPr>
              <a:t>data longer than VLEN can be processed naturaly</a:t>
            </a:r>
            <a:endParaRPr lang="en-US" altLang="zh-CN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664845" y="1341755"/>
            <a:ext cx="6134100" cy="64008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p>
            <a:pPr algn="l"/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Compared to traditional</a:t>
            </a:r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SIMD</a:t>
            </a: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(etc.</a:t>
            </a:r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ARM Neon </a:t>
            </a: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x86 SSE/AVX</a:t>
            </a: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difference is </a:t>
            </a:r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VLEN </a:t>
            </a: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is a variable</a:t>
            </a:r>
            <a:endParaRPr lang="en-US" altLang="zh-CN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706120" y="374333"/>
            <a:ext cx="9643745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Wireles</a:t>
            </a:r>
            <a:r>
              <a:rPr 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 Signal Processing has additional ISA requirements </a:t>
            </a:r>
            <a:endParaRPr lang="en-US" sz="24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533400" y="1368425"/>
          <a:ext cx="5302250" cy="465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菱形 2"/>
          <p:cNvSpPr/>
          <p:nvPr>
            <p:custDataLst>
              <p:tags r:id="rId2"/>
            </p:custDataLst>
          </p:nvPr>
        </p:nvSpPr>
        <p:spPr>
          <a:xfrm>
            <a:off x="6283960" y="1428750"/>
            <a:ext cx="1025525" cy="2065655"/>
          </a:xfrm>
          <a:prstGeom prst="diamond">
            <a:avLst/>
          </a:prstGeom>
          <a:solidFill>
            <a:srgbClr val="2B4663"/>
          </a:solidFill>
          <a:ln>
            <a:noFill/>
          </a:ln>
        </p:spPr>
        <p:style>
          <a:lnRef idx="2">
            <a:srgbClr val="2B4663">
              <a:shade val="50000"/>
            </a:srgbClr>
          </a:lnRef>
          <a:fillRef idx="1">
            <a:srgbClr val="2B4663"/>
          </a:fillRef>
          <a:effectRef idx="0">
            <a:srgbClr val="2B4663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7089316" y="1428115"/>
            <a:ext cx="4768229" cy="206461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584" h="1633">
                <a:moveTo>
                  <a:pt x="0" y="0"/>
                </a:moveTo>
                <a:lnTo>
                  <a:pt x="8584" y="0"/>
                </a:lnTo>
                <a:lnTo>
                  <a:pt x="8584" y="1633"/>
                </a:lnTo>
                <a:lnTo>
                  <a:pt x="0" y="1633"/>
                </a:lnTo>
                <a:lnTo>
                  <a:pt x="817" y="81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2B4663">
              <a:shade val="50000"/>
            </a:srgbClr>
          </a:lnRef>
          <a:fillRef idx="1">
            <a:srgbClr val="2B4663"/>
          </a:fillRef>
          <a:effectRef idx="0">
            <a:srgbClr val="2B4663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365365" y="1510665"/>
            <a:ext cx="4250690" cy="379095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p>
            <a:r>
              <a:rPr lang="en-US" altLang="zh-CN" sz="2000" spc="30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RVV not mature for DSP</a:t>
            </a:r>
            <a:endParaRPr lang="en-US" altLang="zh-CN" sz="2000" spc="30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626350" y="2029460"/>
            <a:ext cx="4130040" cy="132969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fontAlgn="auto">
              <a:lnSpc>
                <a:spcPct val="70000"/>
              </a:lnSpc>
              <a:spcAft>
                <a:spcPts val="1000"/>
              </a:spcAft>
            </a:pPr>
            <a:r>
              <a:rPr lang="en-US" altLang="zh-CN" sz="1400" b="1" spc="15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Over 50% application for AI &amp; Grap</a:t>
            </a:r>
            <a:endParaRPr lang="en-US" altLang="zh-CN" sz="1400" b="1" spc="15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  <a:p>
            <a:pPr fontAlgn="auto">
              <a:lnSpc>
                <a:spcPct val="70000"/>
              </a:lnSpc>
              <a:spcAft>
                <a:spcPts val="1000"/>
              </a:spcAft>
            </a:pPr>
            <a:endParaRPr lang="en-US" altLang="zh-CN" sz="1200" spc="15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71450" indent="-171450" fontAlgn="auto">
              <a:lnSpc>
                <a:spcPct val="50000"/>
              </a:lnSpc>
              <a:spcAft>
                <a:spcPts val="1000"/>
              </a:spcAft>
              <a:buFont typeface="Wingdings" panose="05000000000000000000" charset="0"/>
              <a:buChar char=""/>
            </a:pPr>
            <a:r>
              <a:rPr lang="en-US" altLang="zh-CN" sz="1200" spc="15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block wise stride load/store, </a:t>
            </a:r>
            <a:endParaRPr lang="en-US" altLang="zh-CN" sz="1200" spc="15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71450" indent="-171450" fontAlgn="auto">
              <a:lnSpc>
                <a:spcPct val="50000"/>
              </a:lnSpc>
              <a:spcAft>
                <a:spcPts val="1000"/>
              </a:spcAft>
              <a:buFont typeface="Wingdings" panose="05000000000000000000" charset="0"/>
              <a:buChar char=""/>
            </a:pPr>
            <a:r>
              <a:rPr lang="en-US" altLang="zh-CN" sz="1200" spc="15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float point vector instruction,</a:t>
            </a:r>
            <a:endParaRPr lang="en-US" altLang="zh-CN" sz="1200" spc="15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71450" indent="-171450" fontAlgn="auto">
              <a:lnSpc>
                <a:spcPct val="50000"/>
              </a:lnSpc>
              <a:spcAft>
                <a:spcPts val="1000"/>
              </a:spcAft>
              <a:buFont typeface="Wingdings" panose="05000000000000000000" charset="0"/>
              <a:buChar char=""/>
            </a:pPr>
            <a:r>
              <a:rPr lang="en-US" altLang="zh-CN" sz="1200" spc="15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common nonlinear function, rsqrt, recip</a:t>
            </a:r>
            <a:endParaRPr lang="en-US" altLang="zh-CN" sz="1200" spc="15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71450" indent="-171450" fontAlgn="auto">
              <a:lnSpc>
                <a:spcPct val="50000"/>
              </a:lnSpc>
              <a:spcAft>
                <a:spcPts val="1000"/>
              </a:spcAft>
              <a:buFont typeface="Wingdings" panose="05000000000000000000" charset="0"/>
              <a:buChar char=""/>
            </a:pPr>
            <a:r>
              <a:rPr lang="en-US" altLang="zh-CN" sz="1200" spc="15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etc.</a:t>
            </a:r>
            <a:endParaRPr lang="en-US" altLang="zh-CN" sz="1200" spc="15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菱形 5"/>
          <p:cNvSpPr/>
          <p:nvPr>
            <p:custDataLst>
              <p:tags r:id="rId6"/>
            </p:custDataLst>
          </p:nvPr>
        </p:nvSpPr>
        <p:spPr>
          <a:xfrm>
            <a:off x="6283676" y="3833223"/>
            <a:ext cx="1025419" cy="2065270"/>
          </a:xfrm>
          <a:prstGeom prst="diamond">
            <a:avLst/>
          </a:prstGeom>
          <a:solidFill>
            <a:srgbClr val="F88B17"/>
          </a:solidFill>
          <a:ln>
            <a:noFill/>
          </a:ln>
        </p:spPr>
        <p:style>
          <a:lnRef idx="2">
            <a:srgbClr val="2B4663">
              <a:shade val="50000"/>
            </a:srgbClr>
          </a:lnRef>
          <a:fillRef idx="1">
            <a:srgbClr val="2B4663"/>
          </a:fillRef>
          <a:effectRef idx="0">
            <a:srgbClr val="2B4663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7"/>
            </p:custDataLst>
          </p:nvPr>
        </p:nvSpPr>
        <p:spPr>
          <a:xfrm>
            <a:off x="7081443" y="3833223"/>
            <a:ext cx="4768229" cy="206592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584" h="1633">
                <a:moveTo>
                  <a:pt x="0" y="0"/>
                </a:moveTo>
                <a:lnTo>
                  <a:pt x="8584" y="0"/>
                </a:lnTo>
                <a:lnTo>
                  <a:pt x="8584" y="1633"/>
                </a:lnTo>
                <a:lnTo>
                  <a:pt x="0" y="1633"/>
                </a:lnTo>
                <a:lnTo>
                  <a:pt x="817" y="817"/>
                </a:lnTo>
                <a:lnTo>
                  <a:pt x="0" y="0"/>
                </a:lnTo>
                <a:close/>
              </a:path>
            </a:pathLst>
          </a:custGeom>
          <a:solidFill>
            <a:srgbClr val="F88B17"/>
          </a:solidFill>
          <a:ln>
            <a:noFill/>
          </a:ln>
        </p:spPr>
        <p:style>
          <a:lnRef idx="2">
            <a:srgbClr val="2B4663">
              <a:shade val="50000"/>
            </a:srgbClr>
          </a:lnRef>
          <a:fillRef idx="1">
            <a:srgbClr val="2B4663"/>
          </a:fillRef>
          <a:effectRef idx="0">
            <a:srgbClr val="2B4663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7309095" y="3934912"/>
            <a:ext cx="4447417" cy="444807"/>
          </a:xfrm>
          <a:prstGeom prst="rect">
            <a:avLst/>
          </a:prstGeom>
          <a:noFill/>
        </p:spPr>
        <p:txBody>
          <a:bodyPr wrap="square" bIns="0" rtlCol="0">
            <a:normAutofit fontScale="90000"/>
          </a:bodyPr>
          <a:p>
            <a:r>
              <a:rPr lang="en-US" altLang="zh-CN" sz="2500" spc="30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Wireless DSP still need:</a:t>
            </a:r>
            <a:endParaRPr lang="en-US" altLang="zh-CN" sz="2500" spc="30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7599045" y="4395470"/>
            <a:ext cx="4251325" cy="1474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 fontAlgn="auto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"/>
            </a:pPr>
            <a:r>
              <a:rPr lang="en-US" altLang="zh-CN" sz="1200" spc="15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Dynamic scaling to fully utilize the dynamic range&amp;accuracy with limited bitwidth</a:t>
            </a:r>
            <a:endParaRPr lang="en-US" altLang="zh-CN" sz="1200" spc="15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71450" indent="-171450" fontAlgn="auto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"/>
            </a:pPr>
            <a:r>
              <a:rPr lang="en-US" altLang="zh-CN" sz="1200" spc="15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Complex number related instructions</a:t>
            </a:r>
            <a:endParaRPr lang="en-US" altLang="zh-CN" sz="1200" spc="15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71450" indent="-171450" fontAlgn="auto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"/>
            </a:pPr>
            <a:r>
              <a:rPr lang="en-US" altLang="zh-CN" sz="1200" spc="15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highly efficient non-linear functions</a:t>
            </a:r>
            <a:endParaRPr lang="en-US" altLang="zh-CN" sz="1200" spc="15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71450" indent="-171450" fontAlgn="auto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"/>
            </a:pPr>
            <a:r>
              <a:rPr lang="en-US" altLang="zh-CN" sz="1200" spc="15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highly efficient inter-element instructions</a:t>
            </a:r>
            <a:endParaRPr lang="en-US" altLang="zh-CN" sz="1200" spc="15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47" name="图片 46" descr="343538343130363b343538383333393bb1cabcc7b1be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11277" y="2240609"/>
            <a:ext cx="369510" cy="369510"/>
          </a:xfrm>
          <a:prstGeom prst="rect">
            <a:avLst/>
          </a:prstGeom>
        </p:spPr>
      </p:pic>
      <p:pic>
        <p:nvPicPr>
          <p:cNvPr id="51" name="图片 50" descr="343538343130363b343538383335333bcbf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04194" y="4661831"/>
            <a:ext cx="369510" cy="36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706279" y="373539"/>
            <a:ext cx="6702425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“Zvw” Extention overview, W for Wireless</a:t>
            </a:r>
            <a:endParaRPr lang="en-US" sz="2400" b="1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1517650" y="1301750"/>
            <a:ext cx="4314825" cy="1132840"/>
          </a:xfrm>
          <a:prstGeom prst="rect">
            <a:avLst/>
          </a:prstGeom>
          <a:noFill/>
          <a:ln w="38100">
            <a:solidFill>
              <a:srgbClr val="6096E6"/>
            </a:soli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aaa</a:t>
            </a:r>
            <a:endParaRPr lang="en-US" altLang="zh-CN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7" name="剪去单角的矩形 26"/>
          <p:cNvSpPr/>
          <p:nvPr>
            <p:custDataLst>
              <p:tags r:id="rId2"/>
            </p:custDataLst>
          </p:nvPr>
        </p:nvSpPr>
        <p:spPr>
          <a:xfrm>
            <a:off x="1214120" y="1150620"/>
            <a:ext cx="1320800" cy="1435100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2562225" y="1471295"/>
            <a:ext cx="3256280" cy="438785"/>
          </a:xfrm>
          <a:prstGeom prst="rect">
            <a:avLst/>
          </a:prstGeom>
          <a:noFill/>
        </p:spPr>
        <p:txBody>
          <a:bodyPr wrap="square" bIns="0" rtlCol="0">
            <a:normAutofit fontScale="80000"/>
          </a:bodyPr>
          <a:p>
            <a:pPr algn="l"/>
            <a:r>
              <a:rPr lang="en-US" altLang="zh-CN" sz="2000" b="1" spc="300">
                <a:solidFill>
                  <a:srgbClr val="6096E6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Complex number inst</a:t>
            </a:r>
            <a:r>
              <a:rPr lang="en-US" altLang="zh-CN" sz="2000" spc="300">
                <a:solidFill>
                  <a:srgbClr val="6096E6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.</a:t>
            </a:r>
            <a:endParaRPr lang="en-US" altLang="zh-CN" sz="2000" spc="300">
              <a:solidFill>
                <a:srgbClr val="6096E6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2576195" y="1826260"/>
            <a:ext cx="3256280" cy="608330"/>
          </a:xfrm>
          <a:prstGeom prst="rect">
            <a:avLst/>
          </a:prstGeom>
          <a:noFill/>
        </p:spPr>
        <p:txBody>
          <a:bodyPr wrap="square" bIns="46990" rtlCol="0">
            <a:normAutofit/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en-US" altLang="zh-CN" sz="1200" b="1" spc="150">
                <a:solidFill>
                  <a:srgbClr val="6096E6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&gt;20</a:t>
            </a:r>
            <a:r>
              <a:rPr lang="en-US" altLang="zh-CN" sz="1200" spc="150">
                <a:solidFill>
                  <a:srgbClr val="6096E6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 complex related vector instruction </a:t>
            </a:r>
            <a:endParaRPr lang="en-US" altLang="zh-CN" sz="1200" spc="150">
              <a:solidFill>
                <a:srgbClr val="6096E6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5"/>
            </p:custDataLst>
          </p:nvPr>
        </p:nvSpPr>
        <p:spPr>
          <a:xfrm>
            <a:off x="1044575" y="1896745"/>
            <a:ext cx="1316990" cy="688975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 defTabSz="914400">
              <a:tabLst>
                <a:tab pos="143510" algn="l"/>
              </a:tabLst>
            </a:pPr>
            <a:r>
              <a:rPr lang="en-US" altLang="zh-CN" sz="3600" spc="30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01</a:t>
            </a:r>
            <a:endParaRPr lang="en-US" altLang="zh-CN" sz="3600" spc="30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3" name="矩形 52"/>
          <p:cNvSpPr/>
          <p:nvPr>
            <p:custDataLst>
              <p:tags r:id="rId6"/>
            </p:custDataLst>
          </p:nvPr>
        </p:nvSpPr>
        <p:spPr>
          <a:xfrm>
            <a:off x="1513205" y="3244850"/>
            <a:ext cx="4314825" cy="1132840"/>
          </a:xfrm>
          <a:prstGeom prst="rect">
            <a:avLst/>
          </a:prstGeom>
          <a:noFill/>
          <a:ln w="38100">
            <a:solidFill>
              <a:srgbClr val="58B6E5"/>
            </a:soli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aaa</a:t>
            </a:r>
            <a:endParaRPr lang="en-US" altLang="zh-CN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4" name="剪去单角的矩形 53"/>
          <p:cNvSpPr/>
          <p:nvPr>
            <p:custDataLst>
              <p:tags r:id="rId7"/>
            </p:custDataLst>
          </p:nvPr>
        </p:nvSpPr>
        <p:spPr>
          <a:xfrm>
            <a:off x="1209675" y="3093720"/>
            <a:ext cx="1320800" cy="1435100"/>
          </a:xfrm>
          <a:prstGeom prst="snip1Rect">
            <a:avLst>
              <a:gd name="adj" fmla="val 50000"/>
            </a:avLst>
          </a:prstGeom>
          <a:solidFill>
            <a:srgbClr val="58B6E5"/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8"/>
            </p:custDataLst>
          </p:nvPr>
        </p:nvSpPr>
        <p:spPr>
          <a:xfrm>
            <a:off x="2571750" y="3358515"/>
            <a:ext cx="3117850" cy="509270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p>
            <a:pPr algn="l"/>
            <a:r>
              <a:rPr lang="en-US" altLang="zh-CN" sz="1600" b="1" spc="300">
                <a:solidFill>
                  <a:srgbClr val="58B6E5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Dynamic Scaling for multiply &amp; accu.</a:t>
            </a:r>
            <a:endParaRPr lang="en-US" altLang="zh-CN" sz="1600" b="1" spc="300">
              <a:solidFill>
                <a:srgbClr val="58B6E5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2571750" y="3891280"/>
            <a:ext cx="3117215" cy="486410"/>
          </a:xfrm>
          <a:prstGeom prst="rect">
            <a:avLst/>
          </a:prstGeom>
          <a:noFill/>
        </p:spPr>
        <p:txBody>
          <a:bodyPr wrap="square" bIns="46990" rtlCol="0">
            <a:normAutofit lnSpcReduction="10000"/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en-US" altLang="zh-CN" sz="1200" b="1" spc="150">
                <a:solidFill>
                  <a:srgbClr val="58B6E5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&gt;20</a:t>
            </a:r>
            <a:r>
              <a:rPr lang="en-US" altLang="zh-CN" sz="1200" spc="150">
                <a:solidFill>
                  <a:srgbClr val="58B6E5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 dynamic scaling functions </a:t>
            </a:r>
            <a:endParaRPr lang="en-US" altLang="zh-CN" sz="1200" spc="150">
              <a:solidFill>
                <a:srgbClr val="58B6E5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10"/>
            </p:custDataLst>
          </p:nvPr>
        </p:nvSpPr>
        <p:spPr>
          <a:xfrm>
            <a:off x="1040130" y="3839845"/>
            <a:ext cx="1316990" cy="688975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 defTabSz="914400">
              <a:tabLst>
                <a:tab pos="143510" algn="l"/>
              </a:tabLst>
            </a:pPr>
            <a:r>
              <a:rPr lang="en-US" altLang="zh-CN" sz="3600" spc="30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  <a:endParaRPr lang="en-US" altLang="zh-CN" sz="3600" spc="30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1517015" y="5187950"/>
            <a:ext cx="4314825" cy="1132840"/>
          </a:xfrm>
          <a:prstGeom prst="rect">
            <a:avLst/>
          </a:prstGeom>
          <a:noFill/>
          <a:ln w="38100">
            <a:solidFill>
              <a:srgbClr val="56CA95"/>
            </a:soli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aaa</a:t>
            </a:r>
            <a:endParaRPr lang="en-US" altLang="zh-CN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0" name="剪去单角的矩形 59"/>
          <p:cNvSpPr/>
          <p:nvPr>
            <p:custDataLst>
              <p:tags r:id="rId12"/>
            </p:custDataLst>
          </p:nvPr>
        </p:nvSpPr>
        <p:spPr>
          <a:xfrm>
            <a:off x="1213485" y="5036820"/>
            <a:ext cx="1320800" cy="1435100"/>
          </a:xfrm>
          <a:prstGeom prst="snip1Rect">
            <a:avLst>
              <a:gd name="adj" fmla="val 50000"/>
            </a:avLst>
          </a:prstGeom>
          <a:solidFill>
            <a:srgbClr val="56CA95"/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13"/>
            </p:custDataLst>
          </p:nvPr>
        </p:nvSpPr>
        <p:spPr>
          <a:xfrm>
            <a:off x="2575560" y="5273675"/>
            <a:ext cx="3113405" cy="438785"/>
          </a:xfrm>
          <a:prstGeom prst="rect">
            <a:avLst/>
          </a:prstGeom>
          <a:noFill/>
        </p:spPr>
        <p:txBody>
          <a:bodyPr wrap="square" bIns="0" rtlCol="0">
            <a:normAutofit fontScale="90000"/>
          </a:bodyPr>
          <a:p>
            <a:pPr algn="l"/>
            <a:r>
              <a:rPr lang="en-US" altLang="zh-CN" sz="2000" spc="300">
                <a:solidFill>
                  <a:srgbClr val="56CA95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fast Non-linear inst.</a:t>
            </a:r>
            <a:endParaRPr lang="en-US" altLang="zh-CN" sz="2000" spc="300">
              <a:solidFill>
                <a:srgbClr val="56CA95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3" name="文本框 62"/>
          <p:cNvSpPr txBox="1"/>
          <p:nvPr>
            <p:custDataLst>
              <p:tags r:id="rId14"/>
            </p:custDataLst>
          </p:nvPr>
        </p:nvSpPr>
        <p:spPr>
          <a:xfrm>
            <a:off x="2575560" y="5712460"/>
            <a:ext cx="3256280" cy="608330"/>
          </a:xfrm>
          <a:prstGeom prst="rect">
            <a:avLst/>
          </a:prstGeom>
          <a:noFill/>
        </p:spPr>
        <p:txBody>
          <a:bodyPr wrap="square" bIns="46990" rtlCol="0">
            <a:normAutofit/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en-US" altLang="zh-CN" sz="1200" b="1" spc="150">
                <a:solidFill>
                  <a:srgbClr val="56CA95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3 unified</a:t>
            </a:r>
            <a:r>
              <a:rPr lang="en-US" altLang="zh-CN" sz="1200" spc="150">
                <a:solidFill>
                  <a:srgbClr val="56CA95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 fast non-linear functions </a:t>
            </a:r>
            <a:endParaRPr lang="en-US" altLang="zh-CN" sz="1200" spc="150">
              <a:solidFill>
                <a:srgbClr val="56CA95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>
            <p:custDataLst>
              <p:tags r:id="rId15"/>
            </p:custDataLst>
          </p:nvPr>
        </p:nvSpPr>
        <p:spPr>
          <a:xfrm>
            <a:off x="1043940" y="5782945"/>
            <a:ext cx="1316990" cy="688975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 defTabSz="914400">
              <a:tabLst>
                <a:tab pos="143510" algn="l"/>
              </a:tabLst>
            </a:pPr>
            <a:r>
              <a:rPr lang="en-US" altLang="zh-CN" sz="3600" spc="30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3600" spc="30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5" name="矩形 74"/>
          <p:cNvSpPr/>
          <p:nvPr>
            <p:custDataLst>
              <p:tags r:id="rId16"/>
            </p:custDataLst>
          </p:nvPr>
        </p:nvSpPr>
        <p:spPr>
          <a:xfrm>
            <a:off x="6837680" y="1891030"/>
            <a:ext cx="4314825" cy="1202690"/>
          </a:xfrm>
          <a:prstGeom prst="rect">
            <a:avLst/>
          </a:prstGeom>
          <a:noFill/>
          <a:ln w="38100">
            <a:solidFill>
              <a:srgbClr val="FFBA55"/>
            </a:soli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aaa</a:t>
            </a:r>
            <a:endParaRPr lang="en-US" altLang="zh-CN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6" name="剪去单角的矩形 75"/>
          <p:cNvSpPr/>
          <p:nvPr>
            <p:custDataLst>
              <p:tags r:id="rId17"/>
            </p:custDataLst>
          </p:nvPr>
        </p:nvSpPr>
        <p:spPr>
          <a:xfrm>
            <a:off x="6534150" y="1739900"/>
            <a:ext cx="1320800" cy="1435100"/>
          </a:xfrm>
          <a:prstGeom prst="snip1Rect">
            <a:avLst>
              <a:gd name="adj" fmla="val 50000"/>
            </a:avLst>
          </a:prstGeom>
          <a:solidFill>
            <a:srgbClr val="FFBA55"/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8" name="文本框 77"/>
          <p:cNvSpPr txBox="1"/>
          <p:nvPr>
            <p:custDataLst>
              <p:tags r:id="rId18"/>
            </p:custDataLst>
          </p:nvPr>
        </p:nvSpPr>
        <p:spPr>
          <a:xfrm>
            <a:off x="7891780" y="2018665"/>
            <a:ext cx="3256915" cy="509905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p>
            <a:pPr algn="l"/>
            <a:r>
              <a:rPr lang="en-US" altLang="zh-CN" sz="1600" b="1" spc="300">
                <a:solidFill>
                  <a:srgbClr val="FFBA55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Efficient Inter-element Inst.</a:t>
            </a:r>
            <a:endParaRPr lang="en-US" altLang="zh-CN" sz="1600" b="1" spc="300">
              <a:solidFill>
                <a:srgbClr val="FFBA55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9" name="文本框 78"/>
          <p:cNvSpPr txBox="1"/>
          <p:nvPr>
            <p:custDataLst>
              <p:tags r:id="rId19"/>
            </p:custDataLst>
          </p:nvPr>
        </p:nvSpPr>
        <p:spPr>
          <a:xfrm>
            <a:off x="7896225" y="2585720"/>
            <a:ext cx="3256280" cy="438150"/>
          </a:xfrm>
          <a:prstGeom prst="rect">
            <a:avLst/>
          </a:prstGeom>
          <a:noFill/>
        </p:spPr>
        <p:txBody>
          <a:bodyPr wrap="square" bIns="46990" rtlCol="0">
            <a:normAutofit/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en-US" altLang="zh-CN" sz="1200" b="1" spc="150">
                <a:solidFill>
                  <a:srgbClr val="FFBA55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 &gt;3 </a:t>
            </a:r>
            <a:r>
              <a:rPr lang="en-US" altLang="zh-CN" sz="1200" spc="150">
                <a:solidFill>
                  <a:srgbClr val="FFBA55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Perm. + funnel shift instrutions </a:t>
            </a:r>
            <a:endParaRPr lang="en-US" altLang="zh-CN" sz="1200" spc="150">
              <a:solidFill>
                <a:srgbClr val="FFBA55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0" name="文本框 79"/>
          <p:cNvSpPr txBox="1"/>
          <p:nvPr>
            <p:custDataLst>
              <p:tags r:id="rId20"/>
            </p:custDataLst>
          </p:nvPr>
        </p:nvSpPr>
        <p:spPr>
          <a:xfrm>
            <a:off x="6364605" y="2486025"/>
            <a:ext cx="1316990" cy="688975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 defTabSz="914400">
              <a:tabLst>
                <a:tab pos="143510" algn="l"/>
              </a:tabLst>
            </a:pPr>
            <a:r>
              <a:rPr lang="en-US" altLang="zh-CN" sz="3600" spc="30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04</a:t>
            </a:r>
            <a:endParaRPr lang="en-US" altLang="zh-CN" sz="3600" spc="30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1" name="矩形 80"/>
          <p:cNvSpPr/>
          <p:nvPr>
            <p:custDataLst>
              <p:tags r:id="rId21"/>
            </p:custDataLst>
          </p:nvPr>
        </p:nvSpPr>
        <p:spPr>
          <a:xfrm>
            <a:off x="6833235" y="3834130"/>
            <a:ext cx="4314825" cy="1132840"/>
          </a:xfrm>
          <a:prstGeom prst="rect">
            <a:avLst/>
          </a:prstGeom>
          <a:noFill/>
          <a:ln w="38100">
            <a:solidFill>
              <a:srgbClr val="F18870"/>
            </a:soli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aaa</a:t>
            </a:r>
            <a:endParaRPr lang="en-US" altLang="zh-CN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2" name="剪去单角的矩形 81"/>
          <p:cNvSpPr/>
          <p:nvPr>
            <p:custDataLst>
              <p:tags r:id="rId22"/>
            </p:custDataLst>
          </p:nvPr>
        </p:nvSpPr>
        <p:spPr>
          <a:xfrm>
            <a:off x="6529705" y="3683000"/>
            <a:ext cx="1320800" cy="1435100"/>
          </a:xfrm>
          <a:prstGeom prst="snip1Rect">
            <a:avLst>
              <a:gd name="adj" fmla="val 50000"/>
            </a:avLst>
          </a:prstGeom>
          <a:solidFill>
            <a:srgbClr val="F18870"/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4" name="文本框 83"/>
          <p:cNvSpPr txBox="1"/>
          <p:nvPr>
            <p:custDataLst>
              <p:tags r:id="rId23"/>
            </p:custDataLst>
          </p:nvPr>
        </p:nvSpPr>
        <p:spPr>
          <a:xfrm>
            <a:off x="7891145" y="3891915"/>
            <a:ext cx="3114040" cy="565150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p>
            <a:pPr algn="l"/>
            <a:r>
              <a:rPr lang="en-US" altLang="zh-CN" sz="1600" b="1" spc="300">
                <a:solidFill>
                  <a:srgbClr val="F18870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Sequence generation Inst.</a:t>
            </a:r>
            <a:endParaRPr lang="en-US" altLang="zh-CN" sz="1600" b="1" spc="300">
              <a:solidFill>
                <a:srgbClr val="F18870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5" name="文本框 84"/>
          <p:cNvSpPr txBox="1"/>
          <p:nvPr>
            <p:custDataLst>
              <p:tags r:id="rId24"/>
            </p:custDataLst>
          </p:nvPr>
        </p:nvSpPr>
        <p:spPr>
          <a:xfrm>
            <a:off x="7891780" y="4457065"/>
            <a:ext cx="3256280" cy="509905"/>
          </a:xfrm>
          <a:prstGeom prst="rect">
            <a:avLst/>
          </a:prstGeom>
          <a:noFill/>
        </p:spPr>
        <p:txBody>
          <a:bodyPr wrap="square" bIns="46990" rtlCol="0">
            <a:normAutofit/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en-US" altLang="zh-CN" sz="1200" spc="150">
                <a:solidFill>
                  <a:srgbClr val="F18870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en-US" altLang="zh-CN" sz="1200" b="1" spc="150">
                <a:solidFill>
                  <a:srgbClr val="F18870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several </a:t>
            </a:r>
            <a:r>
              <a:rPr lang="en-US" altLang="zh-CN" sz="1200" spc="150">
                <a:solidFill>
                  <a:srgbClr val="F18870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sequence Gen instructions </a:t>
            </a:r>
            <a:endParaRPr lang="en-US" altLang="zh-CN" sz="1200" spc="150">
              <a:solidFill>
                <a:srgbClr val="F18870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6" name="文本框 85"/>
          <p:cNvSpPr txBox="1"/>
          <p:nvPr>
            <p:custDataLst>
              <p:tags r:id="rId25"/>
            </p:custDataLst>
          </p:nvPr>
        </p:nvSpPr>
        <p:spPr>
          <a:xfrm>
            <a:off x="6363970" y="4429125"/>
            <a:ext cx="1316990" cy="688975"/>
          </a:xfrm>
          <a:prstGeom prst="rect">
            <a:avLst/>
          </a:prstGeom>
          <a:noFill/>
        </p:spPr>
        <p:txBody>
          <a:bodyPr wrap="square" bIns="0" rtlCol="0">
            <a:normAutofit/>
          </a:bodyPr>
          <a:p>
            <a:pPr algn="ctr" defTabSz="914400">
              <a:tabLst>
                <a:tab pos="143510" algn="l"/>
              </a:tabLst>
            </a:pPr>
            <a:r>
              <a:rPr lang="en-US" altLang="zh-CN" sz="3600" spc="300">
                <a:solidFill>
                  <a:srgbClr val="FFFFFF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05</a:t>
            </a:r>
            <a:endParaRPr lang="en-US" altLang="zh-CN" sz="3600" spc="300">
              <a:solidFill>
                <a:srgbClr val="FFFFFF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706120" y="373380"/>
            <a:ext cx="4062095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Typical Key </a:t>
            </a:r>
            <a:r>
              <a:rPr lang="en-US" sz="24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instructions</a:t>
            </a:r>
            <a:endParaRPr lang="en-US" sz="2400" b="1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4990" y="967740"/>
            <a:ext cx="11082655" cy="56311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 i="1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vconj(vector complex conjugate)</a:t>
            </a:r>
            <a:endParaRPr lang="zh-CN" altLang="en-US" b="0" i="1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b="0" i="1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vcpack(vector complex packing instruction)</a:t>
            </a:r>
            <a:endParaRPr lang="zh-CN" altLang="en-US" b="0" i="1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i="1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  <a:sym typeface="+mn-ea"/>
              </a:rPr>
              <a:t>vc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  <a:sym typeface="+mn-ea"/>
              </a:rPr>
              <a:t>un</a:t>
            </a:r>
            <a:r>
              <a:rPr lang="zh-CN" altLang="en-US" i="1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  <a:sym typeface="+mn-ea"/>
              </a:rPr>
              <a:t>pack(vector complex packing instruction)</a:t>
            </a:r>
            <a:endParaRPr lang="zh-CN" altLang="en-US" b="0" i="1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endParaRPr lang="zh-CN" altLang="en-US" b="0" i="1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b="0" i="1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vdscmul (vector dynamic scaling complex multiply)</a:t>
            </a:r>
            <a:endParaRPr lang="zh-CN" altLang="en-US" b="0" i="1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b="0" i="1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vdscmulj (vector dynamic scaling complex conjugate multiply)</a:t>
            </a:r>
            <a:endParaRPr lang="zh-CN" altLang="en-US" b="0" i="1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endParaRPr lang="zh-CN" altLang="en-US" b="0" i="1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vdsmacini(vector dynamic scaling MAC initialization)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  <a:sym typeface="+mn-ea"/>
              </a:rPr>
              <a:t>vdscmac(vector dynamic scaling complex MAC)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vdscmacj(vector dynamic scaling complex conjugate MAC)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dscmaco(vector dynamic scaling complex MAC final result output)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vdsredsumn(vector dynamic scaling reduced sum for each n element)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vdscredsum(vector dynamic scaling complex reduced sum)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vredmaxi(vector reduced max with index)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  <a:sym typeface="+mn-ea"/>
              </a:rPr>
              <a:t>vredm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  <a:sym typeface="+mn-ea"/>
              </a:rPr>
              <a:t>in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  <a:sym typeface="+mn-ea"/>
              </a:rPr>
              <a:t>i(vector reduced max with index)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vlnlp(vector load nonlinear parameter)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vnle(vector non-linear exponent calculation instruction)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  <a:p>
            <a:pPr indent="0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vnlm(vector non-linear mantissa calculation instruction)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15060" y="228028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22350" y="236918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706120" y="344170"/>
            <a:ext cx="11316970" cy="42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Zvw VS. RVV1.0  -- Conjugate Complex multiply</a:t>
            </a:r>
            <a:endParaRPr lang="en-US" sz="2400" b="1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9005" y="245808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98600" y="176784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05890" y="185674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12545" y="194564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09600" y="2404745"/>
            <a:ext cx="334645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A0</a:t>
            </a:r>
            <a:endParaRPr lang="en-US" altLang="zh-CN" sz="900"/>
          </a:p>
        </p:txBody>
      </p:sp>
      <p:sp>
        <p:nvSpPr>
          <p:cNvPr id="59" name="文本框 58"/>
          <p:cNvSpPr txBox="1"/>
          <p:nvPr/>
        </p:nvSpPr>
        <p:spPr>
          <a:xfrm>
            <a:off x="711200" y="2299335"/>
            <a:ext cx="37592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A1</a:t>
            </a:r>
            <a:endParaRPr lang="en-US" altLang="zh-CN" sz="900"/>
          </a:p>
        </p:txBody>
      </p:sp>
      <p:sp>
        <p:nvSpPr>
          <p:cNvPr id="60" name="文本框 59"/>
          <p:cNvSpPr txBox="1"/>
          <p:nvPr/>
        </p:nvSpPr>
        <p:spPr>
          <a:xfrm>
            <a:off x="828675" y="2190750"/>
            <a:ext cx="312420" cy="16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A2</a:t>
            </a:r>
            <a:endParaRPr lang="en-US" altLang="zh-CN" sz="900"/>
          </a:p>
        </p:txBody>
      </p:sp>
      <p:sp>
        <p:nvSpPr>
          <p:cNvPr id="61" name="文本框 60"/>
          <p:cNvSpPr txBox="1"/>
          <p:nvPr/>
        </p:nvSpPr>
        <p:spPr>
          <a:xfrm>
            <a:off x="972820" y="1873250"/>
            <a:ext cx="399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A29</a:t>
            </a:r>
            <a:endParaRPr lang="en-US" altLang="zh-CN" sz="900"/>
          </a:p>
        </p:txBody>
      </p:sp>
      <p:sp>
        <p:nvSpPr>
          <p:cNvPr id="62" name="文本框 61"/>
          <p:cNvSpPr txBox="1"/>
          <p:nvPr/>
        </p:nvSpPr>
        <p:spPr>
          <a:xfrm>
            <a:off x="1080135" y="1755140"/>
            <a:ext cx="3708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A30</a:t>
            </a:r>
            <a:endParaRPr lang="en-US" altLang="zh-CN" sz="900"/>
          </a:p>
        </p:txBody>
      </p:sp>
      <p:sp>
        <p:nvSpPr>
          <p:cNvPr id="63" name="文本框 62"/>
          <p:cNvSpPr txBox="1"/>
          <p:nvPr/>
        </p:nvSpPr>
        <p:spPr>
          <a:xfrm>
            <a:off x="1200785" y="1644650"/>
            <a:ext cx="3987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A31</a:t>
            </a:r>
            <a:endParaRPr lang="en-US" altLang="zh-CN" sz="900"/>
          </a:p>
        </p:txBody>
      </p:sp>
      <p:sp>
        <p:nvSpPr>
          <p:cNvPr id="112" name="文本框 111"/>
          <p:cNvSpPr txBox="1"/>
          <p:nvPr/>
        </p:nvSpPr>
        <p:spPr>
          <a:xfrm>
            <a:off x="802005" y="3307080"/>
            <a:ext cx="1489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A1, A2 ... A31</a:t>
            </a:r>
            <a:endParaRPr lang="en-US" altLang="zh-CN" sz="1600"/>
          </a:p>
        </p:txBody>
      </p:sp>
      <p:graphicFrame>
        <p:nvGraphicFramePr>
          <p:cNvPr id="131" name="对象 1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2500" y="5207953"/>
          <a:ext cx="868045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405765" imgH="190500" progId="Equation.KSEE3">
                  <p:embed/>
                </p:oleObj>
              </mc:Choice>
              <mc:Fallback>
                <p:oleObj name="" r:id="rId1" imgW="4057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2500" y="5207953"/>
                        <a:ext cx="868045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文本框 131"/>
          <p:cNvSpPr txBox="1"/>
          <p:nvPr/>
        </p:nvSpPr>
        <p:spPr>
          <a:xfrm>
            <a:off x="4786630" y="1085215"/>
            <a:ext cx="30416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7030A0"/>
                </a:solidFill>
              </a:rPr>
              <a:t>vsetvl (SEW = 32bit LMUL=1)</a:t>
            </a:r>
            <a:endParaRPr lang="en-US" altLang="zh-CN" sz="1200">
              <a:solidFill>
                <a:srgbClr val="7030A0"/>
              </a:solidFill>
            </a:endParaRPr>
          </a:p>
          <a:p>
            <a:endParaRPr lang="en-US" altLang="zh-CN" sz="1200"/>
          </a:p>
          <a:p>
            <a:r>
              <a:rPr lang="en-US" altLang="zh-CN" sz="1200" i="1">
                <a:solidFill>
                  <a:srgbClr val="7030A0"/>
                </a:solidFill>
              </a:rPr>
              <a:t>vle32.v  %[A],  (%[Aaddr])</a:t>
            </a:r>
            <a:endParaRPr lang="en-US" altLang="zh-CN" sz="1200" i="1">
              <a:solidFill>
                <a:srgbClr val="7030A0"/>
              </a:solidFill>
            </a:endParaRPr>
          </a:p>
          <a:p>
            <a:r>
              <a:rPr lang="en-US" altLang="zh-CN" sz="1200" i="1">
                <a:solidFill>
                  <a:srgbClr val="7030A0"/>
                </a:solidFill>
                <a:sym typeface="+mn-ea"/>
              </a:rPr>
              <a:t>vle32.v  %[B],  (%[Baddr])</a:t>
            </a:r>
            <a:endParaRPr lang="en-US" altLang="zh-CN" sz="1200" i="1">
              <a:solidFill>
                <a:srgbClr val="7030A0"/>
              </a:solidFill>
            </a:endParaRPr>
          </a:p>
          <a:p>
            <a:r>
              <a:rPr lang="en-US" altLang="zh-CN" sz="1200" i="1">
                <a:solidFill>
                  <a:srgbClr val="7030A0"/>
                </a:solidFill>
              </a:rPr>
              <a:t>vdscmulj.vv  %[C],  %[A],  %[B]</a:t>
            </a:r>
            <a:endParaRPr lang="en-US" altLang="zh-CN" sz="1200" i="1">
              <a:solidFill>
                <a:srgbClr val="7030A0"/>
              </a:solidFill>
            </a:endParaRPr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Zvw 4 Inst.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083550" y="985520"/>
            <a:ext cx="371919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vsetvl (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SEW = 16bit LMUL=1)</a:t>
            </a:r>
            <a:endParaRPr lang="en-US" altLang="zh-CN" sz="1200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vlm.v v0, (%[imageMaskAddr])</a:t>
            </a:r>
            <a:endParaRPr lang="en-US" altLang="zh-CN" sz="1200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vmv.i  %[zero], 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vle16.v  %[A],  (%[Aaddr])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vle16.v  %[B],  (%[Baddr])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vmul.vi  %[B],  %[B], -1,  v0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vmerge. vvm  %[Aimage],  %[zeor],  %[A], v0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vmerge. vim  %[Areal],  %[A],  %[zero],  v0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slidedown. vi  %[Aimage],  %[Aimage],  1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vmerge. vvm  %[Bimage],  %[zeor],  %[B], v0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vmerge. vim  %[Breal],  %[B],  %[zero],  v0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slidedown. vi  %[Bimage],  %[Bimage],  1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vmul.vv  %[real1],  %[Areal],  %[Breal]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vmul.vv  %[real2],  %[Aimage],  %[Bimage]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vmul.vv  %[image1],  %[Areal],  %[Bimage]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vmul.vv  %[image2],  %[Aimage],  %[Breal]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vadd.vv  %[real],  %[real1],  %[real2]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vadd.vv  %[image],  %[image1],  %[image2]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slideup.vi  %[image],  %[image], 1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vmerge. vvm  %[result],  %[image],  %[real],  v0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RVV 1.0 20 Inst.</a:t>
            </a:r>
            <a:endParaRPr lang="en-US" altLang="zh-CN" b="1" i="1">
              <a:sym typeface="+mn-ea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535170" y="3952875"/>
            <a:ext cx="329184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Zvw is 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5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more efficient in 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codesize, 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efficency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and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power </a:t>
            </a:r>
            <a:r>
              <a:rPr lang="en-US" altLang="zh-CN" b="1">
                <a:sym typeface="+mn-ea"/>
              </a:rPr>
              <a:t>in this case.  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2225675" y="3385185"/>
            <a:ext cx="193040" cy="203200"/>
          </a:xfrm>
          <a:prstGeom prst="flowChartConnec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5430" y="229933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2720" y="238823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9375" y="247713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88970" y="178689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96260" y="187579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2915" y="196469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25675" y="2423795"/>
            <a:ext cx="408940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B0*</a:t>
            </a:r>
            <a:endParaRPr lang="en-US" altLang="zh-CN" sz="900"/>
          </a:p>
        </p:txBody>
      </p:sp>
      <p:sp>
        <p:nvSpPr>
          <p:cNvPr id="16" name="文本框 15"/>
          <p:cNvSpPr txBox="1"/>
          <p:nvPr/>
        </p:nvSpPr>
        <p:spPr>
          <a:xfrm>
            <a:off x="2291715" y="2318385"/>
            <a:ext cx="48577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B1*</a:t>
            </a:r>
            <a:endParaRPr lang="en-US" altLang="zh-CN" sz="900"/>
          </a:p>
        </p:txBody>
      </p:sp>
      <p:sp>
        <p:nvSpPr>
          <p:cNvPr id="17" name="文本框 16"/>
          <p:cNvSpPr txBox="1"/>
          <p:nvPr/>
        </p:nvSpPr>
        <p:spPr>
          <a:xfrm>
            <a:off x="2368550" y="2209800"/>
            <a:ext cx="462915" cy="16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B2*</a:t>
            </a:r>
            <a:endParaRPr lang="en-US" altLang="zh-CN" sz="900"/>
          </a:p>
        </p:txBody>
      </p:sp>
      <p:sp>
        <p:nvSpPr>
          <p:cNvPr id="18" name="文本框 17"/>
          <p:cNvSpPr txBox="1"/>
          <p:nvPr/>
        </p:nvSpPr>
        <p:spPr>
          <a:xfrm>
            <a:off x="2618740" y="1892300"/>
            <a:ext cx="4438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B29*</a:t>
            </a:r>
            <a:endParaRPr lang="en-US" altLang="zh-CN" sz="900"/>
          </a:p>
        </p:txBody>
      </p:sp>
      <p:sp>
        <p:nvSpPr>
          <p:cNvPr id="19" name="文本框 18"/>
          <p:cNvSpPr txBox="1"/>
          <p:nvPr/>
        </p:nvSpPr>
        <p:spPr>
          <a:xfrm>
            <a:off x="2663825" y="1774190"/>
            <a:ext cx="4775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B30*</a:t>
            </a:r>
            <a:endParaRPr lang="en-US" altLang="zh-CN" sz="900"/>
          </a:p>
        </p:txBody>
      </p:sp>
      <p:sp>
        <p:nvSpPr>
          <p:cNvPr id="20" name="文本框 19"/>
          <p:cNvSpPr txBox="1"/>
          <p:nvPr/>
        </p:nvSpPr>
        <p:spPr>
          <a:xfrm>
            <a:off x="2713355" y="1663700"/>
            <a:ext cx="576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B31*</a:t>
            </a:r>
            <a:endParaRPr lang="en-US" altLang="zh-CN" sz="900"/>
          </a:p>
        </p:txBody>
      </p:sp>
      <p:sp>
        <p:nvSpPr>
          <p:cNvPr id="21" name="文本框 20"/>
          <p:cNvSpPr txBox="1"/>
          <p:nvPr/>
        </p:nvSpPr>
        <p:spPr>
          <a:xfrm>
            <a:off x="2663190" y="3295015"/>
            <a:ext cx="16294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ym typeface="+mn-ea"/>
              </a:rPr>
              <a:t>B1*, B2* ... B31*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706120" y="344170"/>
            <a:ext cx="11316970" cy="42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Zvw VS. RVV1.0  -- Complex dynamic scaling MAC</a:t>
            </a:r>
            <a:endParaRPr lang="en-US" sz="2400" b="1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060" y="228028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2350" y="236918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9005" y="245808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98600" y="176784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05890" y="185674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12545" y="194564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9600" y="2404745"/>
            <a:ext cx="334645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A0</a:t>
            </a:r>
            <a:endParaRPr lang="en-US" altLang="zh-CN" sz="900"/>
          </a:p>
        </p:txBody>
      </p:sp>
      <p:sp>
        <p:nvSpPr>
          <p:cNvPr id="26" name="文本框 25"/>
          <p:cNvSpPr txBox="1"/>
          <p:nvPr/>
        </p:nvSpPr>
        <p:spPr>
          <a:xfrm>
            <a:off x="711200" y="2299335"/>
            <a:ext cx="37592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A1</a:t>
            </a:r>
            <a:endParaRPr lang="en-US" altLang="zh-CN" sz="900"/>
          </a:p>
        </p:txBody>
      </p:sp>
      <p:sp>
        <p:nvSpPr>
          <p:cNvPr id="27" name="文本框 26"/>
          <p:cNvSpPr txBox="1"/>
          <p:nvPr/>
        </p:nvSpPr>
        <p:spPr>
          <a:xfrm>
            <a:off x="828675" y="2190750"/>
            <a:ext cx="312420" cy="16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A2</a:t>
            </a:r>
            <a:endParaRPr lang="en-US" altLang="zh-CN" sz="900"/>
          </a:p>
        </p:txBody>
      </p:sp>
      <p:sp>
        <p:nvSpPr>
          <p:cNvPr id="29" name="文本框 28"/>
          <p:cNvSpPr txBox="1"/>
          <p:nvPr/>
        </p:nvSpPr>
        <p:spPr>
          <a:xfrm>
            <a:off x="972820" y="1873250"/>
            <a:ext cx="399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A61</a:t>
            </a:r>
            <a:endParaRPr lang="en-US" altLang="zh-CN" sz="900"/>
          </a:p>
        </p:txBody>
      </p:sp>
      <p:sp>
        <p:nvSpPr>
          <p:cNvPr id="30" name="文本框 29"/>
          <p:cNvSpPr txBox="1"/>
          <p:nvPr/>
        </p:nvSpPr>
        <p:spPr>
          <a:xfrm>
            <a:off x="1080135" y="1755140"/>
            <a:ext cx="3708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A62</a:t>
            </a:r>
            <a:endParaRPr lang="en-US" altLang="zh-CN" sz="900"/>
          </a:p>
        </p:txBody>
      </p:sp>
      <p:sp>
        <p:nvSpPr>
          <p:cNvPr id="31" name="文本框 30"/>
          <p:cNvSpPr txBox="1"/>
          <p:nvPr/>
        </p:nvSpPr>
        <p:spPr>
          <a:xfrm>
            <a:off x="1200785" y="1644650"/>
            <a:ext cx="3987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A63</a:t>
            </a:r>
            <a:endParaRPr lang="en-US" altLang="zh-CN" sz="900"/>
          </a:p>
        </p:txBody>
      </p:sp>
      <p:sp>
        <p:nvSpPr>
          <p:cNvPr id="32" name="文本框 31"/>
          <p:cNvSpPr txBox="1"/>
          <p:nvPr/>
        </p:nvSpPr>
        <p:spPr>
          <a:xfrm>
            <a:off x="802005" y="3307080"/>
            <a:ext cx="1489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A1, A2 ... A31</a:t>
            </a:r>
            <a:endParaRPr lang="en-US" altLang="zh-CN" sz="1600"/>
          </a:p>
        </p:txBody>
      </p:sp>
      <p:sp>
        <p:nvSpPr>
          <p:cNvPr id="34" name="流程图: 联系 33"/>
          <p:cNvSpPr/>
          <p:nvPr/>
        </p:nvSpPr>
        <p:spPr>
          <a:xfrm>
            <a:off x="2225675" y="3385185"/>
            <a:ext cx="193040" cy="203200"/>
          </a:xfrm>
          <a:prstGeom prst="flowChartConnec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05430" y="229933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2720" y="238823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19375" y="2477135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88970" y="178689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6260" y="187579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02915" y="1964690"/>
            <a:ext cx="442595" cy="265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FFFF00"/>
                </a:solidFill>
              </a:rPr>
              <a:t>SC16</a:t>
            </a:r>
            <a:endParaRPr lang="en-US" altLang="zh-CN" sz="800" b="1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225675" y="2423795"/>
            <a:ext cx="408940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B0*</a:t>
            </a:r>
            <a:endParaRPr lang="en-US" altLang="zh-CN" sz="900"/>
          </a:p>
        </p:txBody>
      </p:sp>
      <p:sp>
        <p:nvSpPr>
          <p:cNvPr id="45" name="文本框 44"/>
          <p:cNvSpPr txBox="1"/>
          <p:nvPr/>
        </p:nvSpPr>
        <p:spPr>
          <a:xfrm>
            <a:off x="2291715" y="2318385"/>
            <a:ext cx="48577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B1*</a:t>
            </a:r>
            <a:endParaRPr lang="en-US" altLang="zh-CN" sz="900"/>
          </a:p>
        </p:txBody>
      </p:sp>
      <p:sp>
        <p:nvSpPr>
          <p:cNvPr id="46" name="文本框 45"/>
          <p:cNvSpPr txBox="1"/>
          <p:nvPr/>
        </p:nvSpPr>
        <p:spPr>
          <a:xfrm>
            <a:off x="2368550" y="2209800"/>
            <a:ext cx="462915" cy="16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B2*</a:t>
            </a:r>
            <a:endParaRPr lang="en-US" altLang="zh-CN" sz="900"/>
          </a:p>
        </p:txBody>
      </p:sp>
      <p:sp>
        <p:nvSpPr>
          <p:cNvPr id="47" name="文本框 46"/>
          <p:cNvSpPr txBox="1"/>
          <p:nvPr/>
        </p:nvSpPr>
        <p:spPr>
          <a:xfrm>
            <a:off x="2618740" y="1892300"/>
            <a:ext cx="4438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B61*</a:t>
            </a:r>
            <a:endParaRPr lang="en-US" altLang="zh-CN" sz="900"/>
          </a:p>
        </p:txBody>
      </p:sp>
      <p:sp>
        <p:nvSpPr>
          <p:cNvPr id="48" name="文本框 47"/>
          <p:cNvSpPr txBox="1"/>
          <p:nvPr/>
        </p:nvSpPr>
        <p:spPr>
          <a:xfrm>
            <a:off x="2663825" y="1774190"/>
            <a:ext cx="4775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B62*</a:t>
            </a:r>
            <a:endParaRPr lang="en-US" altLang="zh-CN" sz="900"/>
          </a:p>
        </p:txBody>
      </p:sp>
      <p:sp>
        <p:nvSpPr>
          <p:cNvPr id="49" name="文本框 48"/>
          <p:cNvSpPr txBox="1"/>
          <p:nvPr/>
        </p:nvSpPr>
        <p:spPr>
          <a:xfrm>
            <a:off x="2778125" y="1663700"/>
            <a:ext cx="5118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B63*</a:t>
            </a:r>
            <a:endParaRPr lang="en-US" altLang="zh-CN" sz="900"/>
          </a:p>
        </p:txBody>
      </p:sp>
      <p:sp>
        <p:nvSpPr>
          <p:cNvPr id="50" name="文本框 49"/>
          <p:cNvSpPr txBox="1"/>
          <p:nvPr/>
        </p:nvSpPr>
        <p:spPr>
          <a:xfrm>
            <a:off x="2663190" y="3295015"/>
            <a:ext cx="16294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ym typeface="+mn-ea"/>
              </a:rPr>
              <a:t>B1*, B2* ... B31*</a:t>
            </a:r>
            <a:endParaRPr lang="en-US" altLang="zh-CN" sz="1600">
              <a:sym typeface="+mn-ea"/>
            </a:endParaRPr>
          </a:p>
        </p:txBody>
      </p:sp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1688" y="4405631"/>
          <a:ext cx="1576070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1" imgW="736600" imgH="266700" progId="Equation.KSEE3">
                  <p:embed/>
                </p:oleObj>
              </mc:Choice>
              <mc:Fallback>
                <p:oleObj name="" r:id="rId1" imgW="7366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1688" y="4405631"/>
                        <a:ext cx="1576070" cy="57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4786630" y="1085215"/>
            <a:ext cx="30416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i="1">
                <a:solidFill>
                  <a:srgbClr val="7030A0"/>
                </a:solidFill>
              </a:rPr>
              <a:t>vsetvl (SEW = 32bit LMUL=2)</a:t>
            </a:r>
            <a:endParaRPr lang="en-US" altLang="zh-CN" sz="1200" i="1">
              <a:solidFill>
                <a:srgbClr val="7030A0"/>
              </a:solidFill>
            </a:endParaRPr>
          </a:p>
          <a:p>
            <a:endParaRPr lang="en-US" altLang="zh-CN" sz="1200" i="1">
              <a:solidFill>
                <a:srgbClr val="7030A0"/>
              </a:solidFill>
            </a:endParaRPr>
          </a:p>
          <a:p>
            <a:r>
              <a:rPr lang="en-US" altLang="zh-CN" sz="1200" i="1">
                <a:solidFill>
                  <a:srgbClr val="7030A0"/>
                </a:solidFill>
              </a:rPr>
              <a:t>vdsmacini. s  %[AntShift]</a:t>
            </a:r>
            <a:endParaRPr lang="en-US" altLang="zh-CN" sz="1200" i="1">
              <a:solidFill>
                <a:srgbClr val="7030A0"/>
              </a:solidFill>
            </a:endParaRPr>
          </a:p>
          <a:p>
            <a:r>
              <a:rPr lang="en-US" altLang="zh-CN" sz="1200" i="1">
                <a:solidFill>
                  <a:srgbClr val="7030A0"/>
                </a:solidFill>
              </a:rPr>
              <a:t>vle32.v  %[cir0],  (%[cir0Addr])</a:t>
            </a:r>
            <a:endParaRPr lang="en-US" altLang="zh-CN" sz="1200" i="1">
              <a:solidFill>
                <a:srgbClr val="7030A0"/>
              </a:solidFill>
            </a:endParaRPr>
          </a:p>
          <a:p>
            <a:r>
              <a:rPr lang="en-US" altLang="zh-CN" sz="1200" i="1">
                <a:solidFill>
                  <a:srgbClr val="7030A0"/>
                </a:solidFill>
                <a:sym typeface="+mn-ea"/>
              </a:rPr>
              <a:t>vle32.v  %[cir1],  (%[cir1Addr])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r>
              <a:rPr lang="en-US" altLang="zh-CN" sz="1200" i="1">
                <a:solidFill>
                  <a:srgbClr val="7030A0"/>
                </a:solidFill>
                <a:sym typeface="+mn-ea"/>
              </a:rPr>
              <a:t>vdscmacj.vv  %[cir0],  %[cir1]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r>
              <a:rPr lang="en-US" altLang="zh-CN" sz="1200" i="1">
                <a:solidFill>
                  <a:srgbClr val="7030A0"/>
                </a:solidFill>
                <a:sym typeface="+mn-ea"/>
              </a:rPr>
              <a:t>vdscmaco.v  %[cirSum]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r>
              <a:rPr lang="en-US" altLang="zh-CN" sz="1200" i="1">
                <a:solidFill>
                  <a:srgbClr val="7030A0"/>
                </a:solidFill>
                <a:sym typeface="+mn-ea"/>
              </a:rPr>
              <a:t>vdscredsum.v  %[result],  %[cirSum]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Zvw 7 Inst.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083550" y="985520"/>
            <a:ext cx="371919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vsetvl (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SEW = 16bit LMUL=2)</a:t>
            </a:r>
            <a:endParaRPr lang="en-US" altLang="zh-CN" sz="1200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vlm.v v0, (%[imageMaskAddr])</a:t>
            </a:r>
            <a:endParaRPr lang="en-US" altLang="zh-CN" sz="1200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vmv.i  %[zero], 0</a:t>
            </a:r>
            <a:endParaRPr lang="en-US" altLang="zh-CN" sz="1200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vmv.v  %[accReal],  %[zero]</a:t>
            </a:r>
            <a:endParaRPr lang="en-US" altLang="zh-CN" sz="1200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vmv.v  %[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accImage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],  %[zero]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vle16.v  %[A],  (%[Aaddr])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vle16.v  %[B],  (%[Baddr])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vmerge. vvm  %[Aimage],  %[zeor],  %[A], v0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vmerge. vim  %[Areal],  %[A],  %[zero],  v0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slidedown. vi  %[Aimage],  %[Aimage],  1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vmerge. vvm  %[Bimage],  %[zeor],  %[B], v0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vmerge. vim  %[Breal],  %[B],  %[zero],  v0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slidedown. vi  %[Bimage],  %[Bimage],  1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vwmac.vv  %[accReal],  %[Areal],  %[Breal]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vwmac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.vv  %[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accReal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 %[Aimage],  %[Bimage]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vwmac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.vv  %[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accImage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 %[Areal],  %[Bimage]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vwmac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.vv  %[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accImage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 %[Aimage],  %[Breal]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vsetvl (SEW = 32bit LMUL=1)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vsra.vv  %[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accReal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 %[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accReal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 %[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AntShift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vsra.vv  %[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accImage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 %[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accImage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 %[AntShift]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vsetvl (SEW = 16bit LMUL=1)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slideup. vi  %[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accImage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 %[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accImage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 1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vmerge. vvm  %[result],  %[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accImage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 %[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accReal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 v0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RVV 1.0 23 Inst.</a:t>
            </a:r>
            <a:endParaRPr lang="en-US" altLang="zh-CN" b="1" i="1"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590415" y="3524250"/>
            <a:ext cx="3548380" cy="1537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Zvw is 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3.5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more efficient in 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codesize, 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efficency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and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power </a:t>
            </a:r>
            <a:r>
              <a:rPr lang="en-US" altLang="zh-CN" b="1">
                <a:sym typeface="+mn-ea"/>
              </a:rPr>
              <a:t>in this case.  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Accuracy </a:t>
            </a:r>
            <a:r>
              <a:rPr lang="en-US" altLang="zh-CN" b="1">
                <a:sym typeface="+mn-ea"/>
              </a:rPr>
              <a:t>is another advantage.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3460115" y="1461770"/>
            <a:ext cx="636270" cy="721360"/>
            <a:chOff x="5428" y="1975"/>
            <a:chExt cx="1002" cy="1136"/>
          </a:xfrm>
        </p:grpSpPr>
        <p:grpSp>
          <p:nvGrpSpPr>
            <p:cNvPr id="96" name="组合 95"/>
            <p:cNvGrpSpPr/>
            <p:nvPr/>
          </p:nvGrpSpPr>
          <p:grpSpPr>
            <a:xfrm>
              <a:off x="5734" y="1975"/>
              <a:ext cx="696" cy="836"/>
              <a:chOff x="5594" y="2110"/>
              <a:chExt cx="696" cy="836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594" y="2110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5594" y="2528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588" y="2121"/>
              <a:ext cx="696" cy="836"/>
              <a:chOff x="5594" y="2110"/>
              <a:chExt cx="696" cy="83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5594" y="2110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5594" y="2528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5428" y="2275"/>
              <a:ext cx="696" cy="836"/>
              <a:chOff x="5594" y="2110"/>
              <a:chExt cx="696" cy="836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5594" y="2110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5594" y="2528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115060" y="2280285"/>
            <a:ext cx="885190" cy="265430"/>
            <a:chOff x="1047" y="2695"/>
            <a:chExt cx="1394" cy="418"/>
          </a:xfrm>
        </p:grpSpPr>
        <p:sp>
          <p:nvSpPr>
            <p:cNvPr id="23" name="矩形 22"/>
            <p:cNvSpPr/>
            <p:nvPr/>
          </p:nvSpPr>
          <p:spPr>
            <a:xfrm>
              <a:off x="1047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44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22350" y="2369185"/>
            <a:ext cx="885190" cy="265430"/>
            <a:chOff x="1047" y="2695"/>
            <a:chExt cx="1394" cy="418"/>
          </a:xfrm>
        </p:grpSpPr>
        <p:sp>
          <p:nvSpPr>
            <p:cNvPr id="13" name="矩形 12"/>
            <p:cNvSpPr/>
            <p:nvPr/>
          </p:nvSpPr>
          <p:spPr>
            <a:xfrm>
              <a:off x="1047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44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</p:grpSp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706120" y="344170"/>
            <a:ext cx="11316970" cy="42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Zvw VS. RVV1.0  -- wideband average power</a:t>
            </a:r>
            <a:endParaRPr lang="en-US" sz="2400" b="1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29005" y="2458085"/>
            <a:ext cx="885190" cy="265430"/>
            <a:chOff x="1047" y="2695"/>
            <a:chExt cx="1394" cy="418"/>
          </a:xfrm>
        </p:grpSpPr>
        <p:sp>
          <p:nvSpPr>
            <p:cNvPr id="2" name="矩形 1"/>
            <p:cNvSpPr/>
            <p:nvPr/>
          </p:nvSpPr>
          <p:spPr>
            <a:xfrm>
              <a:off x="1047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44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98600" y="1767840"/>
            <a:ext cx="885190" cy="265430"/>
            <a:chOff x="1047" y="2695"/>
            <a:chExt cx="1394" cy="418"/>
          </a:xfrm>
        </p:grpSpPr>
        <p:sp>
          <p:nvSpPr>
            <p:cNvPr id="28" name="矩形 27"/>
            <p:cNvSpPr/>
            <p:nvPr/>
          </p:nvSpPr>
          <p:spPr>
            <a:xfrm>
              <a:off x="1047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744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05890" y="1856740"/>
            <a:ext cx="885190" cy="265430"/>
            <a:chOff x="1047" y="2695"/>
            <a:chExt cx="1394" cy="418"/>
          </a:xfrm>
        </p:grpSpPr>
        <p:sp>
          <p:nvSpPr>
            <p:cNvPr id="33" name="矩形 32"/>
            <p:cNvSpPr/>
            <p:nvPr/>
          </p:nvSpPr>
          <p:spPr>
            <a:xfrm>
              <a:off x="1047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44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12545" y="1945640"/>
            <a:ext cx="885190" cy="265430"/>
            <a:chOff x="1047" y="2695"/>
            <a:chExt cx="1394" cy="418"/>
          </a:xfrm>
        </p:grpSpPr>
        <p:sp>
          <p:nvSpPr>
            <p:cNvPr id="38" name="矩形 37"/>
            <p:cNvSpPr/>
            <p:nvPr/>
          </p:nvSpPr>
          <p:spPr>
            <a:xfrm>
              <a:off x="1047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4" y="2695"/>
              <a:ext cx="697" cy="4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FFFF00"/>
                  </a:solidFill>
                </a:rPr>
                <a:t>SC16</a:t>
              </a:r>
              <a:endParaRPr lang="en-US" altLang="zh-CN" sz="800" b="1">
                <a:solidFill>
                  <a:srgbClr val="FFFF00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09600" y="2404745"/>
            <a:ext cx="334645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A0</a:t>
            </a:r>
            <a:endParaRPr lang="en-US" altLang="zh-CN" sz="900"/>
          </a:p>
        </p:txBody>
      </p:sp>
      <p:sp>
        <p:nvSpPr>
          <p:cNvPr id="59" name="文本框 58"/>
          <p:cNvSpPr txBox="1"/>
          <p:nvPr/>
        </p:nvSpPr>
        <p:spPr>
          <a:xfrm>
            <a:off x="711200" y="2299335"/>
            <a:ext cx="37592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A1</a:t>
            </a:r>
            <a:endParaRPr lang="en-US" altLang="zh-CN" sz="900"/>
          </a:p>
        </p:txBody>
      </p:sp>
      <p:sp>
        <p:nvSpPr>
          <p:cNvPr id="60" name="文本框 59"/>
          <p:cNvSpPr txBox="1"/>
          <p:nvPr/>
        </p:nvSpPr>
        <p:spPr>
          <a:xfrm>
            <a:off x="828675" y="2190750"/>
            <a:ext cx="312420" cy="16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A2</a:t>
            </a:r>
            <a:endParaRPr lang="en-US" altLang="zh-CN" sz="900"/>
          </a:p>
        </p:txBody>
      </p:sp>
      <p:sp>
        <p:nvSpPr>
          <p:cNvPr id="61" name="文本框 60"/>
          <p:cNvSpPr txBox="1"/>
          <p:nvPr/>
        </p:nvSpPr>
        <p:spPr>
          <a:xfrm>
            <a:off x="972820" y="1873250"/>
            <a:ext cx="399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A29</a:t>
            </a:r>
            <a:endParaRPr lang="en-US" altLang="zh-CN" sz="900"/>
          </a:p>
        </p:txBody>
      </p:sp>
      <p:sp>
        <p:nvSpPr>
          <p:cNvPr id="62" name="文本框 61"/>
          <p:cNvSpPr txBox="1"/>
          <p:nvPr/>
        </p:nvSpPr>
        <p:spPr>
          <a:xfrm>
            <a:off x="1080135" y="1755140"/>
            <a:ext cx="3708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A30</a:t>
            </a:r>
            <a:endParaRPr lang="en-US" altLang="zh-CN" sz="900"/>
          </a:p>
        </p:txBody>
      </p:sp>
      <p:sp>
        <p:nvSpPr>
          <p:cNvPr id="63" name="文本框 62"/>
          <p:cNvSpPr txBox="1"/>
          <p:nvPr/>
        </p:nvSpPr>
        <p:spPr>
          <a:xfrm>
            <a:off x="1200785" y="1644650"/>
            <a:ext cx="3987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A31</a:t>
            </a:r>
            <a:endParaRPr lang="en-US" altLang="zh-CN" sz="900"/>
          </a:p>
        </p:txBody>
      </p:sp>
      <p:grpSp>
        <p:nvGrpSpPr>
          <p:cNvPr id="94" name="组合 93"/>
          <p:cNvGrpSpPr/>
          <p:nvPr/>
        </p:nvGrpSpPr>
        <p:grpSpPr>
          <a:xfrm>
            <a:off x="3085465" y="1961515"/>
            <a:ext cx="636270" cy="721360"/>
            <a:chOff x="5428" y="1975"/>
            <a:chExt cx="1002" cy="1136"/>
          </a:xfrm>
        </p:grpSpPr>
        <p:grpSp>
          <p:nvGrpSpPr>
            <p:cNvPr id="72" name="组合 71"/>
            <p:cNvGrpSpPr/>
            <p:nvPr/>
          </p:nvGrpSpPr>
          <p:grpSpPr>
            <a:xfrm>
              <a:off x="5734" y="1975"/>
              <a:ext cx="696" cy="836"/>
              <a:chOff x="5594" y="2110"/>
              <a:chExt cx="696" cy="836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5594" y="2110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594" y="2528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588" y="2121"/>
              <a:ext cx="696" cy="836"/>
              <a:chOff x="5594" y="2110"/>
              <a:chExt cx="696" cy="83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5594" y="2110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594" y="2528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428" y="2275"/>
              <a:ext cx="696" cy="836"/>
              <a:chOff x="5594" y="2110"/>
              <a:chExt cx="696" cy="836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5594" y="2110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594" y="2528"/>
                <a:ext cx="697" cy="41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FFFF00"/>
                    </a:solidFill>
                  </a:rPr>
                  <a:t>SC16</a:t>
                </a:r>
                <a:endParaRPr lang="en-US" altLang="zh-CN" sz="800" b="1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12" name="文本框 111"/>
          <p:cNvSpPr txBox="1"/>
          <p:nvPr/>
        </p:nvSpPr>
        <p:spPr>
          <a:xfrm>
            <a:off x="802005" y="3307080"/>
            <a:ext cx="1489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A1, A2 ... A31</a:t>
            </a:r>
            <a:endParaRPr lang="en-US" altLang="zh-CN" sz="1600"/>
          </a:p>
        </p:txBody>
      </p:sp>
      <p:sp>
        <p:nvSpPr>
          <p:cNvPr id="113" name="文本框 112"/>
          <p:cNvSpPr txBox="1"/>
          <p:nvPr/>
        </p:nvSpPr>
        <p:spPr>
          <a:xfrm>
            <a:off x="3046095" y="2801620"/>
            <a:ext cx="12471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A1</a:t>
            </a:r>
            <a:r>
              <a:rPr lang="en-US" altLang="zh-CN" sz="1600" baseline="30000"/>
              <a:t>H</a:t>
            </a:r>
            <a:r>
              <a:rPr lang="en-US" altLang="zh-CN" sz="1600"/>
              <a:t> </a:t>
            </a:r>
            <a:endParaRPr lang="en-US" altLang="zh-CN" sz="1600"/>
          </a:p>
          <a:p>
            <a:r>
              <a:rPr lang="en-US" altLang="zh-CN" sz="1600"/>
              <a:t>A2</a:t>
            </a:r>
            <a:r>
              <a:rPr lang="en-US" altLang="zh-CN" sz="1600" baseline="30000"/>
              <a:t>H</a:t>
            </a:r>
            <a:endParaRPr lang="en-US" altLang="zh-CN" sz="1600" baseline="30000"/>
          </a:p>
          <a:p>
            <a:r>
              <a:rPr lang="en-US" altLang="zh-CN" sz="1600"/>
              <a:t>...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A31</a:t>
            </a:r>
            <a:r>
              <a:rPr lang="en-US" altLang="zh-CN" sz="1600" baseline="30000"/>
              <a:t>H</a:t>
            </a:r>
            <a:endParaRPr lang="en-US" altLang="zh-CN" sz="1600"/>
          </a:p>
        </p:txBody>
      </p:sp>
      <p:sp>
        <p:nvSpPr>
          <p:cNvPr id="120" name="文本框 119"/>
          <p:cNvSpPr txBox="1"/>
          <p:nvPr/>
        </p:nvSpPr>
        <p:spPr>
          <a:xfrm>
            <a:off x="2679700" y="2171065"/>
            <a:ext cx="334645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A0</a:t>
            </a:r>
            <a:endParaRPr lang="en-US" altLang="zh-CN" sz="900"/>
          </a:p>
        </p:txBody>
      </p:sp>
      <p:sp>
        <p:nvSpPr>
          <p:cNvPr id="121" name="文本框 120"/>
          <p:cNvSpPr txBox="1"/>
          <p:nvPr/>
        </p:nvSpPr>
        <p:spPr>
          <a:xfrm>
            <a:off x="2788285" y="2045335"/>
            <a:ext cx="37592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A1</a:t>
            </a:r>
            <a:endParaRPr lang="en-US" altLang="zh-CN" sz="900"/>
          </a:p>
        </p:txBody>
      </p:sp>
      <p:sp>
        <p:nvSpPr>
          <p:cNvPr id="122" name="文本框 121"/>
          <p:cNvSpPr txBox="1"/>
          <p:nvPr/>
        </p:nvSpPr>
        <p:spPr>
          <a:xfrm>
            <a:off x="2905760" y="1936750"/>
            <a:ext cx="312420" cy="16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A2</a:t>
            </a:r>
            <a:endParaRPr lang="en-US" altLang="zh-CN" sz="900"/>
          </a:p>
        </p:txBody>
      </p:sp>
      <p:sp>
        <p:nvSpPr>
          <p:cNvPr id="123" name="文本框 122"/>
          <p:cNvSpPr txBox="1"/>
          <p:nvPr/>
        </p:nvSpPr>
        <p:spPr>
          <a:xfrm>
            <a:off x="3049905" y="1619250"/>
            <a:ext cx="399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A29</a:t>
            </a:r>
            <a:endParaRPr lang="en-US" altLang="zh-CN" sz="900"/>
          </a:p>
        </p:txBody>
      </p:sp>
      <p:sp>
        <p:nvSpPr>
          <p:cNvPr id="124" name="文本框 123"/>
          <p:cNvSpPr txBox="1"/>
          <p:nvPr/>
        </p:nvSpPr>
        <p:spPr>
          <a:xfrm>
            <a:off x="3157220" y="1501140"/>
            <a:ext cx="3708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A30</a:t>
            </a:r>
            <a:endParaRPr lang="en-US" altLang="zh-CN" sz="900"/>
          </a:p>
        </p:txBody>
      </p:sp>
      <p:sp>
        <p:nvSpPr>
          <p:cNvPr id="125" name="文本框 124"/>
          <p:cNvSpPr txBox="1"/>
          <p:nvPr/>
        </p:nvSpPr>
        <p:spPr>
          <a:xfrm>
            <a:off x="3277870" y="1390650"/>
            <a:ext cx="3987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A31</a:t>
            </a:r>
            <a:endParaRPr lang="en-US" altLang="zh-CN" sz="900"/>
          </a:p>
        </p:txBody>
      </p:sp>
      <p:sp>
        <p:nvSpPr>
          <p:cNvPr id="128" name="文本框 127"/>
          <p:cNvSpPr txBox="1"/>
          <p:nvPr/>
        </p:nvSpPr>
        <p:spPr>
          <a:xfrm>
            <a:off x="663575" y="4630420"/>
            <a:ext cx="38715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6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Each A vector has different gain shift</a:t>
            </a:r>
            <a:endParaRPr lang="en-US" sz="1600" kern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9" name="乘号 128"/>
          <p:cNvSpPr/>
          <p:nvPr/>
        </p:nvSpPr>
        <p:spPr>
          <a:xfrm>
            <a:off x="2280285" y="3228340"/>
            <a:ext cx="493395" cy="478790"/>
          </a:xfrm>
          <a:prstGeom prst="mathMultiply">
            <a:avLst>
              <a:gd name="adj1" fmla="val 1047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1" name="对象 1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6918" y="5233353"/>
          <a:ext cx="3556000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663700" imgH="254000" progId="Equation.KSEE3">
                  <p:embed/>
                </p:oleObj>
              </mc:Choice>
              <mc:Fallback>
                <p:oleObj name="" r:id="rId1" imgW="16637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6918" y="5233353"/>
                        <a:ext cx="3556000" cy="54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文本框 131"/>
          <p:cNvSpPr txBox="1"/>
          <p:nvPr/>
        </p:nvSpPr>
        <p:spPr>
          <a:xfrm>
            <a:off x="4785995" y="985520"/>
            <a:ext cx="304165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7030A0"/>
                </a:solidFill>
              </a:rPr>
              <a:t>vsetvl (SEW = 32bit LMUL=1)</a:t>
            </a:r>
            <a:endParaRPr lang="en-US" altLang="zh-CN" sz="1200">
              <a:solidFill>
                <a:srgbClr val="7030A0"/>
              </a:solidFill>
            </a:endParaRPr>
          </a:p>
          <a:p>
            <a:endParaRPr lang="en-US" altLang="zh-CN" sz="1200"/>
          </a:p>
          <a:p>
            <a:r>
              <a:rPr lang="en-US" altLang="zh-CN" sz="1200" i="1">
                <a:solidFill>
                  <a:srgbClr val="7030A0"/>
                </a:solidFill>
              </a:rPr>
              <a:t>vdsmacini.v  %[gainShift]</a:t>
            </a:r>
            <a:endParaRPr lang="en-US" altLang="zh-CN" sz="1200" i="1">
              <a:solidFill>
                <a:srgbClr val="7030A0"/>
              </a:solidFill>
            </a:endParaRPr>
          </a:p>
          <a:p>
            <a:r>
              <a:rPr lang="en-US" altLang="zh-CN" sz="1200" i="1">
                <a:solidFill>
                  <a:srgbClr val="7030A0"/>
                </a:solidFill>
              </a:rPr>
              <a:t>vle32.v  %[a0],  (%[a0Addr])</a:t>
            </a:r>
            <a:endParaRPr lang="en-US" altLang="zh-CN" sz="1200" i="1">
              <a:solidFill>
                <a:srgbClr val="7030A0"/>
              </a:solidFill>
            </a:endParaRPr>
          </a:p>
          <a:p>
            <a:r>
              <a:rPr lang="en-US" altLang="zh-CN" sz="1200" i="1">
                <a:solidFill>
                  <a:srgbClr val="7030A0"/>
                </a:solidFill>
              </a:rPr>
              <a:t>vdsmacj.vv  %[a0],  %[a0]</a:t>
            </a:r>
            <a:endParaRPr lang="en-US" altLang="zh-CN" sz="1200" i="1">
              <a:solidFill>
                <a:srgbClr val="7030A0"/>
              </a:solidFill>
            </a:endParaRPr>
          </a:p>
          <a:p>
            <a:r>
              <a:rPr lang="en-US" altLang="zh-CN" sz="1200" i="1">
                <a:solidFill>
                  <a:srgbClr val="7030A0"/>
                </a:solidFill>
              </a:rPr>
              <a:t>vle32.v  %[a1],  (%[a1Addr])</a:t>
            </a:r>
            <a:endParaRPr lang="en-US" altLang="zh-CN" sz="1200" i="1">
              <a:solidFill>
                <a:srgbClr val="7030A0"/>
              </a:solidFill>
            </a:endParaRPr>
          </a:p>
          <a:p>
            <a:r>
              <a:rPr lang="en-US" altLang="zh-CN" sz="1200" i="1">
                <a:solidFill>
                  <a:srgbClr val="7030A0"/>
                </a:solidFill>
              </a:rPr>
              <a:t>vdscmacj.vv  %[a1], %[a1]</a:t>
            </a:r>
            <a:endParaRPr lang="en-US" altLang="zh-CN" sz="1200" i="1">
              <a:solidFill>
                <a:srgbClr val="7030A0"/>
              </a:solidFill>
            </a:endParaRPr>
          </a:p>
          <a:p>
            <a:r>
              <a:rPr lang="en-US" altLang="zh-CN" sz="1200" i="1">
                <a:solidFill>
                  <a:srgbClr val="7030A0"/>
                </a:solidFill>
              </a:rPr>
              <a:t>vdscmacor.v   %[acc]</a:t>
            </a:r>
            <a:endParaRPr lang="en-US" altLang="zh-CN" sz="1200" i="1">
              <a:solidFill>
                <a:srgbClr val="7030A0"/>
              </a:solidFill>
            </a:endParaRPr>
          </a:p>
          <a:p>
            <a:r>
              <a:rPr lang="en-US" altLang="zh-CN" sz="1200" i="1">
                <a:solidFill>
                  <a:srgbClr val="7030A0"/>
                </a:solidFill>
              </a:rPr>
              <a:t>vdscredsum.v  %[sum32]</a:t>
            </a:r>
            <a:endParaRPr lang="en-US" altLang="zh-CN" sz="1200" i="1">
              <a:solidFill>
                <a:srgbClr val="7030A0"/>
              </a:solidFill>
            </a:endParaRPr>
          </a:p>
          <a:p>
            <a:endParaRPr lang="en-US" altLang="zh-CN" sz="1200"/>
          </a:p>
          <a:p>
            <a:r>
              <a:rPr lang="en-US" altLang="zh-CN" sz="1200" b="1"/>
              <a:t>sum32[0] is the final result of SC16</a:t>
            </a:r>
            <a:endParaRPr lang="en-US" altLang="zh-CN" sz="1200" b="1"/>
          </a:p>
          <a:p>
            <a:r>
              <a:rPr lang="en-US" altLang="zh-CN" b="1">
                <a:solidFill>
                  <a:srgbClr val="FF0000"/>
                </a:solidFill>
              </a:rPr>
              <a:t>Zvw 8 Inst.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683260" y="1053465"/>
            <a:ext cx="12242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ym typeface="+mn-ea"/>
              </a:rPr>
              <a:t>A = [a0, a1]</a:t>
            </a:r>
            <a:endParaRPr lang="en-US" altLang="zh-CN" sz="1600">
              <a:sym typeface="+mn-ea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083550" y="817880"/>
            <a:ext cx="371919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vsetvl (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SEW = 16bit LMUL=2)</a:t>
            </a:r>
            <a:endParaRPr lang="en-US" altLang="zh-CN" sz="1200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vmv.v.i  %[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acc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], 0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vmv.v.v %[gainShift2], %[gainShift]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vsetvl (SEW = 16bit LMUL=1)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vle16.v  %[a0],  (%[a0Addr])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vwmul.vv  %[a0], %[a0], %[a0]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vle16.v  %[a1],  (%[a1Addr])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vwmacc.vv  %[acc], %[a1], %[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a1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vsetvl (SEW = 16bit LMUL=2)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vsra.vv  %[a0], %[a0], %[gainShift]  </a:t>
            </a:r>
            <a:r>
              <a:rPr lang="en-US" altLang="zh-CN" sz="1200" i="1">
                <a:solidFill>
                  <a:srgbClr val="FF0000"/>
                </a:solidFill>
                <a:sym typeface="+mn-ea"/>
              </a:rPr>
              <a:t> // lost accuracy here</a:t>
            </a:r>
            <a:endParaRPr lang="en-US" altLang="zh-CN" sz="1200" i="1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vsra.vv  %[a1], %[a1], %[gainShift]  </a:t>
            </a:r>
            <a:r>
              <a:rPr lang="en-US" altLang="zh-CN" sz="1200" i="1">
                <a:solidFill>
                  <a:srgbClr val="FF0000"/>
                </a:solidFill>
                <a:sym typeface="+mn-ea"/>
              </a:rPr>
              <a:t> // lost accuracy here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>
                <a:solidFill>
                  <a:srgbClr val="7030A0"/>
                </a:solidFill>
                <a:sym typeface="+mn-ea"/>
              </a:rPr>
              <a:t>vadd  %[a0],  %[a0],  %[a1] </a:t>
            </a:r>
            <a:endParaRPr lang="en-US" altLang="zh-CN" sz="1200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vsra.vi %[</a:t>
            </a:r>
            <a:r>
              <a:rPr lang="en-US" altLang="zh-CN" sz="1200" i="1">
                <a:solidFill>
                  <a:srgbClr val="7030A0"/>
                </a:solidFill>
                <a:sym typeface="+mn-ea"/>
              </a:rPr>
              <a:t>a0],  %[a0],  n             </a:t>
            </a:r>
            <a:r>
              <a:rPr lang="en-US" altLang="zh-CN" sz="1200" i="1">
                <a:solidFill>
                  <a:srgbClr val="FF0000"/>
                </a:solidFill>
                <a:sym typeface="+mn-ea"/>
              </a:rPr>
              <a:t>  // output fixpoint format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i="1">
                <a:solidFill>
                  <a:srgbClr val="7030A0"/>
                </a:solidFill>
                <a:sym typeface="+mn-ea"/>
              </a:rPr>
              <a:t>vredsum.vs  %[sum32],  %[a0],  %[acc]</a:t>
            </a:r>
            <a:endParaRPr lang="en-US" altLang="zh-CN" sz="1200" i="1">
              <a:solidFill>
                <a:srgbClr val="7030A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1200" i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200" b="1">
                <a:sym typeface="+mn-ea"/>
              </a:rPr>
              <a:t>sum32[0] is the final result of SC16</a:t>
            </a:r>
            <a:endParaRPr lang="en-US" altLang="zh-CN" sz="12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RVV 1.0 14 Inst.</a:t>
            </a:r>
            <a:endParaRPr lang="en-US" altLang="zh-CN" b="1" i="1">
              <a:sym typeface="+mn-ea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535170" y="3952875"/>
            <a:ext cx="3548380" cy="1537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Zvw is 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more efficient in 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codesize, 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efficency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and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power </a:t>
            </a:r>
            <a:r>
              <a:rPr lang="en-US" altLang="zh-CN" b="1">
                <a:sym typeface="+mn-ea"/>
              </a:rPr>
              <a:t>in this case.  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Accuracy </a:t>
            </a:r>
            <a:r>
              <a:rPr lang="en-US" altLang="zh-CN" b="1">
                <a:sym typeface="+mn-ea"/>
              </a:rPr>
              <a:t>is another advantage.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27980_4*l_h_i*1_2_2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980_4*l_h_i*1_3_3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27980_4*l_h_i*1_1_2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27980_4*l_h_i*1_1_5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980_4*l_h_i*1_1_3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27980_4*l_h_i*1_2_5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980_4*l_h_i*1_3_4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27980_4*l_h_i*1_3_2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27980_4*l_h_i*1_3_5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18.xml><?xml version="1.0" encoding="utf-8"?>
<p:tagLst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7980_4*l_h_f*1_2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VALUE" val="38"/>
  <p:tag name="KSO_WM_UNIT_TEXT_FILL_FORE_SCHEMECOLOR_INDEX" val="13"/>
  <p:tag name="KSO_WM_UNIT_TEXT_FILL_TYPE" val="1"/>
  <p:tag name="KSO_WM_DIAGRAM_VIRTUALLY_FRAME" val="{&quot;height&quot;:393.21189871748373,&quot;left&quot;:9.5,&quot;top&quot;:78.66133579825183,&quot;width&quot;:931.6}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27980_4*l_h_a*1_2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VALUE" val="6"/>
  <p:tag name="KSO_WM_UNIT_TEXT_FILL_FORE_SCHEMECOLOR_INDEX" val="6"/>
  <p:tag name="KSO_WM_UNIT_TEXT_FILL_TYPE" val="1"/>
  <p:tag name="KSO_WM_DIAGRAM_VIRTUALLY_FRAME" val="{&quot;height&quot;:393.21189871748373,&quot;left&quot;:9.5,&quot;top&quot;:78.66133579825183,&quot;width&quot;:931.6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7980_4*l_h_i*1_2_4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27980_4*l_h_i*1_2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DIAGRAM_VIRTUALLY_FRAME" val="{&quot;height&quot;:393.21189871748373,&quot;left&quot;:9.5,&quot;top&quot;:78.66133579825183,&quot;width&quot;:931.6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7980_4*l_h_i*1_2_3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22.xml><?xml version="1.0" encoding="utf-8"?>
<p:tagLst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27980_4*l_h_f*1_4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VALUE" val="38"/>
  <p:tag name="KSO_WM_UNIT_TEXT_FILL_FORE_SCHEMECOLOR_INDEX" val="13"/>
  <p:tag name="KSO_WM_UNIT_TEXT_FILL_TYPE" val="1"/>
  <p:tag name="KSO_WM_DIAGRAM_VIRTUALLY_FRAME" val="{&quot;height&quot;:393.21189871748373,&quot;left&quot;:9.5,&quot;top&quot;:78.66133579825183,&quot;width&quot;:931.6}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27980_4*l_h_a*1_4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VALUE" val="6"/>
  <p:tag name="KSO_WM_UNIT_TEXT_FILL_FORE_SCHEMECOLOR_INDEX" val="8"/>
  <p:tag name="KSO_WM_UNIT_TEXT_FILL_TYPE" val="1"/>
  <p:tag name="KSO_WM_DIAGRAM_VIRTUALLY_FRAME" val="{&quot;height&quot;:393.21189871748373,&quot;left&quot;:9.5,&quot;top&quot;:78.66133579825183,&quot;width&quot;:931.6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27980_4*l_h_i*1_4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DIAGRAM_VIRTUALLY_FRAME" val="{&quot;height&quot;:393.21189871748373,&quot;left&quot;:9.5,&quot;top&quot;:78.66133579825183,&quot;width&quot;:931.6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27980_4*l_h_i*1_4_2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27980_4*l_h_i*1_4_3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27980_4*l_h_i*1_4_4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227980_4*l_h_i*1_4_5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7980_4*l_h_f*1_1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VALUE" val="38"/>
  <p:tag name="KSO_WM_UNIT_TEXT_FILL_FORE_SCHEMECOLOR_INDEX" val="13"/>
  <p:tag name="KSO_WM_UNIT_TEXT_FILL_TYPE" val="1"/>
  <p:tag name="KSO_WM_DIAGRAM_VIRTUALLY_FRAME" val="{&quot;height&quot;:393.21189871748373,&quot;left&quot;:9.5,&quot;top&quot;:78.66133579825183,&quot;width&quot;:931.6}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h_a"/>
  <p:tag name="KSO_WM_UNIT_INDEX" val="1_3_1"/>
  <p:tag name="KSO_WM_UNIT_ID" val="custom160572_114*q_h_a*1_3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5"/>
  <p:tag name="KSO_WM_UNIT_PRESET_TEXT_LEN" val="12"/>
  <p:tag name="KSO_WM_DIAGRAM_GROUP_CODE" val="q1-1"/>
  <p:tag name="KSO_WM_UNIT_TEXT_FILL_FORE_SCHEMECOLOR_INDEX" val="13"/>
  <p:tag name="KSO_WM_UNIT_TEXT_FILL_TYPE" val="1"/>
  <p:tag name="KSO_WM_DIAGRAM_VIRTUALLY_FRAME" val="{&quot;height&quot;:363.69787215848544,&quot;left&quot;:52.35,&quot;top&quot;:65.96299398324682,&quot;width&quot;:889.25}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h_f"/>
  <p:tag name="KSO_WM_UNIT_INDEX" val="1_3_1"/>
  <p:tag name="KSO_WM_UNIT_ID" val="custom160572_114*q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35"/>
  <p:tag name="KSO_WM_DIAGRAM_GROUP_CODE" val="q1-1"/>
  <p:tag name="KSO_WM_UNIT_TEXT_FILL_FORE_SCHEMECOLOR_INDEX" val="14"/>
  <p:tag name="KSO_WM_UNIT_TEXT_FILL_TYPE" val="1"/>
  <p:tag name="KSO_WM_DIAGRAM_VIRTUALLY_FRAME" val="{&quot;height&quot;:363.69787215848544,&quot;left&quot;:52.35,&quot;top&quot;:65.96299398324682,&quot;width&quot;:889.25}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h_a"/>
  <p:tag name="KSO_WM_UNIT_INDEX" val="1_2_1"/>
  <p:tag name="KSO_WM_UNIT_ID" val="custom160572_114*q_h_a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12"/>
  <p:tag name="KSO_WM_DIAGRAM_GROUP_CODE" val="q1-1"/>
  <p:tag name="KSO_WM_UNIT_TEXT_FILL_FORE_SCHEMECOLOR_INDEX" val="13"/>
  <p:tag name="KSO_WM_UNIT_TEXT_FILL_TYPE" val="1"/>
  <p:tag name="KSO_WM_DIAGRAM_VIRTUALLY_FRAME" val="{&quot;height&quot;:363.69787215848544,&quot;left&quot;:52.35,&quot;top&quot;:65.96299398324682,&quot;width&quot;:889.25}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h_f"/>
  <p:tag name="KSO_WM_UNIT_INDEX" val="1_2_1"/>
  <p:tag name="KSO_WM_UNIT_ID" val="custom160572_114*q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35"/>
  <p:tag name="KSO_WM_DIAGRAM_GROUP_CODE" val="q1-1"/>
  <p:tag name="KSO_WM_UNIT_TEXT_FILL_FORE_SCHEMECOLOR_INDEX" val="14"/>
  <p:tag name="KSO_WM_UNIT_TEXT_FILL_TYPE" val="1"/>
  <p:tag name="KSO_WM_DIAGRAM_VIRTUALLY_FRAME" val="{&quot;height&quot;:363.69787215848544,&quot;left&quot;:52.35,&quot;top&quot;:65.96299398324682,&quot;width&quot;:889.25}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i"/>
  <p:tag name="KSO_WM_UNIT_INDEX" val="1_1"/>
  <p:tag name="KSO_WM_UNIT_ID" val="custom160572_114*q_i*1_1"/>
  <p:tag name="KSO_WM_UNIT_CLEAR" val="1"/>
  <p:tag name="KSO_WM_UNIT_LAYERLEVEL" val="1_1"/>
  <p:tag name="KSO_WM_DIAGRAM_GROUP_CODE" val="q1-1"/>
  <p:tag name="KSO_WM_UNIT_FILL_FORE_SCHEMECOLOR_INDEX" val="16"/>
  <p:tag name="KSO_WM_UNIT_FILL_TYPE" val="1"/>
  <p:tag name="KSO_WM_UNIT_TEXT_FILL_FORE_SCHEMECOLOR_INDEX" val="2"/>
  <p:tag name="KSO_WM_UNIT_TEXT_FILL_TYPE" val="1"/>
  <p:tag name="KSO_WM_DIAGRAM_VIRTUALLY_FRAME" val="{&quot;height&quot;:363.69787215848544,&quot;left&quot;:52.35,&quot;top&quot;:65.96299398324682,&quot;width&quot;:889.25}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i"/>
  <p:tag name="KSO_WM_UNIT_INDEX" val="1_2"/>
  <p:tag name="KSO_WM_UNIT_ID" val="custom160572_114*q_i*1_2"/>
  <p:tag name="KSO_WM_UNIT_CLEAR" val="1"/>
  <p:tag name="KSO_WM_UNIT_LAYERLEVEL" val="1_1"/>
  <p:tag name="KSO_WM_DIAGRAM_GROUP_CODE" val="q1-1"/>
  <p:tag name="KSO_WM_UNIT_FILL_FORE_SCHEMECOLOR_INDEX" val="7"/>
  <p:tag name="KSO_WM_UNIT_FILL_TYPE" val="1"/>
  <p:tag name="KSO_WM_UNIT_TEXT_FILL_FORE_SCHEMECOLOR_INDEX" val="2"/>
  <p:tag name="KSO_WM_UNIT_TEXT_FILL_TYPE" val="1"/>
  <p:tag name="KSO_WM_DIAGRAM_VIRTUALLY_FRAME" val="{&quot;height&quot;:363.69787215848544,&quot;left&quot;:52.35,&quot;top&quot;:65.96299398324682,&quot;width&quot;:889.25}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i"/>
  <p:tag name="KSO_WM_UNIT_INDEX" val="1_3"/>
  <p:tag name="KSO_WM_UNIT_ID" val="custom160572_114*q_i*1_3"/>
  <p:tag name="KSO_WM_UNIT_CLEAR" val="1"/>
  <p:tag name="KSO_WM_UNIT_LAYERLEVEL" val="1_1"/>
  <p:tag name="KSO_WM_DIAGRAM_GROUP_CODE" val="q1-1"/>
  <p:tag name="KSO_WM_UNIT_FILL_FORE_SCHEMECOLOR_INDEX" val="5"/>
  <p:tag name="KSO_WM_UNIT_FILL_TYPE" val="1"/>
  <p:tag name="KSO_WM_UNIT_TEXT_FILL_FORE_SCHEMECOLOR_INDEX" val="2"/>
  <p:tag name="KSO_WM_UNIT_TEXT_FILL_TYPE" val="1"/>
  <p:tag name="KSO_WM_DIAGRAM_VIRTUALLY_FRAME" val="{&quot;height&quot;:363.69787215848544,&quot;left&quot;:52.35,&quot;top&quot;:65.96299398324682,&quot;width&quot;:889.25}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i"/>
  <p:tag name="KSO_WM_UNIT_INDEX" val="1_4"/>
  <p:tag name="KSO_WM_UNIT_ID" val="custom160572_114*q_i*1_4"/>
  <p:tag name="KSO_WM_UNIT_CLEAR" val="1"/>
  <p:tag name="KSO_WM_UNIT_LAYERLEVEL" val="1_1"/>
  <p:tag name="KSO_WM_DIAGRAM_GROUP_CODE" val="q1-1"/>
  <p:tag name="KSO_WM_UNIT_TEXT_FILL_FORE_SCHEMECOLOR_INDEX" val="14"/>
  <p:tag name="KSO_WM_UNIT_TEXT_FILL_TYPE" val="1"/>
  <p:tag name="KSO_WM_DIAGRAM_VIRTUALLY_FRAME" val="{&quot;height&quot;:363.69787215848544,&quot;left&quot;:52.35,&quot;top&quot;:65.96299398324682,&quot;width&quot;:889.25}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i"/>
  <p:tag name="KSO_WM_UNIT_INDEX" val="1_5"/>
  <p:tag name="KSO_WM_UNIT_ID" val="custom160572_114*q_i*1_5"/>
  <p:tag name="KSO_WM_UNIT_CLEAR" val="1"/>
  <p:tag name="KSO_WM_UNIT_LAYERLEVEL" val="1_1"/>
  <p:tag name="KSO_WM_DIAGRAM_GROUP_CODE" val="q1-1"/>
  <p:tag name="KSO_WM_UNIT_TEXT_FILL_FORE_SCHEMECOLOR_INDEX" val="14"/>
  <p:tag name="KSO_WM_UNIT_TEXT_FILL_TYPE" val="1"/>
  <p:tag name="KSO_WM_DIAGRAM_VIRTUALLY_FRAME" val="{&quot;height&quot;:363.69787215848544,&quot;left&quot;:52.35,&quot;top&quot;:65.96299398324682,&quot;width&quot;:889.25}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i"/>
  <p:tag name="KSO_WM_UNIT_INDEX" val="1_6"/>
  <p:tag name="KSO_WM_UNIT_ID" val="custom160572_114*q_i*1_6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2"/>
  <p:tag name="KSO_WM_UNIT_TEXT_FILL_TYPE" val="1"/>
  <p:tag name="KSO_WM_DIAGRAM_VIRTUALLY_FRAME" val="{&quot;height&quot;:363.69787215848544,&quot;left&quot;:52.35,&quot;top&quot;:65.96299398324682,&quot;width&quot;:889.25}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7980_4*l_h_a*1_1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VALUE" val="6"/>
  <p:tag name="KSO_WM_UNIT_TEXT_FILL_FORE_SCHEMECOLOR_INDEX" val="5"/>
  <p:tag name="KSO_WM_UNIT_TEXT_FILL_TYPE" val="1"/>
  <p:tag name="KSO_WM_DIAGRAM_VIRTUALLY_FRAME" val="{&quot;height&quot;:393.21189871748373,&quot;left&quot;:9.5,&quot;top&quot;:78.66133579825183,&quot;width&quot;:931.6}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i"/>
  <p:tag name="KSO_WM_UNIT_INDEX" val="1_7"/>
  <p:tag name="KSO_WM_UNIT_ID" val="custom160572_114*q_i*1_7"/>
  <p:tag name="KSO_WM_UNIT_CLEAR" val="1"/>
  <p:tag name="KSO_WM_UNIT_LAYERLEVEL" val="1_1"/>
  <p:tag name="KSO_WM_DIAGRAM_GROUP_CODE" val="q1-1"/>
  <p:tag name="KSO_WM_UNIT_TEXT_FILL_FORE_SCHEMECOLOR_INDEX" val="14"/>
  <p:tag name="KSO_WM_UNIT_TEXT_FILL_TYPE" val="1"/>
  <p:tag name="KSO_WM_DIAGRAM_VIRTUALLY_FRAME" val="{&quot;height&quot;:363.69787215848544,&quot;left&quot;:52.35,&quot;top&quot;:65.96299398324682,&quot;width&quot;:889.25}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h_a"/>
  <p:tag name="KSO_WM_UNIT_INDEX" val="1_1_1"/>
  <p:tag name="KSO_WM_UNIT_ID" val="custom160572_114*q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q1-1"/>
  <p:tag name="KSO_WM_UNIT_TEXT_FILL_FORE_SCHEMECOLOR_INDEX" val="13"/>
  <p:tag name="KSO_WM_UNIT_TEXT_FILL_TYPE" val="1"/>
  <p:tag name="KSO_WM_DIAGRAM_VIRTUALLY_FRAME" val="{&quot;height&quot;:363.69787215848544,&quot;left&quot;:52.35,&quot;top&quot;:65.96299398324682,&quot;width&quot;:889.25}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h_f"/>
  <p:tag name="KSO_WM_UNIT_INDEX" val="1_1_1"/>
  <p:tag name="KSO_WM_UNIT_ID" val="custom160572_114*q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35"/>
  <p:tag name="KSO_WM_DIAGRAM_GROUP_CODE" val="q1-1"/>
  <p:tag name="KSO_WM_UNIT_TEXT_FILL_FORE_SCHEMECOLOR_INDEX" val="14"/>
  <p:tag name="KSO_WM_UNIT_TEXT_FILL_TYPE" val="1"/>
  <p:tag name="KSO_WM_DIAGRAM_VIRTUALLY_FRAME" val="{&quot;height&quot;:363.69787215848544,&quot;left&quot;:52.35,&quot;top&quot;:65.96299398324682,&quot;width&quot;:889.25}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4"/>
  <p:tag name="KSO_WM_UNIT_TYPE" val="q_h_f"/>
  <p:tag name="KSO_WM_UNIT_INDEX" val="1_3_1"/>
  <p:tag name="KSO_WM_UNIT_ID" val="custom160572_114*q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35"/>
  <p:tag name="KSO_WM_DIAGRAM_GROUP_CODE" val="q1-1"/>
  <p:tag name="KSO_WM_UNIT_TEXT_FILL_FORE_SCHEMECOLOR_INDEX" val="14"/>
  <p:tag name="KSO_WM_UNIT_TEXT_FILL_TYPE" val="1"/>
  <p:tag name="KSO_WM_DIAGRAM_VIRTUALLY_FRAME" val="{&quot;height&quot;:363.69787215848544,&quot;left&quot;:52.35,&quot;top&quot;:65.96299398324682,&quot;width&quot;:889.25}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087_2*l_h_i*1_1_1"/>
  <p:tag name="KSO_WM_TEMPLATE_CATEGORY" val="diagram"/>
  <p:tag name="KSO_WM_TEMPLATE_INDEX" val="202280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DIAGRAM_VIRTUALLY_FRAME" val="{&quot;height&quot;:374.05000000000007,&quot;left&quot;:485.1,&quot;top&quot;:90.45,&quot;width&quot;:455.25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28087_2*l_h_i*1_1_2"/>
  <p:tag name="KSO_WM_TEMPLATE_CATEGORY" val="diagram"/>
  <p:tag name="KSO_WM_TEMPLATE_INDEX" val="202280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DIAGRAM_VIRTUALLY_FRAME" val="{&quot;height&quot;:374.05000000000007,&quot;left&quot;:485.1,&quot;top&quot;:90.45,&quot;width&quot;:455.25}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8087_2*l_h_a*1_1_1"/>
  <p:tag name="KSO_WM_TEMPLATE_CATEGORY" val="diagram"/>
  <p:tag name="KSO_WM_TEMPLATE_INDEX" val="2022808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DIAGRAM_VIRTUALLY_FRAME" val="{&quot;height&quot;:374.05000000000007,&quot;left&quot;:485.1,&quot;top&quot;:90.45,&quot;width&quot;:455.25}"/>
</p:tagLst>
</file>

<file path=ppt/tags/tag47.xml><?xml version="1.0" encoding="utf-8"?>
<p:tagLst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087_2*l_h_f*1_1_1"/>
  <p:tag name="KSO_WM_TEMPLATE_CATEGORY" val="diagram"/>
  <p:tag name="KSO_WM_TEMPLATE_INDEX" val="2022808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DIAGRAM_VIRTUALLY_FRAME" val="{&quot;height&quot;:374.05000000000007,&quot;left&quot;:485.1,&quot;top&quot;:90.45,&quot;width&quot;:455.25}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8087_2*l_h_i*1_2_1"/>
  <p:tag name="KSO_WM_TEMPLATE_CATEGORY" val="diagram"/>
  <p:tag name="KSO_WM_TEMPLATE_INDEX" val="202280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DIAGRAM_VIRTUALLY_FRAME" val="{&quot;height&quot;:374.05000000000007,&quot;left&quot;:485.1,&quot;top&quot;:90.45,&quot;width&quot;:455.25}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28087_2*l_h_i*1_2_2"/>
  <p:tag name="KSO_WM_TEMPLATE_CATEGORY" val="diagram"/>
  <p:tag name="KSO_WM_TEMPLATE_INDEX" val="202280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DIAGRAM_VIRTUALLY_FRAME" val="{&quot;height&quot;:374.05000000000007,&quot;left&quot;:485.1,&quot;top&quot;:90.45,&quot;width&quot;:455.25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27980_4*l_h_i*1_1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DIAGRAM_VIRTUALLY_FRAME" val="{&quot;height&quot;:393.21189871748373,&quot;left&quot;:9.5,&quot;top&quot;:78.66133579825183,&quot;width&quot;:931.6}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28087_2*l_h_a*1_2_1"/>
  <p:tag name="KSO_WM_TEMPLATE_CATEGORY" val="diagram"/>
  <p:tag name="KSO_WM_TEMPLATE_INDEX" val="2022808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DIAGRAM_VIRTUALLY_FRAME" val="{&quot;height&quot;:374.05000000000007,&quot;left&quot;:485.1,&quot;top&quot;:90.45,&quot;width&quot;:455.25}"/>
</p:tagLst>
</file>

<file path=ppt/tags/tag51.xml><?xml version="1.0" encoding="utf-8"?>
<p:tagLst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087_2*l_h_f*1_2_1"/>
  <p:tag name="KSO_WM_TEMPLATE_CATEGORY" val="diagram"/>
  <p:tag name="KSO_WM_TEMPLATE_INDEX" val="2022808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DIAGRAM_VIRTUALLY_FRAME" val="{&quot;height&quot;:374.05000000000007,&quot;left&quot;:485.1,&quot;top&quot;:90.45,&quot;width&quot;:455.25}"/>
</p:tagLst>
</file>

<file path=ppt/tags/tag52.xml><?xml version="1.0" encoding="utf-8"?>
<p:tagLst xmlns:p="http://schemas.openxmlformats.org/presentationml/2006/main">
  <p:tag name="KSO_WM_UNIT_VALUE" val="110*1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28087_2*l_h_x*1_1_1"/>
  <p:tag name="KSO_WM_TEMPLATE_CATEGORY" val="diagram"/>
  <p:tag name="KSO_WM_TEMPLATE_INDEX" val="20228087"/>
  <p:tag name="KSO_WM_UNIT_LAYERLEVEL" val="1_1_1"/>
  <p:tag name="KSO_WM_TAG_VERSION" val="1.0"/>
  <p:tag name="KSO_WM_BEAUTIFY_FLAG" val="#wm#"/>
  <p:tag name="KSO_WM_DIAGRAM_VIRTUALLY_FRAME" val="{&quot;height&quot;:374.05000000000007,&quot;left&quot;:485.1,&quot;top&quot;:90.45,&quot;width&quot;:455.25}"/>
</p:tagLst>
</file>

<file path=ppt/tags/tag53.xml><?xml version="1.0" encoding="utf-8"?>
<p:tagLst xmlns:p="http://schemas.openxmlformats.org/presentationml/2006/main">
  <p:tag name="KSO_WM_UNIT_VALUE" val="110*1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28087_2*l_h_x*1_2_1"/>
  <p:tag name="KSO_WM_TEMPLATE_CATEGORY" val="diagram"/>
  <p:tag name="KSO_WM_TEMPLATE_INDEX" val="20228087"/>
  <p:tag name="KSO_WM_UNIT_LAYERLEVEL" val="1_1_1"/>
  <p:tag name="KSO_WM_TAG_VERSION" val="1.0"/>
  <p:tag name="KSO_WM_BEAUTIFY_FLAG" val="#wm#"/>
  <p:tag name="KSO_WM_DIAGRAM_VIRTUALLY_FRAME" val="{&quot;height&quot;:374.05000000000007,&quot;left&quot;:485.1,&quot;top&quot;:90.45,&quot;width&quot;:455.25}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1_5*l_h_i*1_1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DIAGRAM_VIRTUALLY_FRAME" val="{&quot;height&quot;:419,&quot;left&quot;:81.9,&quot;top&quot;:90.6,&quot;width&quot;:796.25}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1_5*l_h_i*1_1_3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DIAGRAM_VIRTUALLY_FRAME" val="{&quot;height&quot;:419,&quot;left&quot;:81.9,&quot;top&quot;:90.6,&quot;width&quot;:796.25}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7671_5*l_h_a*1_1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DIAGRAM_VIRTUALLY_FRAME" val="{&quot;height&quot;:419,&quot;left&quot;:81.9,&quot;top&quot;:90.6,&quot;width&quot;:796.25}"/>
</p:tagLst>
</file>

<file path=ppt/tags/tag57.xml><?xml version="1.0" encoding="utf-8"?>
<p:tagLst xmlns:p="http://schemas.openxmlformats.org/presentationml/2006/main">
  <p:tag name="KSO_WM_UNIT_SUBTYPE" val="a"/>
  <p:tag name="KSO_WM_UNIT_PRESET_TEXT" val="单击此处添加文本具体内容，简明扼要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7671_5*l_h_f*1_1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DIAGRAM_VIRTUALLY_FRAME" val="{&quot;height&quot;:419,&quot;left&quot;:81.9,&quot;top&quot;:90.6,&quot;width&quot;:796.25}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1_5*l_h_i*1_1_2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DIAGRAM_VIRTUALLY_FRAME" val="{&quot;height&quot;:419,&quot;left&quot;:81.9,&quot;top&quot;:90.6,&quot;width&quot;:796.25}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7671_5*l_h_i*1_2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DIAGRAM_VIRTUALLY_FRAME" val="{&quot;height&quot;:419,&quot;left&quot;:81.9,&quot;top&quot;:90.6,&quot;width&quot;:796.25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980_4*l_h_i*1_1_4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DIAGRAM_VIRTUALLY_FRAME" val="{&quot;height&quot;:393.21189871748373,&quot;left&quot;:9.5,&quot;top&quot;:78.66133579825183,&quot;width&quot;:931.6}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7671_5*l_h_i*1_2_3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DIAGRAM_VIRTUALLY_FRAME" val="{&quot;height&quot;:419,&quot;left&quot;:81.9,&quot;top&quot;:90.6,&quot;width&quot;:796.25}"/>
</p:tagLst>
</file>

<file path=ppt/tags/tag6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27671_5*l_h_a*1_2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DIAGRAM_VIRTUALLY_FRAME" val="{&quot;height&quot;:419,&quot;left&quot;:81.9,&quot;top&quot;:90.6,&quot;width&quot;:796.25}"/>
</p:tagLst>
</file>

<file path=ppt/tags/tag62.xml><?xml version="1.0" encoding="utf-8"?>
<p:tagLst xmlns:p="http://schemas.openxmlformats.org/presentationml/2006/main">
  <p:tag name="KSO_WM_UNIT_SUBTYPE" val="a"/>
  <p:tag name="KSO_WM_UNIT_PRESET_TEXT" val="单击此处添加文本具体内容，简明扼要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7671_5*l_h_f*1_2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DIAGRAM_VIRTUALLY_FRAME" val="{&quot;height&quot;:419,&quot;left&quot;:81.9,&quot;top&quot;:90.6,&quot;width&quot;:796.25}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7671_5*l_h_i*1_2_2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DIAGRAM_VIRTUALLY_FRAME" val="{&quot;height&quot;:419,&quot;left&quot;:81.9,&quot;top&quot;:90.6,&quot;width&quot;:796.25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1_5*l_h_i*1_3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2"/>
  <p:tag name="KSO_WM_UNIT_TEXT_FILL_TYPE" val="1"/>
  <p:tag name="KSO_WM_DIAGRAM_VIRTUALLY_FRAME" val="{&quot;height&quot;:419,&quot;left&quot;:81.9,&quot;top&quot;:90.6,&quot;width&quot;:796.25}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1_5*l_h_i*1_3_3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DIAGRAM_VIRTUALLY_FRAME" val="{&quot;height&quot;:419,&quot;left&quot;:81.9,&quot;top&quot;:90.6,&quot;width&quot;:796.25}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27671_5*l_h_a*1_3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DIAGRAM_VIRTUALLY_FRAME" val="{&quot;height&quot;:419,&quot;left&quot;:81.9,&quot;top&quot;:90.6,&quot;width&quot;:796.25}"/>
</p:tagLst>
</file>

<file path=ppt/tags/tag67.xml><?xml version="1.0" encoding="utf-8"?>
<p:tagLst xmlns:p="http://schemas.openxmlformats.org/presentationml/2006/main">
  <p:tag name="KSO_WM_UNIT_SUBTYPE" val="a"/>
  <p:tag name="KSO_WM_UNIT_PRESET_TEXT" val="单击此处添加文本具体内容，简明扼要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27671_5*l_h_f*1_3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DIAGRAM_VIRTUALLY_FRAME" val="{&quot;height&quot;:419,&quot;left&quot;:81.9,&quot;top&quot;:90.6,&quot;width&quot;:796.25}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1_5*l_h_i*1_3_2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DIAGRAM_VIRTUALLY_FRAME" val="{&quot;height&quot;:419,&quot;left&quot;:81.9,&quot;top&quot;:90.6,&quot;width&quot;:796.25}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27671_5*l_h_i*1_4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LINE_FORE_SCHEMECOLOR_INDEX" val="8"/>
  <p:tag name="KSO_WM_UNIT_LINE_FILL_TYPE" val="2"/>
  <p:tag name="KSO_WM_UNIT_TEXT_FILL_FORE_SCHEMECOLOR_INDEX" val="2"/>
  <p:tag name="KSO_WM_UNIT_TEXT_FILL_TYPE" val="1"/>
  <p:tag name="KSO_WM_DIAGRAM_VIRTUALLY_FRAME" val="{&quot;height&quot;:419,&quot;left&quot;:81.9,&quot;top&quot;:90.6,&quot;width&quot;:796.25}"/>
</p:tagLst>
</file>

<file path=ppt/tags/tag7.xml><?xml version="1.0" encoding="utf-8"?>
<p:tagLst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27980_4*l_h_f*1_3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VALUE" val="38"/>
  <p:tag name="KSO_WM_UNIT_TEXT_FILL_FORE_SCHEMECOLOR_INDEX" val="13"/>
  <p:tag name="KSO_WM_UNIT_TEXT_FILL_TYPE" val="1"/>
  <p:tag name="KSO_WM_DIAGRAM_VIRTUALLY_FRAME" val="{&quot;height&quot;:393.21189871748373,&quot;left&quot;:9.5,&quot;top&quot;:78.66133579825183,&quot;width&quot;:931.6}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27671_5*l_h_i*1_4_3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DIAGRAM_VIRTUALLY_FRAME" val="{&quot;height&quot;:419,&quot;left&quot;:81.9,&quot;top&quot;:90.6,&quot;width&quot;:796.25}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27671_5*l_h_a*1_4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DIAGRAM_VIRTUALLY_FRAME" val="{&quot;height&quot;:419,&quot;left&quot;:81.9,&quot;top&quot;:90.6,&quot;width&quot;:796.25}"/>
</p:tagLst>
</file>

<file path=ppt/tags/tag72.xml><?xml version="1.0" encoding="utf-8"?>
<p:tagLst xmlns:p="http://schemas.openxmlformats.org/presentationml/2006/main">
  <p:tag name="KSO_WM_UNIT_SUBTYPE" val="a"/>
  <p:tag name="KSO_WM_UNIT_PRESET_TEXT" val="单击此处添加文本具体内容，简明扼要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27671_5*l_h_f*1_4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DIAGRAM_VIRTUALLY_FRAME" val="{&quot;height&quot;:419,&quot;left&quot;:81.9,&quot;top&quot;:90.6,&quot;width&quot;:796.25}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27671_5*l_h_i*1_4_2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DIAGRAM_VIRTUALLY_FRAME" val="{&quot;height&quot;:419,&quot;left&quot;:81.9,&quot;top&quot;:90.6,&quot;width&quot;:796.25}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27671_5*l_h_i*1_5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LINE_FORE_SCHEMECOLOR_INDEX" val="9"/>
  <p:tag name="KSO_WM_UNIT_LINE_FILL_TYPE" val="2"/>
  <p:tag name="KSO_WM_UNIT_TEXT_FILL_FORE_SCHEMECOLOR_INDEX" val="2"/>
  <p:tag name="KSO_WM_UNIT_TEXT_FILL_TYPE" val="1"/>
  <p:tag name="KSO_WM_DIAGRAM_VIRTUALLY_FRAME" val="{&quot;height&quot;:419,&quot;left&quot;:81.9,&quot;top&quot;:90.6,&quot;width&quot;:796.25}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27671_5*l_h_i*1_5_3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DIAGRAM_VIRTUALLY_FRAME" val="{&quot;height&quot;:419,&quot;left&quot;:81.9,&quot;top&quot;:90.6,&quot;width&quot;:796.25}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227671_5*l_h_a*1_5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9"/>
  <p:tag name="KSO_WM_UNIT_TEXT_FILL_TYPE" val="1"/>
  <p:tag name="KSO_WM_DIAGRAM_VIRTUALLY_FRAME" val="{&quot;height&quot;:419,&quot;left&quot;:81.9,&quot;top&quot;:90.6,&quot;width&quot;:796.25}"/>
</p:tagLst>
</file>

<file path=ppt/tags/tag77.xml><?xml version="1.0" encoding="utf-8"?>
<p:tagLst xmlns:p="http://schemas.openxmlformats.org/presentationml/2006/main">
  <p:tag name="KSO_WM_UNIT_SUBTYPE" val="a"/>
  <p:tag name="KSO_WM_UNIT_PRESET_TEXT" val="单击此处添加文本具体内容，简明扼要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27671_5*l_h_f*1_5_1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9"/>
  <p:tag name="KSO_WM_UNIT_TEXT_FILL_TYPE" val="1"/>
  <p:tag name="KSO_WM_DIAGRAM_VIRTUALLY_FRAME" val="{&quot;height&quot;:419,&quot;left&quot;:81.9,&quot;top&quot;:90.6,&quot;width&quot;:796.25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27671_5*l_h_i*1_5_2"/>
  <p:tag name="KSO_WM_TEMPLATE_CATEGORY" val="diagram"/>
  <p:tag name="KSO_WM_TEMPLATE_INDEX" val="202276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DIAGRAM_VIRTUALLY_FRAME" val="{&quot;height&quot;:419,&quot;left&quot;:81.9,&quot;top&quot;:90.6,&quot;width&quot;:796.25}"/>
</p:tagLst>
</file>

<file path=ppt/tags/tag79.xml><?xml version="1.0" encoding="utf-8"?>
<p:tagLst xmlns:p="http://schemas.openxmlformats.org/presentationml/2006/main">
  <p:tag name="COMMONDATA" val="eyJoZGlkIjoiNGM3MTg4NWJiYmJiOTJhMWZmNzFhYTRlZDFmNDA5NDMifQ=="/>
  <p:tag name="commondata" val="eyJoZGlkIjoiMGU3N2MzY2M2YzE1NmNiMjU2NDZiZDFmZmJiYmM2YzMifQ==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27980_4*l_h_a*1_3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VALUE" val="6"/>
  <p:tag name="KSO_WM_UNIT_TEXT_FILL_FORE_SCHEMECOLOR_INDEX" val="7"/>
  <p:tag name="KSO_WM_UNIT_TEXT_FILL_TYPE" val="1"/>
  <p:tag name="KSO_WM_DIAGRAM_VIRTUALLY_FRAME" val="{&quot;height&quot;:393.21189871748373,&quot;left&quot;:9.5,&quot;top&quot;:78.66133579825183,&quot;width&quot;:931.6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27980_4*l_h_i*1_3_1"/>
  <p:tag name="KSO_WM_TEMPLATE_CATEGORY" val="diagram"/>
  <p:tag name="KSO_WM_TEMPLATE_INDEX" val="20227980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DIAGRAM_VIRTUALLY_FRAME" val="{&quot;height&quot;:393.21189871748373,&quot;left&quot;:9.5,&quot;top&quot;:78.66133579825183,&quot;width&quot;:931.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000">
    <a:dk1>
      <a:srgbClr val="000000"/>
    </a:dk1>
    <a:lt1>
      <a:srgbClr val="FFFFFF"/>
    </a:lt1>
    <a:dk2>
      <a:srgbClr val="E6FBF6"/>
    </a:dk2>
    <a:lt2>
      <a:srgbClr val="87EAD4"/>
    </a:lt2>
    <a:accent1>
      <a:srgbClr val="48C8AC"/>
    </a:accent1>
    <a:accent2>
      <a:srgbClr val="FEB348"/>
    </a:accent2>
    <a:accent3>
      <a:srgbClr val="FE7B48"/>
    </a:accent3>
    <a:accent4>
      <a:srgbClr val="5FB6FF"/>
    </a:accent4>
    <a:accent5>
      <a:srgbClr val="3787FF"/>
    </a:accent5>
    <a:accent6>
      <a:srgbClr val="4165FF"/>
    </a:accent6>
    <a:hlink>
      <a:srgbClr val="BFECEF"/>
    </a:hlink>
    <a:folHlink>
      <a:srgbClr val="ED84C4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6091</Words>
  <Application>WPS 演示</Application>
  <PresentationFormat>宽屏</PresentationFormat>
  <Paragraphs>459</Paragraphs>
  <Slides>12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微软雅黑 Light</vt:lpstr>
      <vt:lpstr>黑体</vt:lpstr>
      <vt:lpstr>Wingdings</vt:lpstr>
      <vt:lpstr>Calibri</vt:lpstr>
      <vt:lpstr>Arial Unicode MS</vt:lpstr>
      <vt:lpstr>Office 主题​​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Shan</cp:lastModifiedBy>
  <cp:revision>518</cp:revision>
  <dcterms:created xsi:type="dcterms:W3CDTF">2024-05-30T07:24:00Z</dcterms:created>
  <dcterms:modified xsi:type="dcterms:W3CDTF">2024-11-14T09:30:45Z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7B8DF6B9034CEA3EB6295866D101515C_43</vt:lpwstr>
  </property>
</Properties>
</file>