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62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4AE96-399F-4623-A0DA-160FE8D011F9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2A714-B955-4E6A-86ED-9D137DE9C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129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2A714-B955-4E6A-86ED-9D137DE9C09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79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2A714-B955-4E6A-86ED-9D137DE9C09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89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2A714-B955-4E6A-86ED-9D137DE9C09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370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2A714-B955-4E6A-86ED-9D137DE9C09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935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49143-6C09-4948-9472-496BF40EB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ABFC38-F61F-4839-BC92-4935A5F11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E2D364-0EF9-4DDB-940C-9D4AA6730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5C6577-D996-4B03-AD0F-F28CE47DB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0ED2D5-FB55-4BD6-BD9B-0CFABA67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56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83CF8-CF3B-4178-BF2A-D1CA1B09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CD8104-57E4-4C5D-8D27-ED94D839F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5D032-5118-4B98-889B-39FE8CFE1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FAC1A7-EF1B-4B53-A220-7D3B6A66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89B1BC-518C-415F-BE93-EED2FA7EE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98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BD49BA-1E5C-4DFC-99C6-E703DF666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711E74-2FF5-4BB5-9941-1DA00C897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C4F510-1212-4B0E-814E-3CB04C20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E8DE59-6FF7-41E3-877B-B6A7CDBC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EDB4C-16C9-4626-BC2C-6EF0F597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81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8F76E-D19B-46D6-8AC5-BDAB92CA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D2C4B-EC21-4D80-99AD-BB744DF98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A3A361-1686-4239-B441-8C88E162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E9869F-A630-49FB-B0A7-3040DC13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DE64D-FF1F-4C05-A442-DD9F303C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69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0F46D-5880-41E5-BAB5-64BEDEB66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E69703-18A3-4CB5-94EE-77BF3B621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044DD5-4F05-4A39-B45B-ED99E0F8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0B9835-3F24-414C-86EA-4FD26FE0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81811B-EE4E-473C-9138-7D80BDC93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883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1B939-AB92-42E7-8CD7-EBAA83D4B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A132AB-0F7D-4282-9925-2DBF56BD8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C8620F-7649-44FC-91FC-7026451F2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83BFCD-1D58-4E10-BBFA-3C4780447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89857A-F90E-4D44-ADC8-5AC59617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D9B439-25C3-4715-94BF-07C5FE9C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7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C837F-CBF3-4749-8B20-3849B69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C13C3F-8BC1-4DE7-9E76-9DA72AF42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4990BA-D84F-4870-BBD9-277169A74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632699-DB58-4807-9DD4-9CBCCC1EC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76843B-ABC4-491E-B932-236375AF8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20522A-9090-46F7-99A0-55C34B9A3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CA699F-D62E-43AA-B3E9-8D30CD944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EC63E3-9FEE-46F4-96F0-3A45C831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7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8E820-8B74-420A-A059-E88CAB64A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E8C8D8-00F7-4623-A364-A1996173E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15C627-2B83-4935-ABDE-9A770CE7C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4B9E22-DDFC-40F1-A544-A2774A7B6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56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57652B-91DF-4601-9A10-EA4A17055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44B1B5-63BB-4334-B009-FB3202819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4818C-F65A-4CA5-96FF-2FAB1D511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89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00CFC-A0DA-48E0-BB4D-9884194A8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08AE2-08D3-4B81-85DA-4E2B7C3BC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D75FCD-AD2E-47BD-BC7F-366FA15C7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B2DE4D-5921-42A1-B0A8-95B7012F2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DD8D52-B387-45AD-B4E5-D7F710B59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B94254-2B98-4AFC-A170-84A76984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31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9FADF-075A-4068-9EB1-DDA1703D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954BDD-6FF7-47D0-93CD-3B5D02E35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9230C8-EFA6-4F7D-8615-1BBC62B57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EAD1A9-A3CF-47BE-B9AF-1FE633E5A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90F050-5630-432C-B8A3-BAD2254F4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838641-C6D3-4169-8122-F5BCD992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97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9C91F3-896F-41EC-AD4D-E6292541E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2B1BED-0EC0-457E-9A8B-04D12DDF5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31D27-832C-462F-ACDF-B4B705D469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1D249-B86C-4BD1-ADEC-6744FF3DBBA5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32EEE-BA8C-488F-AC7D-95CA932E4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F36FE3-BC74-4C4B-BA5A-3531DD45D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49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83CD5CD-BC08-46BE-A150-D12D58C17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81" y="4013326"/>
            <a:ext cx="3105120" cy="25341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B3F5F3-44FF-4E64-A7CC-E4924DC0260C}"/>
              </a:ext>
            </a:extLst>
          </p:cNvPr>
          <p:cNvSpPr txBox="1"/>
          <p:nvPr/>
        </p:nvSpPr>
        <p:spPr>
          <a:xfrm>
            <a:off x="742462" y="398584"/>
            <a:ext cx="10766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Visual Source Code</a:t>
            </a:r>
            <a:r>
              <a:rPr lang="ko-KR" altLang="en-US" dirty="0"/>
              <a:t>를 실행 후 좌측 </a:t>
            </a:r>
            <a:r>
              <a:rPr lang="ko-KR" altLang="en-US" dirty="0" err="1"/>
              <a:t>툴바에</a:t>
            </a:r>
            <a:r>
              <a:rPr lang="ko-KR" altLang="en-US" dirty="0"/>
              <a:t>  있는 </a:t>
            </a:r>
            <a:r>
              <a:rPr lang="en-US" altLang="ko-KR" dirty="0" err="1"/>
              <a:t>PlatformIO</a:t>
            </a:r>
            <a:r>
              <a:rPr lang="en-US" altLang="ko-KR" dirty="0"/>
              <a:t> </a:t>
            </a:r>
            <a:r>
              <a:rPr lang="ko-KR" altLang="en-US" dirty="0"/>
              <a:t>아이콘</a:t>
            </a:r>
            <a:r>
              <a:rPr lang="en-US" altLang="ko-KR" dirty="0"/>
              <a:t>(</a:t>
            </a:r>
            <a:r>
              <a:rPr lang="ko-KR" altLang="en-US" dirty="0"/>
              <a:t>개미머리모양</a:t>
            </a:r>
            <a:r>
              <a:rPr lang="en-US" altLang="ko-KR" dirty="0"/>
              <a:t>)</a:t>
            </a:r>
            <a:r>
              <a:rPr lang="ko-KR" altLang="en-US" dirty="0"/>
              <a:t>을 클릭 후 </a:t>
            </a:r>
            <a:r>
              <a:rPr lang="en-US" altLang="ko-KR" dirty="0"/>
              <a:t>Home</a:t>
            </a:r>
            <a:r>
              <a:rPr lang="ko-KR" altLang="en-US" dirty="0"/>
              <a:t>버튼을 클릭한다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Quick Access</a:t>
            </a:r>
            <a:r>
              <a:rPr lang="ko-KR" altLang="en-US" dirty="0"/>
              <a:t>의 </a:t>
            </a:r>
            <a:r>
              <a:rPr lang="en-US" altLang="ko-KR" dirty="0"/>
              <a:t>Project Examples</a:t>
            </a:r>
            <a:r>
              <a:rPr lang="ko-KR" altLang="en-US" dirty="0"/>
              <a:t>를 선택한다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76FD236-16FA-4A04-92DE-98B83B484676}"/>
              </a:ext>
            </a:extLst>
          </p:cNvPr>
          <p:cNvGrpSpPr/>
          <p:nvPr/>
        </p:nvGrpSpPr>
        <p:grpSpPr>
          <a:xfrm>
            <a:off x="1125416" y="1420665"/>
            <a:ext cx="1680307" cy="2224464"/>
            <a:chOff x="625231" y="1173529"/>
            <a:chExt cx="2633785" cy="348672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D7905C6-B536-4010-B694-982FA0003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113" y="1173529"/>
              <a:ext cx="2575903" cy="348672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573D61C-A4F8-4615-ACA2-0247011EEACE}"/>
                </a:ext>
              </a:extLst>
            </p:cNvPr>
            <p:cNvSpPr/>
            <p:nvPr/>
          </p:nvSpPr>
          <p:spPr>
            <a:xfrm>
              <a:off x="625231" y="3806092"/>
              <a:ext cx="265723" cy="2891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32E6D82-17FE-4980-A9C0-3994106B68A5}"/>
                </a:ext>
              </a:extLst>
            </p:cNvPr>
            <p:cNvSpPr/>
            <p:nvPr/>
          </p:nvSpPr>
          <p:spPr>
            <a:xfrm>
              <a:off x="2688492" y="1805353"/>
              <a:ext cx="375139" cy="3673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DABE2F3D-E370-4898-BD0F-CFC219F13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604" y="1356803"/>
            <a:ext cx="4735513" cy="2129580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033C945-081A-498D-AF54-F3B6AA07CD2A}"/>
              </a:ext>
            </a:extLst>
          </p:cNvPr>
          <p:cNvSpPr/>
          <p:nvPr/>
        </p:nvSpPr>
        <p:spPr>
          <a:xfrm>
            <a:off x="3412995" y="2058103"/>
            <a:ext cx="672123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DB0781-06AB-4249-A09B-8D0B51D6151E}"/>
              </a:ext>
            </a:extLst>
          </p:cNvPr>
          <p:cNvSpPr/>
          <p:nvPr/>
        </p:nvSpPr>
        <p:spPr>
          <a:xfrm>
            <a:off x="7453737" y="2745126"/>
            <a:ext cx="1188507" cy="2343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5ECC160F-DAF3-40CE-AE1D-E5487311D5BA}"/>
              </a:ext>
            </a:extLst>
          </p:cNvPr>
          <p:cNvSpPr/>
          <p:nvPr/>
        </p:nvSpPr>
        <p:spPr>
          <a:xfrm flipH="1">
            <a:off x="1779277" y="5217846"/>
            <a:ext cx="2407139" cy="47907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예제를 선택한다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F14F92-C1F9-485C-A82A-2C09CF5041CD}"/>
              </a:ext>
            </a:extLst>
          </p:cNvPr>
          <p:cNvSpPr txBox="1"/>
          <p:nvPr/>
        </p:nvSpPr>
        <p:spPr>
          <a:xfrm>
            <a:off x="586154" y="3676053"/>
            <a:ext cx="1076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팝업 된 창에서 테스트 해볼 예제를 선택한다</a:t>
            </a:r>
            <a:r>
              <a:rPr lang="en-US" altLang="ko-KR" dirty="0"/>
              <a:t>. (Arduino-blink </a:t>
            </a:r>
            <a:r>
              <a:rPr lang="ko-KR" altLang="en-US" dirty="0"/>
              <a:t>예제를 선택하였다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BED0A9F-9687-4A57-8C35-3C4C0C882AAF}"/>
              </a:ext>
            </a:extLst>
          </p:cNvPr>
          <p:cNvSpPr/>
          <p:nvPr/>
        </p:nvSpPr>
        <p:spPr>
          <a:xfrm>
            <a:off x="909357" y="5365844"/>
            <a:ext cx="716244" cy="183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295EF-BE63-4A61-9917-513351EDE015}"/>
              </a:ext>
            </a:extLst>
          </p:cNvPr>
          <p:cNvSpPr txBox="1"/>
          <p:nvPr/>
        </p:nvSpPr>
        <p:spPr>
          <a:xfrm>
            <a:off x="5337907" y="4552756"/>
            <a:ext cx="5351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※ blink</a:t>
            </a:r>
            <a:r>
              <a:rPr lang="ko-KR" altLang="en-US" dirty="0">
                <a:solidFill>
                  <a:srgbClr val="0070C0"/>
                </a:solidFill>
              </a:rPr>
              <a:t>예제는 </a:t>
            </a:r>
            <a:r>
              <a:rPr lang="en-US" altLang="ko-KR" dirty="0">
                <a:solidFill>
                  <a:srgbClr val="0070C0"/>
                </a:solidFill>
              </a:rPr>
              <a:t>LED</a:t>
            </a:r>
            <a:r>
              <a:rPr lang="ko-KR" altLang="en-US" dirty="0">
                <a:solidFill>
                  <a:srgbClr val="0070C0"/>
                </a:solidFill>
              </a:rPr>
              <a:t>를 </a:t>
            </a:r>
            <a:r>
              <a:rPr lang="en-US" altLang="ko-KR" dirty="0">
                <a:solidFill>
                  <a:srgbClr val="0070C0"/>
                </a:solidFill>
              </a:rPr>
              <a:t>ON-OFF </a:t>
            </a:r>
            <a:r>
              <a:rPr lang="ko-KR" altLang="en-US" dirty="0">
                <a:solidFill>
                  <a:srgbClr val="0070C0"/>
                </a:solidFill>
              </a:rPr>
              <a:t>반복하는 예제이다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93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3336DF26-6535-4FCC-82C9-09CB4AB78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08" y="1044915"/>
            <a:ext cx="3238500" cy="1952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B3F5F3-44FF-4E64-A7CC-E4924DC0260C}"/>
              </a:ext>
            </a:extLst>
          </p:cNvPr>
          <p:cNvSpPr txBox="1"/>
          <p:nvPr/>
        </p:nvSpPr>
        <p:spPr>
          <a:xfrm>
            <a:off x="742462" y="398584"/>
            <a:ext cx="10766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선택한 예제가 </a:t>
            </a:r>
            <a:r>
              <a:rPr lang="en-US" altLang="ko-KR" dirty="0"/>
              <a:t>“</a:t>
            </a:r>
            <a:r>
              <a:rPr lang="ko-KR" altLang="en-US" dirty="0" err="1"/>
              <a:t>내문서</a:t>
            </a:r>
            <a:r>
              <a:rPr lang="en-US" altLang="ko-KR" dirty="0"/>
              <a:t>\</a:t>
            </a:r>
            <a:r>
              <a:rPr lang="en-US" altLang="ko-KR" dirty="0" err="1"/>
              <a:t>PlatformIO</a:t>
            </a:r>
            <a:r>
              <a:rPr lang="en-US" altLang="ko-KR" dirty="0"/>
              <a:t>\Projects\” </a:t>
            </a:r>
            <a:r>
              <a:rPr lang="ko-KR" altLang="en-US" dirty="0"/>
              <a:t>폴더에 새로운 폴더가 생성되면서 저장된다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팝업된</a:t>
            </a:r>
            <a:r>
              <a:rPr lang="ko-KR" altLang="en-US" dirty="0"/>
              <a:t> 창에서 </a:t>
            </a:r>
            <a:r>
              <a:rPr lang="en-US" altLang="ko-KR" dirty="0"/>
              <a:t>ok</a:t>
            </a:r>
            <a:r>
              <a:rPr lang="ko-KR" altLang="en-US" dirty="0"/>
              <a:t>를 눌러준다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DB0781-06AB-4249-A09B-8D0B51D6151E}"/>
              </a:ext>
            </a:extLst>
          </p:cNvPr>
          <p:cNvSpPr/>
          <p:nvPr/>
        </p:nvSpPr>
        <p:spPr>
          <a:xfrm>
            <a:off x="3493477" y="2605181"/>
            <a:ext cx="601785" cy="380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F14F92-C1F9-485C-A82A-2C09CF5041CD}"/>
              </a:ext>
            </a:extLst>
          </p:cNvPr>
          <p:cNvSpPr txBox="1"/>
          <p:nvPr/>
        </p:nvSpPr>
        <p:spPr>
          <a:xfrm>
            <a:off x="562708" y="3173259"/>
            <a:ext cx="10766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폴더 추가 버튼 을 누르거나 </a:t>
            </a:r>
            <a:r>
              <a:rPr lang="ko-KR" altLang="en-US" dirty="0" err="1"/>
              <a:t>파일→작업</a:t>
            </a:r>
            <a:r>
              <a:rPr lang="ko-KR" altLang="en-US" dirty="0"/>
              <a:t> 영역에 폴더추가 를 선택하고 생성된 예제 폴더를 를 선택하여 작업 폴더에 추가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생성된 예제는 </a:t>
            </a:r>
            <a:r>
              <a:rPr lang="en-US" altLang="ko-KR" dirty="0"/>
              <a:t>“</a:t>
            </a:r>
            <a:r>
              <a:rPr lang="ko-KR" altLang="en-US" dirty="0" err="1"/>
              <a:t>내문서</a:t>
            </a:r>
            <a:r>
              <a:rPr lang="en-US" altLang="ko-KR" dirty="0"/>
              <a:t>\</a:t>
            </a:r>
            <a:r>
              <a:rPr lang="en-US" altLang="ko-KR" dirty="0" err="1"/>
              <a:t>PlatformIO</a:t>
            </a:r>
            <a:r>
              <a:rPr lang="en-US" altLang="ko-KR" dirty="0"/>
              <a:t>\Projects\”  </a:t>
            </a:r>
            <a:r>
              <a:rPr lang="ko-KR" altLang="en-US" dirty="0"/>
              <a:t>폴더내에 </a:t>
            </a:r>
            <a:r>
              <a:rPr lang="en-US" altLang="ko-KR" dirty="0"/>
              <a:t>blink</a:t>
            </a:r>
            <a:r>
              <a:rPr lang="ko-KR" altLang="en-US" dirty="0"/>
              <a:t>가 추가된다</a:t>
            </a:r>
            <a:r>
              <a:rPr lang="en-US" altLang="ko-KR" dirty="0"/>
              <a:t>.)</a:t>
            </a:r>
            <a:r>
              <a:rPr lang="ko-KR" altLang="en-US" dirty="0"/>
              <a:t>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F5FC849-4573-4B72-9B37-BF15C650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549" y="4272308"/>
            <a:ext cx="2324100" cy="200977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345E1BF-A05B-46B4-B371-E233037AA6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9814"/>
          <a:stretch/>
        </p:blipFill>
        <p:spPr>
          <a:xfrm>
            <a:off x="742462" y="4272309"/>
            <a:ext cx="3468467" cy="200977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AD0CB4-3CC5-40E3-B346-5FDB86FE9FF3}"/>
              </a:ext>
            </a:extLst>
          </p:cNvPr>
          <p:cNvSpPr/>
          <p:nvPr/>
        </p:nvSpPr>
        <p:spPr>
          <a:xfrm>
            <a:off x="1563353" y="5638416"/>
            <a:ext cx="1040342" cy="337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C7EF4D-7BA2-443D-A5EF-18D8F6E86EF4}"/>
              </a:ext>
            </a:extLst>
          </p:cNvPr>
          <p:cNvSpPr/>
          <p:nvPr/>
        </p:nvSpPr>
        <p:spPr>
          <a:xfrm>
            <a:off x="4729468" y="5860887"/>
            <a:ext cx="1723496" cy="337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194FBFE-3E5E-4014-92AE-A08769B84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2992" y="4192727"/>
            <a:ext cx="3982916" cy="2112888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61905DC7-59FE-42C4-ADAA-8EA45A191B78}"/>
              </a:ext>
            </a:extLst>
          </p:cNvPr>
          <p:cNvSpPr/>
          <p:nvPr/>
        </p:nvSpPr>
        <p:spPr>
          <a:xfrm>
            <a:off x="6902548" y="4103504"/>
            <a:ext cx="3468467" cy="337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361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309A23B-2974-4E88-9786-504509EA6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78" y="1714765"/>
            <a:ext cx="2994455" cy="20986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1DA5915-419B-433E-A1D5-9ECE89199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514" y="1914036"/>
            <a:ext cx="7002367" cy="23140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6B318A-5623-4911-AAA2-43DBC00DCA2C}"/>
              </a:ext>
            </a:extLst>
          </p:cNvPr>
          <p:cNvSpPr txBox="1"/>
          <p:nvPr/>
        </p:nvSpPr>
        <p:spPr>
          <a:xfrm>
            <a:off x="339907" y="477150"/>
            <a:ext cx="10489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 err="1"/>
              <a:t>컴포트</a:t>
            </a:r>
            <a:r>
              <a:rPr lang="ko-KR" altLang="en-US" dirty="0"/>
              <a:t> 모니터링 속도 및 소스 업로드 속도 설정을 위해서 </a:t>
            </a:r>
            <a:r>
              <a:rPr lang="en-US" altLang="ko-KR" dirty="0"/>
              <a:t>platformio.ini </a:t>
            </a:r>
            <a:r>
              <a:rPr lang="ko-KR" altLang="en-US" dirty="0"/>
              <a:t>파일에 아래 적색 라인에 표시한 내용을 입력 하여 설정 해 줍니다</a:t>
            </a:r>
            <a:r>
              <a:rPr lang="en-US" altLang="ko-KR" dirty="0"/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8779B09-1E28-4E55-B882-DADC1CC3F61A}"/>
              </a:ext>
            </a:extLst>
          </p:cNvPr>
          <p:cNvSpPr/>
          <p:nvPr/>
        </p:nvSpPr>
        <p:spPr>
          <a:xfrm>
            <a:off x="4849697" y="3567645"/>
            <a:ext cx="2326128" cy="4852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A71E6A-7E58-4A9D-B774-CDDA5F9B1CB0}"/>
              </a:ext>
            </a:extLst>
          </p:cNvPr>
          <p:cNvSpPr/>
          <p:nvPr/>
        </p:nvSpPr>
        <p:spPr>
          <a:xfrm>
            <a:off x="801979" y="3428999"/>
            <a:ext cx="1200061" cy="1746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C26DAA-4C1C-4C86-B6CA-D0E50F139606}"/>
              </a:ext>
            </a:extLst>
          </p:cNvPr>
          <p:cNvSpPr txBox="1"/>
          <p:nvPr/>
        </p:nvSpPr>
        <p:spPr>
          <a:xfrm>
            <a:off x="508507" y="5314201"/>
            <a:ext cx="31660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monitor_speed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 115200</a:t>
            </a:r>
          </a:p>
          <a:p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upload_speed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 921600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CA90CEA0-4012-4FD6-9F4A-0E2744E6E33C}"/>
              </a:ext>
            </a:extLst>
          </p:cNvPr>
          <p:cNvSpPr/>
          <p:nvPr/>
        </p:nvSpPr>
        <p:spPr>
          <a:xfrm flipH="1">
            <a:off x="7497067" y="3159369"/>
            <a:ext cx="4038440" cy="539261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프래임워크가</a:t>
            </a:r>
            <a:r>
              <a:rPr lang="ko-KR" altLang="en-US" dirty="0"/>
              <a:t> </a:t>
            </a:r>
            <a:r>
              <a:rPr lang="en-US" altLang="ko-KR" dirty="0" err="1"/>
              <a:t>arduino</a:t>
            </a:r>
            <a:r>
              <a:rPr lang="ko-KR" altLang="en-US" dirty="0"/>
              <a:t>설 설정된다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803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B3F5F3-44FF-4E64-A7CC-E4924DC0260C}"/>
              </a:ext>
            </a:extLst>
          </p:cNvPr>
          <p:cNvSpPr txBox="1"/>
          <p:nvPr/>
        </p:nvSpPr>
        <p:spPr>
          <a:xfrm>
            <a:off x="742462" y="398584"/>
            <a:ext cx="10766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아래그림과 같이 작업 폴더에 생성한 예제가 추가 되며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폴더의 </a:t>
            </a:r>
            <a:r>
              <a:rPr lang="en-US" altLang="ko-KR" dirty="0"/>
              <a:t>Blink.cpp </a:t>
            </a:r>
            <a:r>
              <a:rPr lang="ko-KR" altLang="en-US" dirty="0"/>
              <a:t>파일을 열어서 </a:t>
            </a:r>
            <a:r>
              <a:rPr lang="en-US" altLang="ko-KR" dirty="0"/>
              <a:t>LED</a:t>
            </a:r>
            <a:r>
              <a:rPr lang="ko-KR" altLang="en-US" dirty="0"/>
              <a:t>핀 설정을 확인한다</a:t>
            </a:r>
            <a:r>
              <a:rPr lang="en-US" altLang="ko-KR" dirty="0"/>
              <a:t>. (</a:t>
            </a:r>
            <a:r>
              <a:rPr lang="ko-KR" altLang="en-US" dirty="0"/>
              <a:t>사용한 </a:t>
            </a:r>
            <a:r>
              <a:rPr lang="en-US" altLang="ko-KR" dirty="0"/>
              <a:t>H/W</a:t>
            </a:r>
            <a:r>
              <a:rPr lang="ko-KR" altLang="en-US" dirty="0"/>
              <a:t>에 따라서 </a:t>
            </a:r>
            <a:r>
              <a:rPr lang="en-US" altLang="ko-KR" dirty="0"/>
              <a:t>LED</a:t>
            </a:r>
            <a:r>
              <a:rPr lang="ko-KR" altLang="en-US" dirty="0"/>
              <a:t>에 할당된 핀이 다를 수 있다</a:t>
            </a:r>
            <a:r>
              <a:rPr lang="en-US" altLang="ko-KR" dirty="0"/>
              <a:t>.)</a:t>
            </a:r>
          </a:p>
          <a:p>
            <a:r>
              <a:rPr lang="en-US" altLang="ko-KR" dirty="0"/>
              <a:t>7. Blink.cpp</a:t>
            </a:r>
            <a:r>
              <a:rPr lang="ko-KR" altLang="en-US" dirty="0"/>
              <a:t>파일의 </a:t>
            </a:r>
            <a:r>
              <a:rPr lang="en-US" altLang="ko-KR" dirty="0"/>
              <a:t>10</a:t>
            </a:r>
            <a:r>
              <a:rPr lang="ko-KR" altLang="en-US" dirty="0"/>
              <a:t>번 라인의 </a:t>
            </a:r>
            <a:r>
              <a:rPr lang="en-US" altLang="ko-KR" dirty="0"/>
              <a:t>“//#define LED_BUILTIN 2” </a:t>
            </a:r>
            <a:r>
              <a:rPr lang="ko-KR" altLang="en-US" dirty="0" err="1"/>
              <a:t>디파인</a:t>
            </a:r>
            <a:r>
              <a:rPr lang="ko-KR" altLang="en-US" dirty="0"/>
              <a:t> 문의 주석을 해제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E98BD6-35F2-4CBB-9F7B-D4D529CC8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491" y="1698380"/>
            <a:ext cx="2676525" cy="18669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1FCC2D0-F5D3-4D80-9EE7-C6FFE6F743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099"/>
          <a:stretch/>
        </p:blipFill>
        <p:spPr>
          <a:xfrm>
            <a:off x="8346831" y="1756507"/>
            <a:ext cx="3648440" cy="361754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16FF8C5-B730-4EA4-8DD1-B5E7F35CD7E6}"/>
              </a:ext>
            </a:extLst>
          </p:cNvPr>
          <p:cNvSpPr/>
          <p:nvPr/>
        </p:nvSpPr>
        <p:spPr>
          <a:xfrm>
            <a:off x="9503507" y="3905738"/>
            <a:ext cx="601785" cy="380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201D50-FEAE-493C-BD31-A1E601B0B0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6498" y="1614242"/>
            <a:ext cx="3448050" cy="34575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BAE86E5-A972-4FF9-9FC3-C3ADB716990E}"/>
              </a:ext>
            </a:extLst>
          </p:cNvPr>
          <p:cNvSpPr/>
          <p:nvPr/>
        </p:nvSpPr>
        <p:spPr>
          <a:xfrm>
            <a:off x="4009292" y="2120627"/>
            <a:ext cx="1445846" cy="2161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BF1BB20-EF7F-4A6E-8834-8AB3B1BF05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494" y="5802810"/>
            <a:ext cx="5697646" cy="65660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5CD3783-8C3F-4A1D-BCD0-622DE413B179}"/>
              </a:ext>
            </a:extLst>
          </p:cNvPr>
          <p:cNvSpPr/>
          <p:nvPr/>
        </p:nvSpPr>
        <p:spPr>
          <a:xfrm>
            <a:off x="3645140" y="6051407"/>
            <a:ext cx="594517" cy="4852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4DF5A9-9864-4087-A3A0-C6B501ABB54C}"/>
              </a:ext>
            </a:extLst>
          </p:cNvPr>
          <p:cNvSpPr txBox="1"/>
          <p:nvPr/>
        </p:nvSpPr>
        <p:spPr>
          <a:xfrm>
            <a:off x="873491" y="5345179"/>
            <a:ext cx="1076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Visual Studio Code</a:t>
            </a:r>
            <a:r>
              <a:rPr lang="ko-KR" altLang="en-US" dirty="0"/>
              <a:t>의 하단의 </a:t>
            </a:r>
            <a:r>
              <a:rPr lang="en-US" altLang="ko-KR" dirty="0"/>
              <a:t>√ </a:t>
            </a:r>
            <a:r>
              <a:rPr lang="ko-KR" altLang="en-US" dirty="0"/>
              <a:t>기호를 눌러 컴파일을 진행한다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7963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D6B318A-5623-4911-AAA2-43DBC00DCA2C}"/>
              </a:ext>
            </a:extLst>
          </p:cNvPr>
          <p:cNvSpPr txBox="1"/>
          <p:nvPr/>
        </p:nvSpPr>
        <p:spPr>
          <a:xfrm>
            <a:off x="339907" y="477150"/>
            <a:ext cx="10489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컴파일이 완료되면 아래와 같이 터미널 창에 </a:t>
            </a:r>
            <a:r>
              <a:rPr lang="en-US" altLang="ko-KR" dirty="0"/>
              <a:t>success </a:t>
            </a:r>
            <a:r>
              <a:rPr lang="ko-KR" altLang="en-US" dirty="0"/>
              <a:t>라고 표시된다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(blink </a:t>
            </a:r>
            <a:r>
              <a:rPr lang="ko-KR" altLang="en-US" dirty="0"/>
              <a:t>예제는 컴파일 시 컴파일 시간은 </a:t>
            </a:r>
            <a:r>
              <a:rPr lang="en-US" altLang="ko-KR" dirty="0"/>
              <a:t>1~2</a:t>
            </a:r>
            <a:r>
              <a:rPr lang="ko-KR" altLang="en-US" dirty="0"/>
              <a:t>분 정도 소요된다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1A3DF3D-CE4E-4E47-A2F9-82065204A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98" y="1175604"/>
            <a:ext cx="2762250" cy="9429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9A94013-A12F-4957-AEA8-C1A6DADE4735}"/>
              </a:ext>
            </a:extLst>
          </p:cNvPr>
          <p:cNvSpPr txBox="1"/>
          <p:nvPr/>
        </p:nvSpPr>
        <p:spPr>
          <a:xfrm>
            <a:off x="390875" y="2357693"/>
            <a:ext cx="10489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9. </a:t>
            </a:r>
            <a:r>
              <a:rPr lang="ko-KR" altLang="en-US" dirty="0"/>
              <a:t>정상적으로 컴파일이 완료되면 소스코드를 </a:t>
            </a:r>
            <a:r>
              <a:rPr lang="en-US" altLang="ko-KR" dirty="0"/>
              <a:t>ESP32</a:t>
            </a:r>
            <a:r>
              <a:rPr lang="ko-KR" altLang="en-US" dirty="0"/>
              <a:t>에 업로드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업로드는 </a:t>
            </a:r>
            <a:r>
              <a:rPr lang="en-US" altLang="ko-KR" dirty="0"/>
              <a:t>Visual Source Code</a:t>
            </a:r>
            <a:r>
              <a:rPr lang="ko-KR" altLang="en-US" dirty="0"/>
              <a:t>의 하단의 → 아이콘을 클릭하면 컴파일 및 업로드가 진행된다</a:t>
            </a:r>
            <a:r>
              <a:rPr lang="en-US" altLang="ko-KR" dirty="0"/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E9F571A-9D71-439A-AD8A-5E42CF98D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874" y="3175272"/>
            <a:ext cx="5697646" cy="65660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78779B09-1E28-4E55-B882-DADC1CC3F61A}"/>
              </a:ext>
            </a:extLst>
          </p:cNvPr>
          <p:cNvSpPr/>
          <p:nvPr/>
        </p:nvSpPr>
        <p:spPr>
          <a:xfrm>
            <a:off x="3625938" y="3442111"/>
            <a:ext cx="594517" cy="4852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CEE3AA-BA44-4B46-8A95-7930C82D6AF2}"/>
              </a:ext>
            </a:extLst>
          </p:cNvPr>
          <p:cNvSpPr txBox="1"/>
          <p:nvPr/>
        </p:nvSpPr>
        <p:spPr>
          <a:xfrm>
            <a:off x="272341" y="4098717"/>
            <a:ext cx="10489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※ </a:t>
            </a:r>
            <a:r>
              <a:rPr lang="ko-KR" altLang="en-US" dirty="0">
                <a:solidFill>
                  <a:srgbClr val="0070C0"/>
                </a:solidFill>
              </a:rPr>
              <a:t>업로드 실패 시 </a:t>
            </a:r>
            <a:r>
              <a:rPr lang="en-US" altLang="ko-KR" dirty="0">
                <a:solidFill>
                  <a:srgbClr val="0070C0"/>
                </a:solidFill>
              </a:rPr>
              <a:t>ESP32</a:t>
            </a:r>
            <a:r>
              <a:rPr lang="ko-KR" altLang="en-US" dirty="0">
                <a:solidFill>
                  <a:srgbClr val="0070C0"/>
                </a:solidFill>
              </a:rPr>
              <a:t>를 </a:t>
            </a:r>
            <a:r>
              <a:rPr lang="en-US" altLang="ko-KR" dirty="0">
                <a:solidFill>
                  <a:srgbClr val="0070C0"/>
                </a:solidFill>
              </a:rPr>
              <a:t>PC</a:t>
            </a:r>
            <a:r>
              <a:rPr lang="ko-KR" altLang="en-US" dirty="0">
                <a:solidFill>
                  <a:srgbClr val="0070C0"/>
                </a:solidFill>
              </a:rPr>
              <a:t>에서 제거 후 다시 연결 후 업로드 버튼을 다시 누른다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ko-KR" altLang="en-US" dirty="0">
                <a:solidFill>
                  <a:srgbClr val="0070C0"/>
                </a:solidFill>
              </a:rPr>
              <a:t>간혹 </a:t>
            </a:r>
            <a:r>
              <a:rPr lang="en-US" altLang="ko-KR" dirty="0">
                <a:solidFill>
                  <a:srgbClr val="0070C0"/>
                </a:solidFill>
              </a:rPr>
              <a:t>COM PORT</a:t>
            </a:r>
            <a:r>
              <a:rPr lang="ko-KR" altLang="en-US" dirty="0">
                <a:solidFill>
                  <a:srgbClr val="0070C0"/>
                </a:solidFill>
              </a:rPr>
              <a:t>가 시리얼 모니터가 잡고 있어서 업로드가 안되는 경우가 있다</a:t>
            </a:r>
            <a:r>
              <a:rPr lang="en-US" altLang="ko-KR" dirty="0">
                <a:solidFill>
                  <a:srgbClr val="0070C0"/>
                </a:solidFill>
              </a:rPr>
              <a:t>.)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</a:t>
            </a:r>
            <a:r>
              <a:rPr lang="en-US" altLang="ko-KR" dirty="0" err="1">
                <a:solidFill>
                  <a:srgbClr val="0070C0"/>
                </a:solidFill>
              </a:rPr>
              <a:t>PlatformIO</a:t>
            </a:r>
            <a:r>
              <a:rPr lang="ko-KR" altLang="en-US" dirty="0">
                <a:solidFill>
                  <a:srgbClr val="0070C0"/>
                </a:solidFill>
              </a:rPr>
              <a:t>의 버그로 업로드가 무한 반복 되는 경우가 있다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FA6092-182C-406B-BBD0-5055915008A2}"/>
              </a:ext>
            </a:extLst>
          </p:cNvPr>
          <p:cNvSpPr txBox="1"/>
          <p:nvPr/>
        </p:nvSpPr>
        <p:spPr>
          <a:xfrm>
            <a:off x="272341" y="5172555"/>
            <a:ext cx="1144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10. </a:t>
            </a:r>
            <a:r>
              <a:rPr lang="ko-KR" altLang="en-US" dirty="0"/>
              <a:t>정상적으로 소스코드가 업로드 되면 </a:t>
            </a:r>
            <a:r>
              <a:rPr lang="en-US" altLang="ko-KR" dirty="0"/>
              <a:t>ESP32 </a:t>
            </a:r>
            <a:r>
              <a:rPr lang="ko-KR" altLang="en-US" dirty="0"/>
              <a:t>모듈의 청색 </a:t>
            </a:r>
            <a:r>
              <a:rPr lang="en-US" altLang="ko-KR" dirty="0"/>
              <a:t>LED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초 간격으로 </a:t>
            </a:r>
            <a:r>
              <a:rPr lang="en-US" altLang="ko-KR" dirty="0"/>
              <a:t>ON/OFF</a:t>
            </a:r>
            <a:r>
              <a:rPr lang="ko-KR" altLang="en-US" dirty="0"/>
              <a:t>를 반복한다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3448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B7B0E16-321E-43C7-9342-016FA0D46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938" y="2086742"/>
            <a:ext cx="4477302" cy="44843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6B318A-5623-4911-AAA2-43DBC00DCA2C}"/>
              </a:ext>
            </a:extLst>
          </p:cNvPr>
          <p:cNvSpPr txBox="1"/>
          <p:nvPr/>
        </p:nvSpPr>
        <p:spPr>
          <a:xfrm>
            <a:off x="339907" y="477150"/>
            <a:ext cx="10489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11. </a:t>
            </a:r>
            <a:r>
              <a:rPr lang="ko-KR" altLang="en-US" dirty="0"/>
              <a:t>소스코드를 살펴보면 아래와 같고 </a:t>
            </a:r>
            <a:r>
              <a:rPr lang="en-US" altLang="ko-KR" dirty="0" err="1"/>
              <a:t>digitalWrite</a:t>
            </a:r>
            <a:r>
              <a:rPr lang="en-US" altLang="ko-KR" dirty="0"/>
              <a:t> </a:t>
            </a:r>
            <a:r>
              <a:rPr lang="ko-KR" altLang="en-US" dirty="0"/>
              <a:t>함수를 주기적으로 호출하며 해당 포트의 </a:t>
            </a:r>
            <a:r>
              <a:rPr lang="ko-KR" altLang="en-US" dirty="0" err="1"/>
              <a:t>출력값을</a:t>
            </a:r>
            <a:r>
              <a:rPr lang="ko-KR" altLang="en-US" dirty="0"/>
              <a:t> </a:t>
            </a:r>
            <a:r>
              <a:rPr lang="en-US" altLang="ko-KR" dirty="0"/>
              <a:t>1(HIGH), 0(LOW)</a:t>
            </a:r>
            <a:r>
              <a:rPr lang="ko-KR" altLang="en-US" dirty="0"/>
              <a:t>를 반복하면서 </a:t>
            </a:r>
            <a:r>
              <a:rPr lang="en-US" altLang="ko-KR" dirty="0"/>
              <a:t>LED</a:t>
            </a:r>
            <a:r>
              <a:rPr lang="ko-KR" altLang="en-US" dirty="0"/>
              <a:t>를 </a:t>
            </a:r>
            <a:r>
              <a:rPr lang="en-US" altLang="ko-KR" dirty="0"/>
              <a:t>ON/OFF </a:t>
            </a:r>
            <a:r>
              <a:rPr lang="ko-KR" altLang="en-US" dirty="0"/>
              <a:t>반복 하는 구조로 되어있다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너무 빠르게 </a:t>
            </a:r>
            <a:r>
              <a:rPr lang="en-US" altLang="ko-KR" dirty="0"/>
              <a:t>ON.OFF</a:t>
            </a:r>
            <a:r>
              <a:rPr lang="ko-KR" altLang="en-US" dirty="0"/>
              <a:t>를 반복 할 경우 확인이 어려우므로 </a:t>
            </a:r>
            <a:r>
              <a:rPr lang="en-US" altLang="ko-KR" dirty="0"/>
              <a:t>delay </a:t>
            </a:r>
            <a:r>
              <a:rPr lang="ko-KR" altLang="en-US" dirty="0"/>
              <a:t>함수를 사용하여 </a:t>
            </a:r>
            <a:r>
              <a:rPr lang="en-US" altLang="ko-KR" dirty="0"/>
              <a:t>LED</a:t>
            </a:r>
            <a:r>
              <a:rPr lang="ko-KR" altLang="en-US" dirty="0"/>
              <a:t>의 </a:t>
            </a:r>
            <a:r>
              <a:rPr lang="en-US" altLang="ko-KR" dirty="0"/>
              <a:t>ON/OFF </a:t>
            </a:r>
            <a:r>
              <a:rPr lang="ko-KR" altLang="en-US" dirty="0"/>
              <a:t>시간을 지연하도록 되어 있다</a:t>
            </a:r>
            <a:r>
              <a:rPr lang="en-US" altLang="ko-KR" dirty="0"/>
              <a:t>. </a:t>
            </a:r>
            <a:r>
              <a:rPr lang="ko-KR" altLang="en-US" dirty="0"/>
              <a:t>지연시간 단위는 </a:t>
            </a:r>
            <a:r>
              <a:rPr lang="en-US" altLang="ko-KR" dirty="0"/>
              <a:t>milli second</a:t>
            </a:r>
            <a:r>
              <a:rPr lang="ko-KR" altLang="en-US" dirty="0"/>
              <a:t>로 설정한다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LED</a:t>
            </a:r>
            <a:r>
              <a:rPr lang="ko-KR" altLang="en-US" dirty="0"/>
              <a:t>핀은 </a:t>
            </a:r>
            <a:r>
              <a:rPr lang="en-US" altLang="ko-KR" dirty="0"/>
              <a:t>H/W</a:t>
            </a:r>
            <a:r>
              <a:rPr lang="ko-KR" altLang="en-US" dirty="0"/>
              <a:t>에 따라서 변경될 수 있으므로 </a:t>
            </a:r>
            <a:r>
              <a:rPr lang="en-US" altLang="ko-KR" dirty="0"/>
              <a:t>#define</a:t>
            </a:r>
            <a:r>
              <a:rPr lang="ko-KR" altLang="en-US" dirty="0"/>
              <a:t>으로  설정하여 쉽게 변경이 가능하게 되어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0CC3E85-2D04-41CC-A172-6CAAB9ACC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94" y="2086742"/>
            <a:ext cx="5051914" cy="455418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8A40D08-FAF2-4C92-86BE-249824637071}"/>
              </a:ext>
            </a:extLst>
          </p:cNvPr>
          <p:cNvSpPr/>
          <p:nvPr/>
        </p:nvSpPr>
        <p:spPr>
          <a:xfrm>
            <a:off x="9417539" y="2813538"/>
            <a:ext cx="625230" cy="2516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D2B9C30-C954-48EA-A61C-3466CE4051D0}"/>
              </a:ext>
            </a:extLst>
          </p:cNvPr>
          <p:cNvSpPr/>
          <p:nvPr/>
        </p:nvSpPr>
        <p:spPr>
          <a:xfrm>
            <a:off x="6811107" y="3063631"/>
            <a:ext cx="539262" cy="2266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03AB6566-8A91-4D3E-9E29-BCE15A596450}"/>
              </a:ext>
            </a:extLst>
          </p:cNvPr>
          <p:cNvSpPr/>
          <p:nvPr/>
        </p:nvSpPr>
        <p:spPr>
          <a:xfrm>
            <a:off x="10222523" y="2180493"/>
            <a:ext cx="1672492" cy="695569"/>
          </a:xfrm>
          <a:prstGeom prst="wedgeRoundRectCallout">
            <a:avLst>
              <a:gd name="adj1" fmla="val -62951"/>
              <a:gd name="adj2" fmla="val 468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각각의 핀번호를 나타냄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BDC7D4-5575-454D-B324-148B112E8CBA}"/>
              </a:ext>
            </a:extLst>
          </p:cNvPr>
          <p:cNvSpPr/>
          <p:nvPr/>
        </p:nvSpPr>
        <p:spPr>
          <a:xfrm>
            <a:off x="676030" y="2727570"/>
            <a:ext cx="2043724" cy="336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289023-8C63-476F-B8B7-3762116D82B3}"/>
              </a:ext>
            </a:extLst>
          </p:cNvPr>
          <p:cNvSpPr/>
          <p:nvPr/>
        </p:nvSpPr>
        <p:spPr>
          <a:xfrm>
            <a:off x="777629" y="4876801"/>
            <a:ext cx="2692401" cy="7033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FD2EB76-4D26-4DF6-914A-199B85996CAB}"/>
              </a:ext>
            </a:extLst>
          </p:cNvPr>
          <p:cNvSpPr/>
          <p:nvPr/>
        </p:nvSpPr>
        <p:spPr>
          <a:xfrm>
            <a:off x="769814" y="5677466"/>
            <a:ext cx="2692401" cy="7033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DA73E664-635A-4876-82CB-6C5F7032BF69}"/>
              </a:ext>
            </a:extLst>
          </p:cNvPr>
          <p:cNvSpPr/>
          <p:nvPr/>
        </p:nvSpPr>
        <p:spPr>
          <a:xfrm flipH="1">
            <a:off x="3620638" y="4931508"/>
            <a:ext cx="1787608" cy="539261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LED ON</a:t>
            </a:r>
            <a:endParaRPr lang="ko-KR" altLang="en-US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06827BDC-856B-4970-908A-1A0B5F47C62B}"/>
              </a:ext>
            </a:extLst>
          </p:cNvPr>
          <p:cNvSpPr/>
          <p:nvPr/>
        </p:nvSpPr>
        <p:spPr>
          <a:xfrm flipH="1">
            <a:off x="3601890" y="5759527"/>
            <a:ext cx="1787608" cy="539261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LED OFF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639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439</Words>
  <Application>Microsoft Office PowerPoint</Application>
  <PresentationFormat>와이드스크린</PresentationFormat>
  <Paragraphs>34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Hancheol</dc:creator>
  <cp:lastModifiedBy>Kim Hancheol</cp:lastModifiedBy>
  <cp:revision>8</cp:revision>
  <dcterms:created xsi:type="dcterms:W3CDTF">2020-10-28T06:50:44Z</dcterms:created>
  <dcterms:modified xsi:type="dcterms:W3CDTF">2020-11-17T23:30:19Z</dcterms:modified>
</cp:coreProperties>
</file>