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8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4AE96-399F-4623-A0DA-160FE8D011F9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2A714-B955-4E6A-86ED-9D137DE9C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129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2A714-B955-4E6A-86ED-9D137DE9C09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89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2A714-B955-4E6A-86ED-9D137DE9C09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277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2A714-B955-4E6A-86ED-9D137DE9C09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79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2A714-B955-4E6A-86ED-9D137DE9C09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37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49143-6C09-4948-9472-496BF40EB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ABFC38-F61F-4839-BC92-4935A5F11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E2D364-0EF9-4DDB-940C-9D4AA6730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5C6577-D996-4B03-AD0F-F28CE47DB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0ED2D5-FB55-4BD6-BD9B-0CFABA67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56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83CF8-CF3B-4178-BF2A-D1CA1B09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CD8104-57E4-4C5D-8D27-ED94D839F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5D032-5118-4B98-889B-39FE8CFE1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FAC1A7-EF1B-4B53-A220-7D3B6A66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89B1BC-518C-415F-BE93-EED2FA7E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98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BD49BA-1E5C-4DFC-99C6-E703DF666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711E74-2FF5-4BB5-9941-1DA00C897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C4F510-1212-4B0E-814E-3CB04C20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E8DE59-6FF7-41E3-877B-B6A7CDBC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EDB4C-16C9-4626-BC2C-6EF0F597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81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8F76E-D19B-46D6-8AC5-BDAB92CA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D2C4B-EC21-4D80-99AD-BB744DF98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A3A361-1686-4239-B441-8C88E162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E9869F-A630-49FB-B0A7-3040DC13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DE64D-FF1F-4C05-A442-DD9F303C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69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0F46D-5880-41E5-BAB5-64BEDEB66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E69703-18A3-4CB5-94EE-77BF3B621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044DD5-4F05-4A39-B45B-ED99E0F8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0B9835-3F24-414C-86EA-4FD26FE0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81811B-EE4E-473C-9138-7D80BDC9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88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1B939-AB92-42E7-8CD7-EBAA83D4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A132AB-0F7D-4282-9925-2DBF56BD8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C8620F-7649-44FC-91FC-7026451F2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83BFCD-1D58-4E10-BBFA-3C4780447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89857A-F90E-4D44-ADC8-5AC59617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D9B439-25C3-4715-94BF-07C5FE9C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7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C837F-CBF3-4749-8B20-3849B69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C13C3F-8BC1-4DE7-9E76-9DA72AF42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4990BA-D84F-4870-BBD9-277169A74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632699-DB58-4807-9DD4-9CBCCC1EC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76843B-ABC4-491E-B932-236375AF8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20522A-9090-46F7-99A0-55C34B9A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CA699F-D62E-43AA-B3E9-8D30CD944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EC63E3-9FEE-46F4-96F0-3A45C831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7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8E820-8B74-420A-A059-E88CAB64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E8C8D8-00F7-4623-A364-A1996173E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15C627-2B83-4935-ABDE-9A770CE7C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4B9E22-DDFC-40F1-A544-A2774A7B6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56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57652B-91DF-4601-9A10-EA4A17055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44B1B5-63BB-4334-B009-FB320281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4818C-F65A-4CA5-96FF-2FAB1D511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89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00CFC-A0DA-48E0-BB4D-9884194A8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08AE2-08D3-4B81-85DA-4E2B7C3BC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D75FCD-AD2E-47BD-BC7F-366FA15C7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B2DE4D-5921-42A1-B0A8-95B7012F2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DD8D52-B387-45AD-B4E5-D7F710B5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B94254-2B98-4AFC-A170-84A76984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31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9FADF-075A-4068-9EB1-DDA1703D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954BDD-6FF7-47D0-93CD-3B5D02E35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9230C8-EFA6-4F7D-8615-1BBC62B57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EAD1A9-A3CF-47BE-B9AF-1FE633E5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D249-B86C-4BD1-ADEC-6744FF3DBBA5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90F050-5630-432C-B8A3-BAD2254F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838641-C6D3-4169-8122-F5BCD992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97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9C91F3-896F-41EC-AD4D-E6292541E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2B1BED-0EC0-457E-9A8B-04D12DDF5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31D27-832C-462F-ACDF-B4B705D469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1D249-B86C-4BD1-ADEC-6744FF3DBBA5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32EEE-BA8C-488F-AC7D-95CA932E4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F36FE3-BC74-4C4B-BA5A-3531DD45D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7AF86-91E1-4B6C-B9DF-6D44B16E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49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E79D118-7046-48CF-A1AF-38D95029D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92" y="4056621"/>
            <a:ext cx="3401625" cy="26103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B3F5F3-44FF-4E64-A7CC-E4924DC0260C}"/>
              </a:ext>
            </a:extLst>
          </p:cNvPr>
          <p:cNvSpPr txBox="1"/>
          <p:nvPr/>
        </p:nvSpPr>
        <p:spPr>
          <a:xfrm>
            <a:off x="742462" y="398584"/>
            <a:ext cx="10766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Visual Source Code</a:t>
            </a:r>
            <a:r>
              <a:rPr lang="ko-KR" altLang="en-US" dirty="0"/>
              <a:t>를 실행 후 좌측 </a:t>
            </a:r>
            <a:r>
              <a:rPr lang="ko-KR" altLang="en-US" dirty="0" err="1"/>
              <a:t>툴바에</a:t>
            </a:r>
            <a:r>
              <a:rPr lang="ko-KR" altLang="en-US" dirty="0"/>
              <a:t>  있는 </a:t>
            </a:r>
            <a:r>
              <a:rPr lang="en-US" altLang="ko-KR" dirty="0"/>
              <a:t>Platform IO </a:t>
            </a:r>
            <a:r>
              <a:rPr lang="ko-KR" altLang="en-US" dirty="0"/>
              <a:t>아이콘</a:t>
            </a:r>
            <a:r>
              <a:rPr lang="en-US" altLang="ko-KR" dirty="0"/>
              <a:t>(</a:t>
            </a:r>
            <a:r>
              <a:rPr lang="ko-KR" altLang="en-US" dirty="0"/>
              <a:t>개미 머리모양</a:t>
            </a:r>
            <a:r>
              <a:rPr lang="en-US" altLang="ko-KR" dirty="0"/>
              <a:t>)</a:t>
            </a:r>
            <a:r>
              <a:rPr lang="ko-KR" altLang="en-US" dirty="0"/>
              <a:t>을 클릭 후 </a:t>
            </a:r>
            <a:r>
              <a:rPr lang="en-US" altLang="ko-KR" dirty="0"/>
              <a:t>Home</a:t>
            </a:r>
            <a:r>
              <a:rPr lang="ko-KR" altLang="en-US" dirty="0"/>
              <a:t>버튼을 클릭한다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Quick Access</a:t>
            </a:r>
            <a:r>
              <a:rPr lang="ko-KR" altLang="en-US" dirty="0"/>
              <a:t>의 </a:t>
            </a:r>
            <a:r>
              <a:rPr lang="en-US" altLang="ko-KR" dirty="0"/>
              <a:t>New Project</a:t>
            </a:r>
            <a:r>
              <a:rPr lang="ko-KR" altLang="en-US" dirty="0"/>
              <a:t>를 선택한다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76FD236-16FA-4A04-92DE-98B83B484676}"/>
              </a:ext>
            </a:extLst>
          </p:cNvPr>
          <p:cNvGrpSpPr/>
          <p:nvPr/>
        </p:nvGrpSpPr>
        <p:grpSpPr>
          <a:xfrm>
            <a:off x="1125416" y="1420665"/>
            <a:ext cx="1680307" cy="2224464"/>
            <a:chOff x="625231" y="1173529"/>
            <a:chExt cx="2633785" cy="348672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D7905C6-B536-4010-B694-982FA0003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113" y="1173529"/>
              <a:ext cx="2575903" cy="348672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573D61C-A4F8-4615-ACA2-0247011EEACE}"/>
                </a:ext>
              </a:extLst>
            </p:cNvPr>
            <p:cNvSpPr/>
            <p:nvPr/>
          </p:nvSpPr>
          <p:spPr>
            <a:xfrm>
              <a:off x="625231" y="3806092"/>
              <a:ext cx="265723" cy="2891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32E6D82-17FE-4980-A9C0-3994106B68A5}"/>
                </a:ext>
              </a:extLst>
            </p:cNvPr>
            <p:cNvSpPr/>
            <p:nvPr/>
          </p:nvSpPr>
          <p:spPr>
            <a:xfrm>
              <a:off x="2688492" y="1805353"/>
              <a:ext cx="375139" cy="3673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DABE2F3D-E370-4898-BD0F-CFC219F13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604" y="1356803"/>
            <a:ext cx="4735513" cy="2129580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033C945-081A-498D-AF54-F3B6AA07CD2A}"/>
              </a:ext>
            </a:extLst>
          </p:cNvPr>
          <p:cNvSpPr/>
          <p:nvPr/>
        </p:nvSpPr>
        <p:spPr>
          <a:xfrm>
            <a:off x="3412995" y="2058103"/>
            <a:ext cx="672123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DB0781-06AB-4249-A09B-8D0B51D6151E}"/>
              </a:ext>
            </a:extLst>
          </p:cNvPr>
          <p:cNvSpPr/>
          <p:nvPr/>
        </p:nvSpPr>
        <p:spPr>
          <a:xfrm>
            <a:off x="7419225" y="2067970"/>
            <a:ext cx="1188507" cy="2343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5ECC160F-DAF3-40CE-AE1D-E5487311D5BA}"/>
              </a:ext>
            </a:extLst>
          </p:cNvPr>
          <p:cNvSpPr/>
          <p:nvPr/>
        </p:nvSpPr>
        <p:spPr>
          <a:xfrm flipH="1">
            <a:off x="2681070" y="4734941"/>
            <a:ext cx="2728293" cy="33445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 이름입력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F14F92-C1F9-485C-A82A-2C09CF5041CD}"/>
              </a:ext>
            </a:extLst>
          </p:cNvPr>
          <p:cNvSpPr txBox="1"/>
          <p:nvPr/>
        </p:nvSpPr>
        <p:spPr>
          <a:xfrm>
            <a:off x="586154" y="3676053"/>
            <a:ext cx="1122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팝업 된 창에서 프로젝트 이름을 입력하고 </a:t>
            </a:r>
            <a:r>
              <a:rPr lang="en-US" altLang="ko-KR" dirty="0"/>
              <a:t>board</a:t>
            </a:r>
            <a:r>
              <a:rPr lang="ko-KR" altLang="en-US" dirty="0"/>
              <a:t>는 </a:t>
            </a:r>
            <a:r>
              <a:rPr lang="en-US" altLang="ko-KR" dirty="0"/>
              <a:t>doit </a:t>
            </a:r>
            <a:r>
              <a:rPr lang="ko-KR" altLang="en-US" dirty="0"/>
              <a:t>을 입력하여 </a:t>
            </a:r>
            <a:r>
              <a:rPr lang="en-US" altLang="ko-KR" dirty="0"/>
              <a:t>DOIT ESP32 DEVKIT V1</a:t>
            </a:r>
            <a:r>
              <a:rPr lang="ko-KR" altLang="en-US" dirty="0"/>
              <a:t>을 선택한다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ED0A9F-9687-4A57-8C35-3C4C0C882AAF}"/>
              </a:ext>
            </a:extLst>
          </p:cNvPr>
          <p:cNvSpPr/>
          <p:nvPr/>
        </p:nvSpPr>
        <p:spPr>
          <a:xfrm>
            <a:off x="1432986" y="5178738"/>
            <a:ext cx="856921" cy="2585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C387ED-36B9-40A4-87F1-4AD76BA280DF}"/>
              </a:ext>
            </a:extLst>
          </p:cNvPr>
          <p:cNvSpPr/>
          <p:nvPr/>
        </p:nvSpPr>
        <p:spPr>
          <a:xfrm>
            <a:off x="1463633" y="4810798"/>
            <a:ext cx="856921" cy="2585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17AB6391-6D41-471C-A75E-8F2FF55CCBBC}"/>
              </a:ext>
            </a:extLst>
          </p:cNvPr>
          <p:cNvSpPr/>
          <p:nvPr/>
        </p:nvSpPr>
        <p:spPr>
          <a:xfrm flipH="1">
            <a:off x="2618153" y="5170737"/>
            <a:ext cx="2759019" cy="26659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doit </a:t>
            </a:r>
            <a:r>
              <a:rPr lang="ko-KR" altLang="en-US" dirty="0"/>
              <a:t>입력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C9F2307-2650-47CD-8413-C2CF6D8FE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0338" y="4017300"/>
            <a:ext cx="3401625" cy="258665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D592EF-A44D-44B6-8D3F-9F1714502AA4}"/>
              </a:ext>
            </a:extLst>
          </p:cNvPr>
          <p:cNvSpPr/>
          <p:nvPr/>
        </p:nvSpPr>
        <p:spPr>
          <a:xfrm>
            <a:off x="1463633" y="5592970"/>
            <a:ext cx="856921" cy="2585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61B66106-A8C0-4978-8864-D94BA9696AF4}"/>
              </a:ext>
            </a:extLst>
          </p:cNvPr>
          <p:cNvSpPr/>
          <p:nvPr/>
        </p:nvSpPr>
        <p:spPr>
          <a:xfrm flipH="1">
            <a:off x="2618154" y="5584969"/>
            <a:ext cx="2918606" cy="26659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DOIT ESP32 DEVKIT</a:t>
            </a:r>
            <a:r>
              <a:rPr lang="ko-KR" altLang="en-US" dirty="0"/>
              <a:t>선택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1B2D99-A219-4368-8E25-4FAA1200E935}"/>
              </a:ext>
            </a:extLst>
          </p:cNvPr>
          <p:cNvSpPr/>
          <p:nvPr/>
        </p:nvSpPr>
        <p:spPr>
          <a:xfrm>
            <a:off x="6035633" y="5863928"/>
            <a:ext cx="1615629" cy="2585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8691EAA7-8458-4C8C-8AAC-C5C42F2AF821}"/>
              </a:ext>
            </a:extLst>
          </p:cNvPr>
          <p:cNvSpPr/>
          <p:nvPr/>
        </p:nvSpPr>
        <p:spPr>
          <a:xfrm flipH="1">
            <a:off x="7792253" y="5831138"/>
            <a:ext cx="2180177" cy="33445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Espressif</a:t>
            </a:r>
            <a:r>
              <a:rPr lang="en-US" altLang="ko-KR" dirty="0"/>
              <a:t>  </a:t>
            </a:r>
            <a:r>
              <a:rPr lang="ko-KR" altLang="en-US" dirty="0" err="1"/>
              <a:t>를선택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CAFDF0-1749-4F98-8C58-247F17DA6829}"/>
              </a:ext>
            </a:extLst>
          </p:cNvPr>
          <p:cNvSpPr/>
          <p:nvPr/>
        </p:nvSpPr>
        <p:spPr>
          <a:xfrm>
            <a:off x="8351796" y="6330117"/>
            <a:ext cx="633333" cy="2585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ACFB6F44-DB6A-4FAE-8289-9FF3B28BDFE4}"/>
              </a:ext>
            </a:extLst>
          </p:cNvPr>
          <p:cNvSpPr/>
          <p:nvPr/>
        </p:nvSpPr>
        <p:spPr>
          <a:xfrm flipH="1">
            <a:off x="8985129" y="6292188"/>
            <a:ext cx="1645004" cy="33445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4829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75ED7F8-F0D1-4688-99C0-2D80943C1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189" y="4168723"/>
            <a:ext cx="3514725" cy="215265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6D0525D-F712-4463-A405-0AB5E2B6B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57" y="1044915"/>
            <a:ext cx="3038475" cy="1914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B3F5F3-44FF-4E64-A7CC-E4924DC0260C}"/>
              </a:ext>
            </a:extLst>
          </p:cNvPr>
          <p:cNvSpPr txBox="1"/>
          <p:nvPr/>
        </p:nvSpPr>
        <p:spPr>
          <a:xfrm>
            <a:off x="742462" y="398584"/>
            <a:ext cx="1076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생성한 프로젝트는 </a:t>
            </a:r>
            <a:r>
              <a:rPr lang="en-US" altLang="ko-KR" dirty="0"/>
              <a:t>“</a:t>
            </a:r>
            <a:r>
              <a:rPr lang="ko-KR" altLang="en-US" dirty="0" err="1"/>
              <a:t>내문서</a:t>
            </a:r>
            <a:r>
              <a:rPr lang="en-US" altLang="ko-KR" dirty="0"/>
              <a:t>\</a:t>
            </a:r>
            <a:r>
              <a:rPr lang="en-US" altLang="ko-KR" dirty="0" err="1"/>
              <a:t>PlatformIO</a:t>
            </a:r>
            <a:r>
              <a:rPr lang="en-US" altLang="ko-KR" dirty="0"/>
              <a:t>\Projects\” </a:t>
            </a:r>
            <a:r>
              <a:rPr lang="ko-KR" altLang="en-US" dirty="0"/>
              <a:t>폴더에 설정한 이름으로 폴더가 생성되면서 기본 파일이 저장된다</a:t>
            </a:r>
            <a:r>
              <a:rPr lang="en-US" altLang="ko-KR" dirty="0"/>
              <a:t>.  </a:t>
            </a:r>
            <a:r>
              <a:rPr lang="ko-KR" altLang="en-US" dirty="0"/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DB0781-06AB-4249-A09B-8D0B51D6151E}"/>
              </a:ext>
            </a:extLst>
          </p:cNvPr>
          <p:cNvSpPr/>
          <p:nvPr/>
        </p:nvSpPr>
        <p:spPr>
          <a:xfrm>
            <a:off x="3394147" y="2514606"/>
            <a:ext cx="601785" cy="380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F14F92-C1F9-485C-A82A-2C09CF5041CD}"/>
              </a:ext>
            </a:extLst>
          </p:cNvPr>
          <p:cNvSpPr txBox="1"/>
          <p:nvPr/>
        </p:nvSpPr>
        <p:spPr>
          <a:xfrm>
            <a:off x="562708" y="3173259"/>
            <a:ext cx="10766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폴더 추가 버튼 을 누르거나 </a:t>
            </a:r>
            <a:r>
              <a:rPr lang="ko-KR" altLang="en-US" dirty="0" err="1"/>
              <a:t>파일→작업</a:t>
            </a:r>
            <a:r>
              <a:rPr lang="ko-KR" altLang="en-US" dirty="0"/>
              <a:t> 영역에 폴더추가 를 선택하고 생성된 예제 폴더를 를 선택하여 작업 폴더에 추가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생성된 예제는 </a:t>
            </a:r>
            <a:r>
              <a:rPr lang="en-US" altLang="ko-KR" dirty="0"/>
              <a:t>“</a:t>
            </a:r>
            <a:r>
              <a:rPr lang="ko-KR" altLang="en-US" dirty="0" err="1"/>
              <a:t>내문서</a:t>
            </a:r>
            <a:r>
              <a:rPr lang="en-US" altLang="ko-KR" dirty="0"/>
              <a:t>\</a:t>
            </a:r>
            <a:r>
              <a:rPr lang="en-US" altLang="ko-KR" dirty="0" err="1"/>
              <a:t>PlatformIO</a:t>
            </a:r>
            <a:r>
              <a:rPr lang="en-US" altLang="ko-KR" dirty="0"/>
              <a:t>\Projects\”  </a:t>
            </a:r>
            <a:r>
              <a:rPr lang="ko-KR" altLang="en-US" dirty="0"/>
              <a:t>폴더내에 설정한 이름으로 프로젝트가 추가된다</a:t>
            </a:r>
            <a:r>
              <a:rPr lang="en-US" altLang="ko-KR" dirty="0"/>
              <a:t>.)</a:t>
            </a:r>
            <a:r>
              <a:rPr lang="ko-KR" altLang="en-US" dirty="0"/>
              <a:t>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F5FC849-4573-4B72-9B37-BF15C650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549" y="4272308"/>
            <a:ext cx="2324100" cy="200977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345E1BF-A05B-46B4-B371-E233037AA6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9814"/>
          <a:stretch/>
        </p:blipFill>
        <p:spPr>
          <a:xfrm>
            <a:off x="742462" y="4272309"/>
            <a:ext cx="3468467" cy="200977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AD0CB4-3CC5-40E3-B346-5FDB86FE9FF3}"/>
              </a:ext>
            </a:extLst>
          </p:cNvPr>
          <p:cNvSpPr/>
          <p:nvPr/>
        </p:nvSpPr>
        <p:spPr>
          <a:xfrm>
            <a:off x="1563353" y="5638416"/>
            <a:ext cx="1040342" cy="337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C7EF4D-7BA2-443D-A5EF-18D8F6E86EF4}"/>
              </a:ext>
            </a:extLst>
          </p:cNvPr>
          <p:cNvSpPr/>
          <p:nvPr/>
        </p:nvSpPr>
        <p:spPr>
          <a:xfrm>
            <a:off x="4729468" y="5860887"/>
            <a:ext cx="1723496" cy="337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1905DC7-59FE-42C4-ADAA-8EA45A191B78}"/>
              </a:ext>
            </a:extLst>
          </p:cNvPr>
          <p:cNvSpPr/>
          <p:nvPr/>
        </p:nvSpPr>
        <p:spPr>
          <a:xfrm>
            <a:off x="6902548" y="4103504"/>
            <a:ext cx="3468467" cy="337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36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B3F5F3-44FF-4E64-A7CC-E4924DC0260C}"/>
              </a:ext>
            </a:extLst>
          </p:cNvPr>
          <p:cNvSpPr txBox="1"/>
          <p:nvPr/>
        </p:nvSpPr>
        <p:spPr>
          <a:xfrm>
            <a:off x="742462" y="398584"/>
            <a:ext cx="1076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폴더의 </a:t>
            </a:r>
            <a:r>
              <a:rPr lang="en-US" altLang="ko-KR" dirty="0" err="1"/>
              <a:t>main.c</a:t>
            </a:r>
            <a:r>
              <a:rPr lang="en-US" altLang="ko-KR" dirty="0"/>
              <a:t> </a:t>
            </a:r>
            <a:r>
              <a:rPr lang="ko-KR" altLang="en-US" dirty="0"/>
              <a:t>파일을 열어보면 </a:t>
            </a:r>
            <a:r>
              <a:rPr lang="en-US" altLang="ko-KR" dirty="0" err="1"/>
              <a:t>app_main</a:t>
            </a:r>
            <a:r>
              <a:rPr lang="en-US" altLang="ko-KR" dirty="0"/>
              <a:t>()</a:t>
            </a:r>
            <a:r>
              <a:rPr lang="ko-KR" altLang="en-US" dirty="0"/>
              <a:t>만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6FF8C5-B730-4EA4-8DD1-B5E7F35CD7E6}"/>
              </a:ext>
            </a:extLst>
          </p:cNvPr>
          <p:cNvSpPr/>
          <p:nvPr/>
        </p:nvSpPr>
        <p:spPr>
          <a:xfrm>
            <a:off x="9503507" y="3905738"/>
            <a:ext cx="601785" cy="380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363799-ED89-42FC-8A58-9B5D1D4D4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222" y="860181"/>
            <a:ext cx="5191125" cy="2933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08653CD-9668-46E9-9312-B738CF9A8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8923" y="860181"/>
            <a:ext cx="33528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6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B3F5F3-44FF-4E64-A7CC-E4924DC0260C}"/>
              </a:ext>
            </a:extLst>
          </p:cNvPr>
          <p:cNvSpPr txBox="1"/>
          <p:nvPr/>
        </p:nvSpPr>
        <p:spPr>
          <a:xfrm>
            <a:off x="742462" y="398584"/>
            <a:ext cx="1076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아래와 같이 </a:t>
            </a:r>
            <a:r>
              <a:rPr lang="en-US" altLang="ko-KR" dirty="0"/>
              <a:t>LED</a:t>
            </a:r>
            <a:r>
              <a:rPr lang="ko-KR" altLang="en-US" dirty="0"/>
              <a:t>가 </a:t>
            </a:r>
            <a:r>
              <a:rPr lang="en-US" altLang="ko-KR" dirty="0"/>
              <a:t>ON/OFF </a:t>
            </a:r>
            <a:r>
              <a:rPr lang="ko-KR" altLang="en-US" dirty="0"/>
              <a:t>반복 될 수 있도록 소스코드를 작성하였다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10EF44-3115-4D0B-ACD7-69589CA61535}"/>
              </a:ext>
            </a:extLst>
          </p:cNvPr>
          <p:cNvSpPr txBox="1"/>
          <p:nvPr/>
        </p:nvSpPr>
        <p:spPr>
          <a:xfrm>
            <a:off x="742462" y="824441"/>
            <a:ext cx="611163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#include 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stdio.h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#include 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stdint.h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#include "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freertos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FreeRTOS.h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#include "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freertos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task.h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#include "driver/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gpio.h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"</a:t>
            </a:r>
          </a:p>
          <a:p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#define LED_GPIO    2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#define LED_ON     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gpio_set_level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(LED_GPIO,0)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#define LED_OFF    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gpio_set_level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(LED_GPIO,1)</a:t>
            </a:r>
          </a:p>
          <a:p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app_main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gpio_pad_select_gpio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(LED_GPIO);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gpio_set_direction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(LED_GPIO, GPIO_MODE_OUTPUT);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("system start!\r\n");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while(1){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    LED_ON;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vTaskDelay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(500/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portTICK_PERIOD_MS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    LED_OFF;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vTaskDelay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(500/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portTICK_PERIOD_MS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}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51F19E-9E72-4337-8554-852131899775}"/>
              </a:ext>
            </a:extLst>
          </p:cNvPr>
          <p:cNvSpPr txBox="1"/>
          <p:nvPr/>
        </p:nvSpPr>
        <p:spPr>
          <a:xfrm>
            <a:off x="7112000" y="1360288"/>
            <a:ext cx="41865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※MCU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 err="1">
                <a:solidFill>
                  <a:srgbClr val="0070C0"/>
                </a:solidFill>
              </a:rPr>
              <a:t>밴더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Espressif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  <a:r>
              <a:rPr lang="ko-KR" altLang="en-US" dirty="0">
                <a:solidFill>
                  <a:srgbClr val="0070C0"/>
                </a:solidFill>
              </a:rPr>
              <a:t>에서 제공하는 소스코드를 기반으로 만든 예제이므로 </a:t>
            </a:r>
            <a:r>
              <a:rPr lang="en-US" altLang="ko-KR" dirty="0">
                <a:solidFill>
                  <a:srgbClr val="0070C0"/>
                </a:solidFill>
              </a:rPr>
              <a:t>Arduino</a:t>
            </a:r>
            <a:r>
              <a:rPr lang="ko-KR" altLang="en-US" dirty="0">
                <a:solidFill>
                  <a:srgbClr val="0070C0"/>
                </a:solidFill>
              </a:rPr>
              <a:t>와 사용된 함수가 다르다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예제 실행 시 </a:t>
            </a:r>
            <a:r>
              <a:rPr lang="en-US" altLang="ko-KR" dirty="0">
                <a:solidFill>
                  <a:srgbClr val="0070C0"/>
                </a:solidFill>
              </a:rPr>
              <a:t>system start!</a:t>
            </a:r>
            <a:r>
              <a:rPr lang="ko-KR" altLang="en-US" dirty="0">
                <a:solidFill>
                  <a:srgbClr val="0070C0"/>
                </a:solidFill>
              </a:rPr>
              <a:t>란 문자를 </a:t>
            </a:r>
            <a:r>
              <a:rPr lang="ko-KR" altLang="en-US" dirty="0" err="1">
                <a:solidFill>
                  <a:srgbClr val="0070C0"/>
                </a:solidFill>
              </a:rPr>
              <a:t>컴포트로</a:t>
            </a:r>
            <a:r>
              <a:rPr lang="ko-KR" altLang="en-US" dirty="0">
                <a:solidFill>
                  <a:srgbClr val="0070C0"/>
                </a:solidFill>
              </a:rPr>
              <a:t> 출력하며 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>
                <a:solidFill>
                  <a:srgbClr val="0070C0"/>
                </a:solidFill>
              </a:rPr>
              <a:t>LED</a:t>
            </a:r>
            <a:r>
              <a:rPr lang="ko-KR" altLang="en-US" dirty="0">
                <a:solidFill>
                  <a:srgbClr val="0070C0"/>
                </a:solidFill>
              </a:rPr>
              <a:t>를 </a:t>
            </a:r>
            <a:r>
              <a:rPr lang="en-US" altLang="ko-KR" dirty="0">
                <a:solidFill>
                  <a:srgbClr val="0070C0"/>
                </a:solidFill>
              </a:rPr>
              <a:t>500ms </a:t>
            </a:r>
            <a:r>
              <a:rPr lang="ko-KR" altLang="en-US" dirty="0">
                <a:solidFill>
                  <a:srgbClr val="0070C0"/>
                </a:solidFill>
              </a:rPr>
              <a:t>간격으로</a:t>
            </a:r>
            <a:r>
              <a:rPr lang="en-US" altLang="ko-KR" dirty="0">
                <a:solidFill>
                  <a:srgbClr val="0070C0"/>
                </a:solidFill>
              </a:rPr>
              <a:t>ON/OFF </a:t>
            </a:r>
            <a:r>
              <a:rPr lang="ko-KR" altLang="en-US" dirty="0">
                <a:solidFill>
                  <a:srgbClr val="0070C0"/>
                </a:solidFill>
              </a:rPr>
              <a:t>반복한다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6D4EF0-3EB1-45B2-A914-5F9284DFB38B}"/>
              </a:ext>
            </a:extLst>
          </p:cNvPr>
          <p:cNvSpPr txBox="1"/>
          <p:nvPr/>
        </p:nvSpPr>
        <p:spPr>
          <a:xfrm>
            <a:off x="758092" y="5710393"/>
            <a:ext cx="7705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..</a:t>
            </a:r>
            <a:r>
              <a:rPr lang="ko-KR" altLang="en-US" dirty="0">
                <a:solidFill>
                  <a:srgbClr val="0070C0"/>
                </a:solidFill>
              </a:rPr>
              <a:t>\seoil_uni_project\ESP32\SW\Espressif\LED_BLINK  예제 참조</a:t>
            </a:r>
          </a:p>
        </p:txBody>
      </p:sp>
    </p:spTree>
    <p:extLst>
      <p:ext uri="{BB962C8B-B14F-4D97-AF65-F5344CB8AC3E}">
        <p14:creationId xmlns:p14="http://schemas.microsoft.com/office/powerpoint/2010/main" val="164043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2F06AB0-FD59-4D89-875B-819098443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530" y="1281641"/>
            <a:ext cx="7748482" cy="46788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6B318A-5623-4911-AAA2-43DBC00DCA2C}"/>
              </a:ext>
            </a:extLst>
          </p:cNvPr>
          <p:cNvSpPr txBox="1"/>
          <p:nvPr/>
        </p:nvSpPr>
        <p:spPr>
          <a:xfrm>
            <a:off x="339907" y="477150"/>
            <a:ext cx="10489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9. </a:t>
            </a:r>
            <a:r>
              <a:rPr lang="ko-KR" altLang="en-US" dirty="0" err="1"/>
              <a:t>컴포트</a:t>
            </a:r>
            <a:r>
              <a:rPr lang="ko-KR" altLang="en-US" dirty="0"/>
              <a:t> 모니터링 속도 및 소스 업로드 속도 설정을 위해서 </a:t>
            </a:r>
            <a:r>
              <a:rPr lang="en-US" altLang="ko-KR" dirty="0"/>
              <a:t>platformio.ini </a:t>
            </a:r>
            <a:r>
              <a:rPr lang="ko-KR" altLang="en-US" dirty="0"/>
              <a:t>파일에 아래 적색 라인에 표시한 내용을 입력 하여 설정 해 줍니다</a:t>
            </a:r>
            <a:r>
              <a:rPr lang="en-US" altLang="ko-KR" dirty="0"/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779B09-1E28-4E55-B882-DADC1CC3F61A}"/>
              </a:ext>
            </a:extLst>
          </p:cNvPr>
          <p:cNvSpPr/>
          <p:nvPr/>
        </p:nvSpPr>
        <p:spPr>
          <a:xfrm>
            <a:off x="4599605" y="5245511"/>
            <a:ext cx="2326128" cy="4852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1A4694-133C-4FA1-82E2-5E847EAC8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583" y="1983845"/>
            <a:ext cx="2247900" cy="24669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FA71E6A-7E58-4A9D-B774-CDDA5F9B1CB0}"/>
              </a:ext>
            </a:extLst>
          </p:cNvPr>
          <p:cNvSpPr/>
          <p:nvPr/>
        </p:nvSpPr>
        <p:spPr>
          <a:xfrm>
            <a:off x="848872" y="3965577"/>
            <a:ext cx="1200061" cy="1746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C26DAA-4C1C-4C86-B6CA-D0E50F139606}"/>
              </a:ext>
            </a:extLst>
          </p:cNvPr>
          <p:cNvSpPr txBox="1"/>
          <p:nvPr/>
        </p:nvSpPr>
        <p:spPr>
          <a:xfrm>
            <a:off x="508507" y="5314201"/>
            <a:ext cx="31660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monitor_speed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115200</a:t>
            </a:r>
          </a:p>
          <a:p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upload_speed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921600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03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D6B318A-5623-4911-AAA2-43DBC00DCA2C}"/>
              </a:ext>
            </a:extLst>
          </p:cNvPr>
          <p:cNvSpPr txBox="1"/>
          <p:nvPr/>
        </p:nvSpPr>
        <p:spPr>
          <a:xfrm>
            <a:off x="339907" y="477150"/>
            <a:ext cx="10489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10. </a:t>
            </a:r>
            <a:r>
              <a:rPr lang="ko-KR" altLang="en-US" dirty="0"/>
              <a:t>컴파일이 완료되면 아래와 같이 터미널 창에 </a:t>
            </a:r>
            <a:r>
              <a:rPr lang="en-US" altLang="ko-KR" dirty="0"/>
              <a:t>success </a:t>
            </a:r>
            <a:r>
              <a:rPr lang="ko-KR" altLang="en-US" dirty="0"/>
              <a:t>라고 표시된다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(blink </a:t>
            </a:r>
            <a:r>
              <a:rPr lang="ko-KR" altLang="en-US" dirty="0"/>
              <a:t>예제는 컴파일 시 컴파일 시간은 </a:t>
            </a:r>
            <a:r>
              <a:rPr lang="en-US" altLang="ko-KR" dirty="0"/>
              <a:t>2~3</a:t>
            </a:r>
            <a:r>
              <a:rPr lang="ko-KR" altLang="en-US" dirty="0"/>
              <a:t>분 정도 소요된다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1A3DF3D-CE4E-4E47-A2F9-82065204A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98" y="1175604"/>
            <a:ext cx="2762250" cy="9429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9A94013-A12F-4957-AEA8-C1A6DADE4735}"/>
              </a:ext>
            </a:extLst>
          </p:cNvPr>
          <p:cNvSpPr txBox="1"/>
          <p:nvPr/>
        </p:nvSpPr>
        <p:spPr>
          <a:xfrm>
            <a:off x="390875" y="2357693"/>
            <a:ext cx="10489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11. </a:t>
            </a:r>
            <a:r>
              <a:rPr lang="ko-KR" altLang="en-US" dirty="0"/>
              <a:t>정상적으로 컴파일이 완료되면 소스코드를 </a:t>
            </a:r>
            <a:r>
              <a:rPr lang="en-US" altLang="ko-KR" dirty="0"/>
              <a:t>ESP32</a:t>
            </a:r>
            <a:r>
              <a:rPr lang="ko-KR" altLang="en-US" dirty="0"/>
              <a:t>에 업로드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업로드는 </a:t>
            </a:r>
            <a:r>
              <a:rPr lang="en-US" altLang="ko-KR" dirty="0"/>
              <a:t>Visual Source Code</a:t>
            </a:r>
            <a:r>
              <a:rPr lang="ko-KR" altLang="en-US" dirty="0"/>
              <a:t>의 하단의 → 아이콘을 클릭하면 컴파일 및 업로드가 진행된다</a:t>
            </a:r>
            <a:r>
              <a:rPr lang="en-US" altLang="ko-KR" dirty="0"/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E9F571A-9D71-439A-AD8A-5E42CF98D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874" y="3175272"/>
            <a:ext cx="5697646" cy="65660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779B09-1E28-4E55-B882-DADC1CC3F61A}"/>
              </a:ext>
            </a:extLst>
          </p:cNvPr>
          <p:cNvSpPr/>
          <p:nvPr/>
        </p:nvSpPr>
        <p:spPr>
          <a:xfrm>
            <a:off x="3625938" y="3442111"/>
            <a:ext cx="594517" cy="4852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CEE3AA-BA44-4B46-8A95-7930C82D6AF2}"/>
              </a:ext>
            </a:extLst>
          </p:cNvPr>
          <p:cNvSpPr txBox="1"/>
          <p:nvPr/>
        </p:nvSpPr>
        <p:spPr>
          <a:xfrm>
            <a:off x="272341" y="4098717"/>
            <a:ext cx="10489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※ </a:t>
            </a:r>
            <a:r>
              <a:rPr lang="ko-KR" altLang="en-US" dirty="0">
                <a:solidFill>
                  <a:srgbClr val="0070C0"/>
                </a:solidFill>
              </a:rPr>
              <a:t>업로드 실패 시 </a:t>
            </a:r>
            <a:r>
              <a:rPr lang="en-US" altLang="ko-KR" dirty="0">
                <a:solidFill>
                  <a:srgbClr val="0070C0"/>
                </a:solidFill>
              </a:rPr>
              <a:t>ESP32</a:t>
            </a:r>
            <a:r>
              <a:rPr lang="ko-KR" altLang="en-US" dirty="0">
                <a:solidFill>
                  <a:srgbClr val="0070C0"/>
                </a:solidFill>
              </a:rPr>
              <a:t>를 </a:t>
            </a:r>
            <a:r>
              <a:rPr lang="en-US" altLang="ko-KR" dirty="0">
                <a:solidFill>
                  <a:srgbClr val="0070C0"/>
                </a:solidFill>
              </a:rPr>
              <a:t>PC</a:t>
            </a:r>
            <a:r>
              <a:rPr lang="ko-KR" altLang="en-US" dirty="0">
                <a:solidFill>
                  <a:srgbClr val="0070C0"/>
                </a:solidFill>
              </a:rPr>
              <a:t>에서 제거 후 다시 연결 후 업로드 버튼을 다시 누른다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>
                <a:solidFill>
                  <a:srgbClr val="0070C0"/>
                </a:solidFill>
              </a:rPr>
              <a:t>간혹 </a:t>
            </a:r>
            <a:r>
              <a:rPr lang="en-US" altLang="ko-KR" dirty="0">
                <a:solidFill>
                  <a:srgbClr val="0070C0"/>
                </a:solidFill>
              </a:rPr>
              <a:t>COM PORT</a:t>
            </a:r>
            <a:r>
              <a:rPr lang="ko-KR" altLang="en-US" dirty="0">
                <a:solidFill>
                  <a:srgbClr val="0070C0"/>
                </a:solidFill>
              </a:rPr>
              <a:t>가 시리얼 모니터가 잡고 있어서 업로드가 안되는 경우가 있다</a:t>
            </a:r>
            <a:r>
              <a:rPr lang="en-US" altLang="ko-KR" dirty="0">
                <a:solidFill>
                  <a:srgbClr val="0070C0"/>
                </a:solidFill>
              </a:rPr>
              <a:t>.)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</a:t>
            </a:r>
            <a:r>
              <a:rPr lang="en-US" altLang="ko-KR" dirty="0" err="1">
                <a:solidFill>
                  <a:srgbClr val="0070C0"/>
                </a:solidFill>
              </a:rPr>
              <a:t>PlatformIO</a:t>
            </a:r>
            <a:r>
              <a:rPr lang="ko-KR" altLang="en-US" dirty="0">
                <a:solidFill>
                  <a:srgbClr val="0070C0"/>
                </a:solidFill>
              </a:rPr>
              <a:t>의 버그로 업로드가 무한 반복 되는 경우가 있다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3448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510</Words>
  <Application>Microsoft Office PowerPoint</Application>
  <PresentationFormat>와이드스크린</PresentationFormat>
  <Paragraphs>53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Hancheol</dc:creator>
  <cp:lastModifiedBy>Kim Hancheol</cp:lastModifiedBy>
  <cp:revision>14</cp:revision>
  <dcterms:created xsi:type="dcterms:W3CDTF">2020-10-28T06:50:44Z</dcterms:created>
  <dcterms:modified xsi:type="dcterms:W3CDTF">2020-11-17T23:22:28Z</dcterms:modified>
</cp:coreProperties>
</file>