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88" r:id="rId6"/>
    <p:sldId id="289" r:id="rId7"/>
    <p:sldId id="283" r:id="rId8"/>
    <p:sldId id="292" r:id="rId9"/>
    <p:sldId id="293" r:id="rId10"/>
    <p:sldId id="294" r:id="rId11"/>
    <p:sldId id="287" r:id="rId12"/>
    <p:sldId id="265" r:id="rId13"/>
    <p:sldId id="266" r:id="rId14"/>
    <p:sldId id="291"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j2Ze4SuSSsO+lzDZvkN8f0oSCe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27148F-C818-490E-B406-9967C33922B4}">
  <a:tblStyle styleId="{CA27148F-C818-490E-B406-9967C33922B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7"/>
    <p:restoredTop sz="94568"/>
  </p:normalViewPr>
  <p:slideViewPr>
    <p:cSldViewPr snapToGrid="0" snapToObjects="1">
      <p:cViewPr varScale="1">
        <p:scale>
          <a:sx n="93" d="100"/>
          <a:sy n="93" d="100"/>
        </p:scale>
        <p:origin x="24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3698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ba5864c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ba5864c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26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9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ba5864c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ba5864c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8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70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7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40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85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048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6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01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cc-uchicago/Guidelines_Neura_Network_Model_Performa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colab.research.google.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olab.research.googl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6ba5864ca8_0_0"/>
          <p:cNvSpPr txBox="1">
            <a:spLocks noGrp="1"/>
          </p:cNvSpPr>
          <p:nvPr>
            <p:ph type="ctrTitle"/>
          </p:nvPr>
        </p:nvSpPr>
        <p:spPr>
          <a:xfrm>
            <a:off x="441875" y="1149425"/>
            <a:ext cx="10541700" cy="3977100"/>
          </a:xfrm>
          <a:prstGeom prst="rect">
            <a:avLst/>
          </a:prstGeom>
        </p:spPr>
        <p:txBody>
          <a:bodyPr spcFirstLastPara="1" wrap="square" lIns="91425" tIns="45700" rIns="91425" bIns="45700" anchor="b" anchorCtr="0">
            <a:noAutofit/>
          </a:bodyPr>
          <a:lstStyle/>
          <a:p>
            <a:pPr marL="0" lvl="0" indent="0" algn="ctr" rtl="0">
              <a:lnSpc>
                <a:spcPct val="150000"/>
              </a:lnSpc>
              <a:spcBef>
                <a:spcPts val="0"/>
              </a:spcBef>
              <a:spcAft>
                <a:spcPts val="0"/>
              </a:spcAft>
              <a:buNone/>
            </a:pPr>
            <a:r>
              <a:rPr lang="en-US" sz="4400" dirty="0">
                <a:latin typeface="+mj-lt"/>
              </a:rPr>
              <a:t>Guidelines for Neural Network Models</a:t>
            </a:r>
            <a:br>
              <a:rPr lang="en-US" sz="4400" dirty="0">
                <a:latin typeface="+mj-lt"/>
              </a:rPr>
            </a:br>
            <a:r>
              <a:rPr lang="en-US" sz="3600" dirty="0">
                <a:latin typeface="+mj-lt"/>
              </a:rPr>
              <a:t>Performance Assessment and Improvement</a:t>
            </a:r>
            <a:endParaRPr sz="3600" dirty="0">
              <a:latin typeface="+mj-lt"/>
            </a:endParaRPr>
          </a:p>
          <a:p>
            <a:pPr marL="0" lvl="0" indent="0" algn="ctr" rtl="0">
              <a:spcBef>
                <a:spcPts val="0"/>
              </a:spcBef>
              <a:spcAft>
                <a:spcPts val="0"/>
              </a:spcAft>
              <a:buNone/>
            </a:pPr>
            <a:endParaRPr sz="4400" dirty="0">
              <a:latin typeface="+mj-lt"/>
            </a:endParaRPr>
          </a:p>
          <a:p>
            <a:pPr marL="0" lvl="0" indent="0" algn="ctr" rtl="0">
              <a:spcBef>
                <a:spcPts val="0"/>
              </a:spcBef>
              <a:spcAft>
                <a:spcPts val="0"/>
              </a:spcAft>
              <a:buNone/>
            </a:pPr>
            <a:r>
              <a:rPr lang="en-US" sz="3600" dirty="0">
                <a:latin typeface="+mj-lt"/>
              </a:rPr>
              <a:t>Nov. 17, 2020</a:t>
            </a:r>
            <a:endParaRPr sz="36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mn-lt"/>
              </a:rPr>
              <a:t>Hyperparameter</a:t>
            </a:r>
            <a:r>
              <a:rPr lang="en-US" sz="4000" dirty="0">
                <a:latin typeface="+mn-lt"/>
              </a:rPr>
              <a:t> Tuning</a:t>
            </a:r>
            <a:br>
              <a:rPr lang="en-US" b="1" dirty="0"/>
            </a:br>
            <a:endParaRPr lang="en-US" dirty="0"/>
          </a:p>
        </p:txBody>
      </p:sp>
      <p:sp>
        <p:nvSpPr>
          <p:cNvPr id="3" name="Text Placeholder 2"/>
          <p:cNvSpPr>
            <a:spLocks noGrp="1"/>
          </p:cNvSpPr>
          <p:nvPr>
            <p:ph type="body" idx="1"/>
          </p:nvPr>
        </p:nvSpPr>
        <p:spPr/>
        <p:txBody>
          <a:bodyPr>
            <a:normAutofit fontScale="70000" lnSpcReduction="20000"/>
          </a:bodyPr>
          <a:lstStyle/>
          <a:p>
            <a:r>
              <a:rPr lang="en-US" b="1" dirty="0"/>
              <a:t>Tuning process</a:t>
            </a:r>
          </a:p>
          <a:p>
            <a:r>
              <a:rPr lang="en-US" dirty="0" err="1"/>
              <a:t>Hyperparameters</a:t>
            </a:r>
            <a:r>
              <a:rPr lang="en-US" dirty="0"/>
              <a:t>. We see this term popularly being bandied about in data science competitions and </a:t>
            </a:r>
            <a:r>
              <a:rPr lang="en-US" dirty="0" err="1"/>
              <a:t>hackathons</a:t>
            </a:r>
            <a:r>
              <a:rPr lang="en-US" dirty="0"/>
              <a:t>. But how important is it in the overall scheme of things?</a:t>
            </a:r>
          </a:p>
          <a:p>
            <a:r>
              <a:rPr lang="en-US" dirty="0"/>
              <a:t>Tuning these </a:t>
            </a:r>
            <a:r>
              <a:rPr lang="en-US" dirty="0" err="1"/>
              <a:t>hyperparameters</a:t>
            </a:r>
            <a:r>
              <a:rPr lang="en-US" dirty="0"/>
              <a:t> effectively can lead to a massive improvement in your position on the leaderboard. Following are a few common </a:t>
            </a:r>
            <a:r>
              <a:rPr lang="en-US" dirty="0" err="1"/>
              <a:t>hyperparameters</a:t>
            </a:r>
            <a:r>
              <a:rPr lang="en-US" dirty="0"/>
              <a:t> we frequently work with in a deep neural network:</a:t>
            </a:r>
          </a:p>
          <a:p>
            <a:r>
              <a:rPr lang="en-US" dirty="0"/>
              <a:t>Learning rate – α</a:t>
            </a:r>
          </a:p>
          <a:p>
            <a:r>
              <a:rPr lang="en-US" dirty="0"/>
              <a:t>Momentum – β</a:t>
            </a:r>
          </a:p>
          <a:p>
            <a:r>
              <a:rPr lang="en-US" dirty="0"/>
              <a:t>Adam’s </a:t>
            </a:r>
            <a:r>
              <a:rPr lang="en-US" dirty="0" err="1"/>
              <a:t>hyperparameter</a:t>
            </a:r>
            <a:r>
              <a:rPr lang="en-US" dirty="0"/>
              <a:t> – β</a:t>
            </a:r>
            <a:r>
              <a:rPr lang="en-US" baseline="-25000" dirty="0"/>
              <a:t>1</a:t>
            </a:r>
            <a:r>
              <a:rPr lang="en-US" dirty="0"/>
              <a:t>, β</a:t>
            </a:r>
            <a:r>
              <a:rPr lang="en-US" baseline="-25000" dirty="0"/>
              <a:t>2</a:t>
            </a:r>
            <a:r>
              <a:rPr lang="en-US" dirty="0"/>
              <a:t>, </a:t>
            </a:r>
            <a:r>
              <a:rPr lang="en-US" dirty="0" err="1"/>
              <a:t>ε</a:t>
            </a:r>
            <a:endParaRPr lang="en-US" dirty="0"/>
          </a:p>
          <a:p>
            <a:r>
              <a:rPr lang="en-US" dirty="0"/>
              <a:t>Number of hidden layers</a:t>
            </a:r>
          </a:p>
          <a:p>
            <a:r>
              <a:rPr lang="en-US" dirty="0"/>
              <a:t>Number of hidden units for different layers</a:t>
            </a:r>
          </a:p>
          <a:p>
            <a:r>
              <a:rPr lang="en-US" dirty="0"/>
              <a:t>Learning rate decay</a:t>
            </a:r>
          </a:p>
          <a:p>
            <a:r>
              <a:rPr lang="en-US" dirty="0"/>
              <a:t>Mini-batch size</a:t>
            </a:r>
          </a:p>
          <a:p>
            <a:endParaRPr lang="en-US" dirty="0"/>
          </a:p>
        </p:txBody>
      </p:sp>
    </p:spTree>
    <p:extLst>
      <p:ext uri="{BB962C8B-B14F-4D97-AF65-F5344CB8AC3E}">
        <p14:creationId xmlns:p14="http://schemas.microsoft.com/office/powerpoint/2010/main" val="64172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body" idx="1"/>
          </p:nvPr>
        </p:nvSpPr>
        <p:spPr>
          <a:xfrm>
            <a:off x="838200" y="633046"/>
            <a:ext cx="10515600" cy="554391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b="1">
                <a:latin typeface="Arial"/>
                <a:ea typeface="Arial"/>
                <a:cs typeface="Arial"/>
                <a:sym typeface="Arial"/>
              </a:rPr>
              <a:t>Data Augmentation</a:t>
            </a:r>
            <a:endParaRPr/>
          </a:p>
          <a:p>
            <a:pPr marL="0" lvl="0" indent="0" algn="l" rtl="0">
              <a:lnSpc>
                <a:spcPct val="100000"/>
              </a:lnSpc>
              <a:spcBef>
                <a:spcPts val="1000"/>
              </a:spcBef>
              <a:spcAft>
                <a:spcPts val="0"/>
              </a:spcAft>
              <a:buClr>
                <a:schemeClr val="dk1"/>
              </a:buClr>
              <a:buSzPts val="2400"/>
              <a:buNone/>
            </a:pPr>
            <a:r>
              <a:rPr lang="en-US" sz="2400"/>
              <a:t>Data augmentation is often used in order to improve generalization properties. Typically, random cropping of rescaled images together with random horizontal ﬂipping and random RGB color and brightness shifts are used. </a:t>
            </a:r>
            <a:endParaRPr sz="2400"/>
          </a:p>
          <a:p>
            <a:pPr marL="0" lvl="0" indent="0" algn="l" rtl="0">
              <a:lnSpc>
                <a:spcPct val="100000"/>
              </a:lnSpc>
              <a:spcBef>
                <a:spcPts val="1000"/>
              </a:spcBef>
              <a:spcAft>
                <a:spcPts val="0"/>
              </a:spcAft>
              <a:buClr>
                <a:schemeClr val="dk1"/>
              </a:buClr>
              <a:buSzPts val="2400"/>
              <a:buNone/>
            </a:pPr>
            <a:r>
              <a:rPr lang="en-US" sz="2400"/>
              <a:t>Different schemes exist for rescaling and cropping the images (i.e. single scale vs. multi scale training). Multi-crop evaluation during test time is also often used, although computationally more expensive and with limited performance improvement. </a:t>
            </a:r>
            <a:endParaRPr sz="2400"/>
          </a:p>
          <a:p>
            <a:pPr marL="0" lvl="0" indent="0" algn="l" rtl="0">
              <a:lnSpc>
                <a:spcPct val="100000"/>
              </a:lnSpc>
              <a:spcBef>
                <a:spcPts val="1000"/>
              </a:spcBef>
              <a:spcAft>
                <a:spcPts val="0"/>
              </a:spcAft>
              <a:buClr>
                <a:schemeClr val="dk1"/>
              </a:buClr>
              <a:buSzPts val="2400"/>
              <a:buNone/>
            </a:pPr>
            <a:r>
              <a:rPr lang="en-US" sz="2400"/>
              <a:t>Note that the goal of the random rescaling and cropping is to learn the important features of each object at different scales and positions.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p:nvPr/>
        </p:nvSpPr>
        <p:spPr>
          <a:xfrm>
            <a:off x="335780" y="504059"/>
            <a:ext cx="11491129" cy="1800396"/>
          </a:xfrm>
          <a:prstGeom prst="rect">
            <a:avLst/>
          </a:prstGeom>
          <a:solidFill>
            <a:srgbClr val="FFFFFF"/>
          </a:solidFill>
          <a:ln>
            <a:noFill/>
          </a:ln>
        </p:spPr>
        <p:txBody>
          <a:bodyPr spcFirstLastPara="1" wrap="square" lIns="0" tIns="203125" rIns="0" bIns="10155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Squared loss: a popular loss function</a:t>
            </a:r>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02124"/>
              </a:buClr>
              <a:buSzPts val="1800"/>
              <a:buFont typeface="Arial"/>
              <a:buNone/>
            </a:pPr>
            <a:r>
              <a:rPr lang="en-US" sz="1800" b="0" i="0" u="none" strike="noStrike" cap="none">
                <a:solidFill>
                  <a:srgbClr val="202124"/>
                </a:solidFill>
                <a:latin typeface="Arial"/>
                <a:ea typeface="Arial"/>
                <a:cs typeface="Arial"/>
                <a:sym typeface="Arial"/>
              </a:rPr>
              <a:t>The linear regression models we examine here use a loss function called </a:t>
            </a:r>
            <a:r>
              <a:rPr lang="en-US" sz="1800" b="1" i="0" u="none" strike="noStrike" cap="none">
                <a:solidFill>
                  <a:srgbClr val="202124"/>
                </a:solidFill>
                <a:latin typeface="Arial"/>
                <a:ea typeface="Arial"/>
                <a:cs typeface="Arial"/>
                <a:sym typeface="Arial"/>
              </a:rPr>
              <a:t>squared loss</a:t>
            </a:r>
            <a:r>
              <a:rPr lang="en-US" sz="1800" b="0" i="0" u="none" strike="noStrike" cap="none">
                <a:solidFill>
                  <a:srgbClr val="202124"/>
                </a:solidFill>
                <a:latin typeface="Arial"/>
                <a:ea typeface="Arial"/>
                <a:cs typeface="Arial"/>
                <a:sym typeface="Arial"/>
              </a:rPr>
              <a:t> (also known as </a:t>
            </a:r>
            <a:r>
              <a:rPr lang="en-US" sz="1800" b="1" i="0" u="none" strike="noStrike" cap="none">
                <a:solidFill>
                  <a:srgbClr val="202124"/>
                </a:solidFill>
                <a:latin typeface="Arial"/>
                <a:ea typeface="Arial"/>
                <a:cs typeface="Arial"/>
                <a:sym typeface="Arial"/>
              </a:rPr>
              <a:t>L</a:t>
            </a:r>
            <a:r>
              <a:rPr lang="en-US" sz="1800" b="1" i="0" u="none" strike="noStrike" cap="none" baseline="-25000">
                <a:solidFill>
                  <a:srgbClr val="202124"/>
                </a:solidFill>
                <a:latin typeface="Arial"/>
                <a:ea typeface="Arial"/>
                <a:cs typeface="Arial"/>
                <a:sym typeface="Arial"/>
              </a:rPr>
              <a:t>2</a:t>
            </a:r>
            <a:r>
              <a:rPr lang="en-US" sz="1800" b="1" i="0" u="none" strike="noStrike" cap="none">
                <a:solidFill>
                  <a:srgbClr val="202124"/>
                </a:solidFill>
                <a:latin typeface="Arial"/>
                <a:ea typeface="Arial"/>
                <a:cs typeface="Arial"/>
                <a:sym typeface="Arial"/>
              </a:rPr>
              <a:t> loss</a:t>
            </a:r>
            <a:r>
              <a:rPr lang="en-US" sz="1800" b="0" i="0" u="none" strike="noStrike" cap="none">
                <a:solidFill>
                  <a:srgbClr val="202124"/>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202124"/>
              </a:buClr>
              <a:buSzPts val="1800"/>
              <a:buFont typeface="Arial"/>
              <a:buNone/>
            </a:pPr>
            <a:r>
              <a:rPr lang="en-US" sz="1800" b="0" i="0" u="none" strike="noStrike" cap="none">
                <a:solidFill>
                  <a:srgbClr val="202124"/>
                </a:solidFill>
                <a:latin typeface="Arial"/>
                <a:ea typeface="Arial"/>
                <a:cs typeface="Arial"/>
                <a:sym typeface="Arial"/>
              </a:rPr>
              <a:t>The squared loss for a single example is as follows</a:t>
            </a:r>
            <a:r>
              <a:rPr lang="en-US" sz="1200" b="0" i="0" u="none" strike="noStrike" cap="none">
                <a:solidFill>
                  <a:srgbClr val="202124"/>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pic>
        <p:nvPicPr>
          <p:cNvPr id="143" name="Google Shape;143;p8"/>
          <p:cNvPicPr preferRelativeResize="0"/>
          <p:nvPr/>
        </p:nvPicPr>
        <p:blipFill rotWithShape="1">
          <a:blip r:embed="rId3">
            <a:alphaModFix/>
          </a:blip>
          <a:srcRect l="26344" t="46425" r="30505" b="44299"/>
          <a:stretch/>
        </p:blipFill>
        <p:spPr>
          <a:xfrm>
            <a:off x="334537" y="2397513"/>
            <a:ext cx="11351941" cy="1372570"/>
          </a:xfrm>
          <a:prstGeom prst="rect">
            <a:avLst/>
          </a:prstGeom>
          <a:noFill/>
          <a:ln>
            <a:noFill/>
          </a:ln>
        </p:spPr>
      </p:pic>
      <p:sp>
        <p:nvSpPr>
          <p:cNvPr id="144" name="Google Shape;144;p8"/>
          <p:cNvSpPr/>
          <p:nvPr/>
        </p:nvSpPr>
        <p:spPr>
          <a:xfrm>
            <a:off x="334536" y="4224520"/>
            <a:ext cx="113519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202124"/>
                </a:solidFill>
                <a:latin typeface="Arial"/>
                <a:ea typeface="Arial"/>
                <a:cs typeface="Arial"/>
                <a:sym typeface="Arial"/>
              </a:rPr>
              <a:t>Mean square error</a:t>
            </a:r>
            <a:r>
              <a:rPr lang="en-US" sz="1800" b="0" i="0">
                <a:solidFill>
                  <a:srgbClr val="202124"/>
                </a:solidFill>
                <a:latin typeface="Arial"/>
                <a:ea typeface="Arial"/>
                <a:cs typeface="Arial"/>
                <a:sym typeface="Arial"/>
              </a:rPr>
              <a:t> (</a:t>
            </a:r>
            <a:r>
              <a:rPr lang="en-US" sz="1800" b="1" i="0">
                <a:solidFill>
                  <a:srgbClr val="202124"/>
                </a:solidFill>
                <a:latin typeface="Arial"/>
                <a:ea typeface="Arial"/>
                <a:cs typeface="Arial"/>
                <a:sym typeface="Arial"/>
              </a:rPr>
              <a:t>MSE</a:t>
            </a:r>
            <a:r>
              <a:rPr lang="en-US" sz="1800" b="0" i="0">
                <a:solidFill>
                  <a:srgbClr val="202124"/>
                </a:solidFill>
                <a:latin typeface="Arial"/>
                <a:ea typeface="Arial"/>
                <a:cs typeface="Arial"/>
                <a:sym typeface="Arial"/>
              </a:rPr>
              <a:t>) is the average squared loss per example over the whole dataset. </a:t>
            </a:r>
            <a:endParaRPr/>
          </a:p>
          <a:p>
            <a:pPr marL="0" marR="0" lvl="0" indent="0" algn="l" rtl="0">
              <a:spcBef>
                <a:spcPts val="0"/>
              </a:spcBef>
              <a:spcAft>
                <a:spcPts val="0"/>
              </a:spcAft>
              <a:buNone/>
            </a:pPr>
            <a:r>
              <a:rPr lang="en-US" sz="1800" b="0" i="0">
                <a:solidFill>
                  <a:srgbClr val="202124"/>
                </a:solidFill>
                <a:latin typeface="Arial"/>
                <a:ea typeface="Arial"/>
                <a:cs typeface="Arial"/>
                <a:sym typeface="Arial"/>
              </a:rPr>
              <a:t>To calculate MSE, sum up all the squared losses for individual examples and then divide by the number of examples:</a:t>
            </a:r>
            <a:endParaRPr/>
          </a:p>
        </p:txBody>
      </p:sp>
      <p:pic>
        <p:nvPicPr>
          <p:cNvPr id="145" name="Google Shape;145;p8"/>
          <p:cNvPicPr preferRelativeResize="0"/>
          <p:nvPr/>
        </p:nvPicPr>
        <p:blipFill rotWithShape="1">
          <a:blip r:embed="rId3">
            <a:alphaModFix/>
          </a:blip>
          <a:srcRect l="40758" t="62024" r="27071" b="28700"/>
          <a:stretch/>
        </p:blipFill>
        <p:spPr>
          <a:xfrm>
            <a:off x="334537" y="5069791"/>
            <a:ext cx="8463776" cy="1372570"/>
          </a:xfrm>
          <a:prstGeom prst="rect">
            <a:avLst/>
          </a:prstGeom>
          <a:noFill/>
          <a:ln>
            <a:noFill/>
          </a:ln>
        </p:spPr>
      </p:pic>
      <p:sp>
        <p:nvSpPr>
          <p:cNvPr id="146" name="Google Shape;146;p8"/>
          <p:cNvSpPr txBox="1"/>
          <p:nvPr/>
        </p:nvSpPr>
        <p:spPr>
          <a:xfrm>
            <a:off x="334536" y="6257695"/>
            <a:ext cx="7032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to minimize the loss (in the case here,  to minimize the MSE)?</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p:nvPr/>
        </p:nvSpPr>
        <p:spPr>
          <a:xfrm>
            <a:off x="648629" y="467681"/>
            <a:ext cx="60238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rgbClr val="202124"/>
                </a:solidFill>
                <a:latin typeface="Arial"/>
                <a:ea typeface="Arial"/>
                <a:cs typeface="Arial"/>
                <a:sym typeface="Arial"/>
              </a:rPr>
              <a:t>Reducing loss: an </a:t>
            </a:r>
            <a:r>
              <a:rPr lang="en-US" sz="2800">
                <a:solidFill>
                  <a:srgbClr val="202124"/>
                </a:solidFill>
                <a:latin typeface="Arial"/>
                <a:ea typeface="Arial"/>
                <a:cs typeface="Arial"/>
                <a:sym typeface="Arial"/>
              </a:rPr>
              <a:t>i</a:t>
            </a:r>
            <a:r>
              <a:rPr lang="en-US" sz="2800" b="0">
                <a:solidFill>
                  <a:srgbClr val="202124"/>
                </a:solidFill>
                <a:latin typeface="Arial"/>
                <a:ea typeface="Arial"/>
                <a:cs typeface="Arial"/>
                <a:sym typeface="Arial"/>
              </a:rPr>
              <a:t>terative approach</a:t>
            </a:r>
            <a:endParaRPr sz="2800" b="0">
              <a:solidFill>
                <a:srgbClr val="202124"/>
              </a:solidFill>
              <a:latin typeface="Arial"/>
              <a:ea typeface="Arial"/>
              <a:cs typeface="Arial"/>
              <a:sym typeface="Arial"/>
            </a:endParaRPr>
          </a:p>
        </p:txBody>
      </p:sp>
      <p:sp>
        <p:nvSpPr>
          <p:cNvPr id="152" name="Google Shape;152;p9"/>
          <p:cNvSpPr txBox="1">
            <a:spLocks noGrp="1"/>
          </p:cNvSpPr>
          <p:nvPr>
            <p:ph type="body" idx="1"/>
          </p:nvPr>
        </p:nvSpPr>
        <p:spPr>
          <a:xfrm>
            <a:off x="648629" y="1312669"/>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This figure suggests the iterative trial-and-error process that machine learning algorithms use to train a model:</a:t>
            </a:r>
            <a:endParaRPr/>
          </a:p>
        </p:txBody>
      </p:sp>
      <p:sp>
        <p:nvSpPr>
          <p:cNvPr id="153" name="Google Shape;153;p9" descr="The cycle of moving from features and labels to models and predicti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4" name="Google Shape;154;p9"/>
          <p:cNvPicPr preferRelativeResize="0"/>
          <p:nvPr/>
        </p:nvPicPr>
        <p:blipFill rotWithShape="1">
          <a:blip r:embed="rId3">
            <a:alphaModFix/>
          </a:blip>
          <a:srcRect/>
          <a:stretch/>
        </p:blipFill>
        <p:spPr>
          <a:xfrm>
            <a:off x="1043955" y="1896030"/>
            <a:ext cx="8857784" cy="3980316"/>
          </a:xfrm>
          <a:prstGeom prst="rect">
            <a:avLst/>
          </a:prstGeom>
          <a:noFill/>
          <a:ln>
            <a:noFill/>
          </a:ln>
        </p:spPr>
      </p:pic>
      <p:sp>
        <p:nvSpPr>
          <p:cNvPr id="155" name="Google Shape;155;p9"/>
          <p:cNvSpPr/>
          <p:nvPr/>
        </p:nvSpPr>
        <p:spPr>
          <a:xfrm>
            <a:off x="688974" y="5526703"/>
            <a:ext cx="1047525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"model" takes one or more features as input and returns one prediction () as output. </a:t>
            </a:r>
            <a:endParaRPr/>
          </a:p>
        </p:txBody>
      </p:sp>
      <p:grpSp>
        <p:nvGrpSpPr>
          <p:cNvPr id="156" name="Google Shape;156;p9"/>
          <p:cNvGrpSpPr/>
          <p:nvPr/>
        </p:nvGrpSpPr>
        <p:grpSpPr>
          <a:xfrm>
            <a:off x="8240481" y="1932248"/>
            <a:ext cx="2923748" cy="400110"/>
            <a:chOff x="8871626" y="1886302"/>
            <a:chExt cx="2923748" cy="400110"/>
          </a:xfrm>
        </p:grpSpPr>
        <p:sp>
          <p:nvSpPr>
            <p:cNvPr id="157" name="Google Shape;157;p9"/>
            <p:cNvSpPr txBox="1"/>
            <p:nvPr/>
          </p:nvSpPr>
          <p:spPr>
            <a:xfrm>
              <a:off x="9542834" y="1886302"/>
              <a:ext cx="225254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0000"/>
                  </a:solidFill>
                  <a:latin typeface="Arial"/>
                  <a:ea typeface="Arial"/>
                  <a:cs typeface="Arial"/>
                  <a:sym typeface="Arial"/>
                </a:rPr>
                <a:t>backpropagation</a:t>
              </a:r>
              <a:endParaRPr sz="2000" b="1">
                <a:solidFill>
                  <a:srgbClr val="FF0000"/>
                </a:solidFill>
                <a:latin typeface="Arial"/>
                <a:ea typeface="Arial"/>
                <a:cs typeface="Arial"/>
                <a:sym typeface="Arial"/>
              </a:endParaRPr>
            </a:p>
          </p:txBody>
        </p:sp>
        <p:sp>
          <p:nvSpPr>
            <p:cNvPr id="158" name="Google Shape;158;p9"/>
            <p:cNvSpPr/>
            <p:nvPr/>
          </p:nvSpPr>
          <p:spPr>
            <a:xfrm rot="5400000">
              <a:off x="9080770" y="1760481"/>
              <a:ext cx="252920" cy="671208"/>
            </a:xfrm>
            <a:prstGeom prst="down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2;p21"/>
          <p:cNvSpPr txBox="1">
            <a:spLocks noGrp="1"/>
          </p:cNvSpPr>
          <p:nvPr>
            <p:ph type="body" idx="1"/>
          </p:nvPr>
        </p:nvSpPr>
        <p:spPr>
          <a:xfrm>
            <a:off x="921124" y="438990"/>
            <a:ext cx="10515600" cy="5719763"/>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a:t>Step 7- Iterate until convergence</a:t>
            </a:r>
          </a:p>
          <a:p>
            <a:pPr marL="114300" indent="0">
              <a:buNone/>
            </a:pPr>
            <a:r>
              <a:rPr lang="en-US" sz="2000" dirty="0"/>
              <a:t>How many iterations are needed to converge?</a:t>
            </a:r>
          </a:p>
          <a:p>
            <a:pPr marL="114300" indent="0">
              <a:buNone/>
            </a:pPr>
            <a:endParaRPr lang="en-US" sz="2000" b="1" dirty="0"/>
          </a:p>
          <a:p>
            <a:pPr marL="114300" indent="0">
              <a:buNone/>
            </a:pPr>
            <a:r>
              <a:rPr lang="en-US" sz="2000" b="1" dirty="0"/>
              <a:t>Overall picture</a:t>
            </a:r>
          </a:p>
          <a:p>
            <a:pPr marL="0" lvl="0" indent="0" algn="l" rtl="0">
              <a:lnSpc>
                <a:spcPct val="90000"/>
              </a:lnSpc>
              <a:spcBef>
                <a:spcPts val="1000"/>
              </a:spcBef>
              <a:spcAft>
                <a:spcPts val="0"/>
              </a:spcAft>
              <a:buClr>
                <a:schemeClr val="dk1"/>
              </a:buClr>
              <a:buSzPts val="2000"/>
              <a:buNone/>
            </a:pPr>
            <a:endParaRPr sz="2000" dirty="0"/>
          </a:p>
        </p:txBody>
      </p:sp>
      <p:pic>
        <p:nvPicPr>
          <p:cNvPr id="1026" name="Picture 2" descr="https://miro.medium.com/max/4565/1*mi-10dMgdMLQbIHkrG6-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440" y="2662517"/>
            <a:ext cx="7743818" cy="384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83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6ba5864ca8_0_6"/>
          <p:cNvSpPr txBox="1">
            <a:spLocks noGrp="1"/>
          </p:cNvSpPr>
          <p:nvPr>
            <p:ph type="subTitle" idx="1"/>
          </p:nvPr>
        </p:nvSpPr>
        <p:spPr>
          <a:xfrm>
            <a:off x="811600" y="517975"/>
            <a:ext cx="10861800" cy="16557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SzPts val="2400"/>
              <a:buChar char="●"/>
            </a:pPr>
            <a:r>
              <a:rPr lang="en-US" dirty="0"/>
              <a:t>Use your UC email address to login your Google account, and then click “Slides”</a:t>
            </a:r>
            <a:endParaRPr dirty="0"/>
          </a:p>
          <a:p>
            <a:pPr indent="-381000" algn="l">
              <a:lnSpc>
                <a:spcPct val="150000"/>
              </a:lnSpc>
              <a:spcBef>
                <a:spcPts val="0"/>
              </a:spcBef>
              <a:buFont typeface="Arial"/>
              <a:buChar char="●"/>
            </a:pPr>
            <a:r>
              <a:rPr lang="en-US" dirty="0"/>
              <a:t>Click </a:t>
            </a:r>
            <a:r>
              <a:rPr lang="en-US" dirty="0">
                <a:hlinkClick r:id="rId3"/>
              </a:rPr>
              <a:t>https://github.com/rcc-uchicago/Guidelines_Neura_Network_Model_Performance</a:t>
            </a:r>
            <a:r>
              <a:rPr lang="en-US" dirty="0"/>
              <a:t> and download the entire folder</a:t>
            </a:r>
            <a:endParaRPr dirty="0"/>
          </a:p>
          <a:p>
            <a:pPr marL="457200" lvl="0" indent="-381000" algn="l" rtl="0">
              <a:lnSpc>
                <a:spcPct val="150000"/>
              </a:lnSpc>
              <a:spcBef>
                <a:spcPts val="0"/>
              </a:spcBef>
              <a:spcAft>
                <a:spcPts val="0"/>
              </a:spcAft>
              <a:buSzPts val="2400"/>
              <a:buChar char="●"/>
            </a:pPr>
            <a:r>
              <a:rPr lang="en-US" dirty="0"/>
              <a:t>unzip the folder and then upload “</a:t>
            </a:r>
            <a:r>
              <a:rPr lang="en-US" dirty="0" err="1"/>
              <a:t>work_temp</a:t>
            </a:r>
            <a:r>
              <a:rPr lang="en-US" dirty="0"/>
              <a:t> of </a:t>
            </a:r>
            <a:r>
              <a:rPr lang="en-US" dirty="0" err="1"/>
              <a:t>image_classification_workshop.jpynb</a:t>
            </a:r>
            <a:r>
              <a:rPr lang="en-US" dirty="0"/>
              <a:t>” onto your Google Drive (You do not need to upload another .</a:t>
            </a:r>
            <a:r>
              <a:rPr lang="en-US" dirty="0" err="1"/>
              <a:t>jpynb</a:t>
            </a:r>
            <a:r>
              <a:rPr lang="en-US" dirty="0"/>
              <a:t> notebook file now).</a:t>
            </a:r>
            <a:endParaRPr dirty="0"/>
          </a:p>
          <a:p>
            <a:pPr marL="457200" lvl="0" indent="-381000" algn="l" rtl="0">
              <a:lnSpc>
                <a:spcPct val="150000"/>
              </a:lnSpc>
              <a:spcBef>
                <a:spcPts val="0"/>
              </a:spcBef>
              <a:spcAft>
                <a:spcPts val="0"/>
              </a:spcAft>
              <a:buSzPts val="2400"/>
              <a:buChar char="●"/>
            </a:pPr>
            <a:r>
              <a:rPr lang="en-US" dirty="0"/>
              <a:t>Use Google </a:t>
            </a:r>
            <a:r>
              <a:rPr lang="en-US" dirty="0" err="1"/>
              <a:t>Colaboratory</a:t>
            </a:r>
            <a:r>
              <a:rPr lang="en-US" dirty="0"/>
              <a:t> to open it.  </a:t>
            </a:r>
            <a:endParaRPr dirty="0"/>
          </a:p>
          <a:p>
            <a:pPr marL="457200" lvl="0" indent="0" algn="l" rtl="0">
              <a:lnSpc>
                <a:spcPct val="150000"/>
              </a:lnSpc>
              <a:spcBef>
                <a:spcPts val="10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527539" y="468923"/>
            <a:ext cx="11195538" cy="13129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We are going to use Google’s Colab for this workshop</a:t>
            </a:r>
            <a:endParaRPr sz="3600">
              <a:latin typeface="Arial"/>
              <a:ea typeface="Arial"/>
              <a:cs typeface="Arial"/>
              <a:sym typeface="Arial"/>
            </a:endParaRPr>
          </a:p>
        </p:txBody>
      </p:sp>
      <p:sp>
        <p:nvSpPr>
          <p:cNvPr id="95" name="Google Shape;95;p1"/>
          <p:cNvSpPr txBox="1">
            <a:spLocks noGrp="1"/>
          </p:cNvSpPr>
          <p:nvPr>
            <p:ph type="subTitle" idx="1"/>
          </p:nvPr>
        </p:nvSpPr>
        <p:spPr>
          <a:xfrm>
            <a:off x="527539" y="2508738"/>
            <a:ext cx="11007969" cy="27490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Google’s </a:t>
            </a:r>
            <a:r>
              <a:rPr lang="en-US" u="sng">
                <a:solidFill>
                  <a:schemeClr val="hlink"/>
                </a:solidFill>
                <a:hlinkClick r:id="rId3"/>
              </a:rPr>
              <a:t>Colab</a:t>
            </a:r>
            <a:r>
              <a:rPr lang="en-US"/>
              <a:t> is basically Google Docs for interactive, runnable Jupyter Notebooks, and it is a fantastic resource for playing around with machine learning models. It comes with great sharing and collaboration features and even a free GPU runtime!</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If you have never used Colab, please follow the instruction below; otherwise, you can skip it:</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b="1" dirty="0"/>
              <a:t>Sign up for </a:t>
            </a:r>
            <a:r>
              <a:rPr lang="en-US" b="1" dirty="0" err="1"/>
              <a:t>Colab</a:t>
            </a:r>
            <a:endParaRPr b="1" dirty="0"/>
          </a:p>
          <a:p>
            <a:pPr marL="228600" lvl="0" indent="-228600" algn="l" rtl="0">
              <a:lnSpc>
                <a:spcPct val="80000"/>
              </a:lnSpc>
              <a:spcBef>
                <a:spcPts val="1000"/>
              </a:spcBef>
              <a:spcAft>
                <a:spcPts val="0"/>
              </a:spcAft>
              <a:buClr>
                <a:schemeClr val="dk1"/>
              </a:buClr>
              <a:buSzPts val="2800"/>
              <a:buChar char="•"/>
            </a:pPr>
            <a:r>
              <a:rPr lang="en-US" dirty="0"/>
              <a:t>Anyone with a Google Drive account can sign up for </a:t>
            </a:r>
            <a:r>
              <a:rPr lang="en-US" dirty="0" err="1"/>
              <a:t>Colab</a:t>
            </a:r>
            <a:r>
              <a:rPr lang="en-US" dirty="0"/>
              <a:t> by heading to </a:t>
            </a:r>
            <a:r>
              <a:rPr lang="en-US" u="sng" dirty="0">
                <a:solidFill>
                  <a:schemeClr val="hlink"/>
                </a:solidFill>
                <a:hlinkClick r:id="rId3"/>
              </a:rPr>
              <a:t>colab.research.google.com </a:t>
            </a:r>
            <a:r>
              <a:rPr lang="en-US" dirty="0"/>
              <a:t>and following the listed instructions.</a:t>
            </a:r>
            <a:endParaRPr dirty="0"/>
          </a:p>
          <a:p>
            <a:pPr marL="228600" lvl="0" indent="-228600" algn="l" rtl="0">
              <a:lnSpc>
                <a:spcPct val="80000"/>
              </a:lnSpc>
              <a:spcBef>
                <a:spcPts val="1000"/>
              </a:spcBef>
              <a:spcAft>
                <a:spcPts val="0"/>
              </a:spcAft>
              <a:buClr>
                <a:schemeClr val="dk1"/>
              </a:buClr>
              <a:buSzPts val="2800"/>
              <a:buChar char="•"/>
            </a:pPr>
            <a:r>
              <a:rPr lang="en-US" b="1" dirty="0"/>
              <a:t>Create a new notebook</a:t>
            </a:r>
            <a:endParaRPr dirty="0"/>
          </a:p>
          <a:p>
            <a:pPr marL="228600" lvl="0" indent="-228600" algn="l" rtl="0">
              <a:lnSpc>
                <a:spcPct val="80000"/>
              </a:lnSpc>
              <a:spcBef>
                <a:spcPts val="1000"/>
              </a:spcBef>
              <a:spcAft>
                <a:spcPts val="0"/>
              </a:spcAft>
              <a:buClr>
                <a:schemeClr val="dk1"/>
              </a:buClr>
              <a:buSzPts val="2800"/>
              <a:buChar char="•"/>
            </a:pPr>
            <a:r>
              <a:rPr lang="en-US" i="1" dirty="0"/>
              <a:t>File -&gt; New Notebook. </a:t>
            </a:r>
            <a:r>
              <a:rPr lang="en-US" dirty="0"/>
              <a:t>Either Python 2 or 3 will work, but I would recommend Python 3 (that’s what the rest of this tutorial will be using)</a:t>
            </a:r>
            <a:endParaRPr dirty="0"/>
          </a:p>
          <a:p>
            <a:pPr marL="228600" lvl="0" indent="-228600" algn="l" rtl="0">
              <a:lnSpc>
                <a:spcPct val="80000"/>
              </a:lnSpc>
              <a:spcBef>
                <a:spcPts val="1000"/>
              </a:spcBef>
              <a:spcAft>
                <a:spcPts val="0"/>
              </a:spcAft>
              <a:buClr>
                <a:schemeClr val="dk1"/>
              </a:buClr>
              <a:buSzPts val="2800"/>
              <a:buChar char="•"/>
            </a:pPr>
            <a:r>
              <a:rPr lang="en-US" b="1" dirty="0"/>
              <a:t>Set up the GPU runtime </a:t>
            </a:r>
            <a:r>
              <a:rPr lang="en-US" sz="2400" dirty="0"/>
              <a:t>(we </a:t>
            </a:r>
            <a:r>
              <a:rPr lang="en-US" sz="2400" b="1" dirty="0"/>
              <a:t>DO</a:t>
            </a:r>
            <a:r>
              <a:rPr lang="en-US" sz="2400" dirty="0"/>
              <a:t> use GPU for this workshop actually)</a:t>
            </a:r>
            <a:endParaRPr sz="2400" dirty="0"/>
          </a:p>
          <a:p>
            <a:pPr marL="228600" lvl="0" indent="-228600" algn="l" rtl="0">
              <a:lnSpc>
                <a:spcPct val="80000"/>
              </a:lnSpc>
              <a:spcBef>
                <a:spcPts val="1000"/>
              </a:spcBef>
              <a:spcAft>
                <a:spcPts val="0"/>
              </a:spcAft>
              <a:buClr>
                <a:schemeClr val="dk1"/>
              </a:buClr>
              <a:buSzPts val="2800"/>
              <a:buChar char="•"/>
            </a:pPr>
            <a:r>
              <a:rPr lang="en-US" i="1" dirty="0"/>
              <a:t>Runtime -&gt; Change runtime type -&gt; Hardware Accelerator -&gt; GPU. </a:t>
            </a:r>
            <a:r>
              <a:rPr lang="en-US" dirty="0"/>
              <a:t>Free GPU cycles!</a:t>
            </a:r>
            <a:endParaRPr dirty="0"/>
          </a:p>
          <a:p>
            <a:pPr marL="228600" lvl="0" indent="-50800" algn="l" rtl="0">
              <a:lnSpc>
                <a:spcPct val="8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b="1">
                <a:latin typeface="Arial"/>
                <a:ea typeface="Arial"/>
                <a:cs typeface="Arial"/>
                <a:sym typeface="Arial"/>
              </a:rPr>
              <a:t>Fashion MNIST Dataset</a:t>
            </a:r>
            <a:endParaRPr sz="2800">
              <a:latin typeface="Arial"/>
              <a:ea typeface="Arial"/>
              <a:cs typeface="Arial"/>
              <a:sym typeface="Arial"/>
            </a:endParaRPr>
          </a:p>
        </p:txBody>
      </p:sp>
      <p:pic>
        <p:nvPicPr>
          <p:cNvPr id="287" name="Google Shape;287;p31"/>
          <p:cNvPicPr preferRelativeResize="0">
            <a:picLocks noGrp="1"/>
          </p:cNvPicPr>
          <p:nvPr>
            <p:ph type="body" idx="1"/>
          </p:nvPr>
        </p:nvPicPr>
        <p:blipFill rotWithShape="1">
          <a:blip r:embed="rId3">
            <a:alphaModFix/>
          </a:blip>
          <a:srcRect/>
          <a:stretch/>
        </p:blipFill>
        <p:spPr>
          <a:xfrm>
            <a:off x="2954216" y="1312154"/>
            <a:ext cx="5369169" cy="5381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b="1">
                <a:latin typeface="Arial"/>
                <a:ea typeface="Arial"/>
                <a:cs typeface="Arial"/>
                <a:sym typeface="Arial"/>
              </a:rPr>
              <a:t>Training CNN Models on Fashion MNIST</a:t>
            </a:r>
            <a:br>
              <a:rPr lang="en-US" sz="2800" b="1">
                <a:latin typeface="Arial"/>
                <a:ea typeface="Arial"/>
                <a:cs typeface="Arial"/>
                <a:sym typeface="Arial"/>
              </a:rPr>
            </a:br>
            <a:endParaRPr sz="2800">
              <a:latin typeface="Arial"/>
              <a:ea typeface="Arial"/>
              <a:cs typeface="Arial"/>
              <a:sym typeface="Arial"/>
            </a:endParaRPr>
          </a:p>
        </p:txBody>
      </p:sp>
      <p:sp>
        <p:nvSpPr>
          <p:cNvPr id="293" name="Google Shape;293;p32"/>
          <p:cNvSpPr txBox="1">
            <a:spLocks noGrp="1"/>
          </p:cNvSpPr>
          <p:nvPr>
            <p:ph type="body" idx="1"/>
          </p:nvPr>
        </p:nvSpPr>
        <p:spPr>
          <a:xfrm>
            <a:off x="838200" y="1430215"/>
            <a:ext cx="10515600" cy="47467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For all the models (except for the pre-trained one), here is the approach:</a:t>
            </a:r>
            <a:endParaRPr/>
          </a:p>
          <a:p>
            <a:pPr marL="228600" lvl="0" indent="-228600" algn="l" rtl="0">
              <a:lnSpc>
                <a:spcPct val="90000"/>
              </a:lnSpc>
              <a:spcBef>
                <a:spcPts val="1000"/>
              </a:spcBef>
              <a:spcAft>
                <a:spcPts val="0"/>
              </a:spcAft>
              <a:buClr>
                <a:schemeClr val="dk1"/>
              </a:buClr>
              <a:buSzPts val="2000"/>
              <a:buChar char="•"/>
            </a:pPr>
            <a:r>
              <a:rPr lang="en-US" sz="2000"/>
              <a:t>Split the original training data (60,000 images) into </a:t>
            </a:r>
            <a:r>
              <a:rPr lang="en-US" sz="2000" b="1"/>
              <a:t>80% training</a:t>
            </a:r>
            <a:r>
              <a:rPr lang="en-US" sz="2000"/>
              <a:t> (48,000 images) and </a:t>
            </a:r>
            <a:r>
              <a:rPr lang="en-US" sz="2000" b="1"/>
              <a:t>20% validation</a:t>
            </a:r>
            <a:r>
              <a:rPr lang="en-US" sz="2000"/>
              <a:t> (12000 images) optimize the classifier, while keeping the test data (10,000 images) to finally evaluate the accuracy of the model on the data it has never seen. </a:t>
            </a:r>
            <a:endParaRPr sz="2000"/>
          </a:p>
          <a:p>
            <a:pPr marL="685800" lvl="1" indent="-228600" algn="l" rtl="0">
              <a:lnSpc>
                <a:spcPct val="90000"/>
              </a:lnSpc>
              <a:spcBef>
                <a:spcPts val="500"/>
              </a:spcBef>
              <a:spcAft>
                <a:spcPts val="0"/>
              </a:spcAft>
              <a:buClr>
                <a:schemeClr val="dk1"/>
              </a:buClr>
              <a:buSzPts val="2000"/>
              <a:buFont typeface="Noto Sans Symbols"/>
              <a:buChar char="❖"/>
            </a:pPr>
            <a:r>
              <a:rPr lang="en-US" sz="2000" i="1"/>
              <a:t>This helps to see whether we are over-fitting on the training data and whether we should lower the learning rate and train for more epochs if validation accuracy is higher than training accuracy or stop over-training if training accuracy shift higher than the validation.</a:t>
            </a:r>
            <a:endParaRPr/>
          </a:p>
          <a:p>
            <a:pPr marL="228600" lvl="0" indent="-228600" algn="l" rtl="0">
              <a:lnSpc>
                <a:spcPct val="90000"/>
              </a:lnSpc>
              <a:spcBef>
                <a:spcPts val="1000"/>
              </a:spcBef>
              <a:spcAft>
                <a:spcPts val="0"/>
              </a:spcAft>
              <a:buClr>
                <a:schemeClr val="dk1"/>
              </a:buClr>
              <a:buSzPts val="2000"/>
              <a:buChar char="•"/>
            </a:pPr>
            <a:r>
              <a:rPr lang="en-US" sz="2000"/>
              <a:t>Train the model for 10 epochs with batch size of 256, compiled with </a:t>
            </a:r>
            <a:r>
              <a:rPr lang="en-US" sz="2000" b="1"/>
              <a:t>categorical crossentropy</a:t>
            </a:r>
            <a:r>
              <a:rPr lang="en-US" sz="2000"/>
              <a:t> loss function and </a:t>
            </a:r>
            <a:r>
              <a:rPr lang="en-US" sz="2000" b="1"/>
              <a:t>Adam</a:t>
            </a:r>
            <a:r>
              <a:rPr lang="en-US" sz="2000"/>
              <a:t> optimizer.</a:t>
            </a:r>
            <a:endParaRPr/>
          </a:p>
          <a:p>
            <a:pPr marL="228600" lvl="0" indent="-228600" algn="l" rtl="0">
              <a:lnSpc>
                <a:spcPct val="90000"/>
              </a:lnSpc>
              <a:spcBef>
                <a:spcPts val="1000"/>
              </a:spcBef>
              <a:spcAft>
                <a:spcPts val="0"/>
              </a:spcAft>
              <a:buClr>
                <a:schemeClr val="dk1"/>
              </a:buClr>
              <a:buSzPts val="2000"/>
              <a:buChar char="•"/>
            </a:pPr>
            <a:r>
              <a:rPr lang="en-US" sz="2000"/>
              <a:t>Then, add </a:t>
            </a:r>
            <a:r>
              <a:rPr lang="en-US" sz="2000" b="1"/>
              <a:t>data augmentation</a:t>
            </a:r>
            <a:r>
              <a:rPr lang="en-US" sz="2000"/>
              <a:t>, which generates new training samples by rotating, shifting and zooming on the training samples, and train the model on updated data for another 50 epochs.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body" idx="1"/>
          </p:nvPr>
        </p:nvSpPr>
        <p:spPr>
          <a:xfrm>
            <a:off x="838200" y="410308"/>
            <a:ext cx="10515600" cy="57666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Arial"/>
                <a:ea typeface="Arial"/>
                <a:cs typeface="Arial"/>
                <a:sym typeface="Arial"/>
              </a:rPr>
              <a:t>Convolutional Neural Networks</a:t>
            </a:r>
            <a:endParaRPr sz="2000" b="1"/>
          </a:p>
          <a:p>
            <a:pPr marL="0" lvl="0" indent="0" algn="l" rtl="0">
              <a:lnSpc>
                <a:spcPct val="100000"/>
              </a:lnSpc>
              <a:spcBef>
                <a:spcPts val="1000"/>
              </a:spcBef>
              <a:spcAft>
                <a:spcPts val="0"/>
              </a:spcAft>
              <a:buClr>
                <a:schemeClr val="dk1"/>
              </a:buClr>
              <a:buSzPts val="2000"/>
              <a:buNone/>
            </a:pPr>
            <a:r>
              <a:rPr lang="en-US" sz="2000" b="1"/>
              <a:t>Convolutional Neural Networks (CNNs)</a:t>
            </a:r>
            <a:r>
              <a:rPr lang="en-US" sz="2000"/>
              <a:t> is the most popular neural network model being used for image classification problem. </a:t>
            </a:r>
            <a:endParaRPr sz="2000"/>
          </a:p>
          <a:p>
            <a:pPr marL="0" lvl="0" indent="0" algn="l" rtl="0">
              <a:lnSpc>
                <a:spcPct val="100000"/>
              </a:lnSpc>
              <a:spcBef>
                <a:spcPts val="1000"/>
              </a:spcBef>
              <a:spcAft>
                <a:spcPts val="0"/>
              </a:spcAft>
              <a:buClr>
                <a:schemeClr val="dk1"/>
              </a:buClr>
              <a:buSzPts val="2000"/>
              <a:buNone/>
            </a:pPr>
            <a:r>
              <a:rPr lang="en-US" sz="2000"/>
              <a:t>The big idea behind CNNs is that a local understanding of an image is good enough. The practical benefit is that having fewer parameters greatly improves the time it takes to learn as well as reduces the amount of data required to train the model. </a:t>
            </a:r>
            <a:endParaRPr sz="2000"/>
          </a:p>
          <a:p>
            <a:pPr marL="0" lvl="0" indent="0" algn="l" rtl="0">
              <a:lnSpc>
                <a:spcPct val="100000"/>
              </a:lnSpc>
              <a:spcBef>
                <a:spcPts val="1000"/>
              </a:spcBef>
              <a:spcAft>
                <a:spcPts val="0"/>
              </a:spcAft>
              <a:buClr>
                <a:schemeClr val="dk1"/>
              </a:buClr>
              <a:buSzPts val="2000"/>
              <a:buNone/>
            </a:pPr>
            <a:r>
              <a:rPr lang="en-US" sz="2000"/>
              <a:t>Instead of a fully connected network of weights from each pixel, a CNN has just enough weights to look at a small patch of the image. It’s like reading a book by using a magnifying glass; eventually, you read the whole page, but you look at only a small patch of the page at any given time.</a:t>
            </a:r>
            <a:endParaRPr/>
          </a:p>
          <a:p>
            <a:pPr marL="0" lvl="0" indent="0" algn="l" rtl="0">
              <a:lnSpc>
                <a:spcPct val="100000"/>
              </a:lnSpc>
              <a:spcBef>
                <a:spcPts val="1000"/>
              </a:spcBef>
              <a:spcAft>
                <a:spcPts val="0"/>
              </a:spcAft>
              <a:buClr>
                <a:schemeClr val="dk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latin typeface="+mn-lt"/>
              </a:rPr>
              <a:t>While training a deep neural network, we are required to make a lot of decisions regarding the following </a:t>
            </a:r>
            <a:r>
              <a:rPr lang="en-US" dirty="0" err="1">
                <a:latin typeface="+mn-lt"/>
              </a:rPr>
              <a:t>hyperparameters</a:t>
            </a:r>
            <a:r>
              <a:rPr lang="en-US" dirty="0">
                <a:latin typeface="+mn-lt"/>
              </a:rPr>
              <a:t>:</a:t>
            </a:r>
          </a:p>
          <a:p>
            <a:pPr marL="628650" indent="-514350">
              <a:buFont typeface="+mj-lt"/>
              <a:buAutoNum type="arabicPeriod"/>
            </a:pPr>
            <a:r>
              <a:rPr lang="en-US" sz="2400" i="1" dirty="0">
                <a:latin typeface="+mn-lt"/>
              </a:rPr>
              <a:t>Number of hidden layers in the network</a:t>
            </a:r>
          </a:p>
          <a:p>
            <a:pPr marL="628650" indent="-514350">
              <a:buFont typeface="+mj-lt"/>
              <a:buAutoNum type="arabicPeriod"/>
            </a:pPr>
            <a:r>
              <a:rPr lang="en-US" sz="2400" i="1" dirty="0">
                <a:latin typeface="+mn-lt"/>
              </a:rPr>
              <a:t>Number of hidden units for each hidden layer</a:t>
            </a:r>
          </a:p>
          <a:p>
            <a:pPr marL="628650" indent="-514350">
              <a:buFont typeface="+mj-lt"/>
              <a:buAutoNum type="arabicPeriod"/>
            </a:pPr>
            <a:r>
              <a:rPr lang="en-US" sz="2400" i="1" dirty="0">
                <a:latin typeface="+mn-lt"/>
              </a:rPr>
              <a:t>Learning rate</a:t>
            </a:r>
          </a:p>
          <a:p>
            <a:pPr marL="628650" indent="-514350">
              <a:buFont typeface="+mj-lt"/>
              <a:buAutoNum type="arabicPeriod"/>
            </a:pPr>
            <a:r>
              <a:rPr lang="en-US" sz="2400" i="1" dirty="0">
                <a:latin typeface="+mn-lt"/>
              </a:rPr>
              <a:t>Activation function for different layers, etc.</a:t>
            </a:r>
          </a:p>
        </p:txBody>
      </p:sp>
    </p:spTree>
    <p:extLst>
      <p:ext uri="{BB962C8B-B14F-4D97-AF65-F5344CB8AC3E}">
        <p14:creationId xmlns:p14="http://schemas.microsoft.com/office/powerpoint/2010/main" val="130380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latin typeface="+mn-lt"/>
              </a:rPr>
              <a:t>There is no specified or pre-defined way of choosing these </a:t>
            </a:r>
            <a:r>
              <a:rPr lang="en-US" dirty="0" err="1">
                <a:latin typeface="+mn-lt"/>
              </a:rPr>
              <a:t>hyperparameters</a:t>
            </a:r>
            <a:r>
              <a:rPr lang="en-US" dirty="0">
                <a:latin typeface="+mn-lt"/>
              </a:rPr>
              <a:t>. The below is what we generally follow:</a:t>
            </a:r>
          </a:p>
          <a:p>
            <a:pPr marL="628650" indent="-514350">
              <a:buFont typeface="+mj-lt"/>
              <a:buAutoNum type="arabicPeriod"/>
            </a:pPr>
            <a:r>
              <a:rPr lang="en-US" sz="2400" i="1" dirty="0">
                <a:latin typeface="+mn-lt"/>
              </a:rPr>
              <a:t>Start with an idea, i.e. start with a certain number of hidden layers, certain learning rate, etc.</a:t>
            </a:r>
          </a:p>
          <a:p>
            <a:pPr marL="628650" indent="-514350">
              <a:buFont typeface="+mj-lt"/>
              <a:buAutoNum type="arabicPeriod"/>
            </a:pPr>
            <a:r>
              <a:rPr lang="en-US" sz="2400" i="1" dirty="0">
                <a:latin typeface="+mn-lt"/>
              </a:rPr>
              <a:t>Try the idea by coding it</a:t>
            </a:r>
          </a:p>
          <a:p>
            <a:pPr marL="628650" indent="-514350">
              <a:buFont typeface="+mj-lt"/>
              <a:buAutoNum type="arabicPeriod"/>
            </a:pPr>
            <a:r>
              <a:rPr lang="en-US" sz="2400" i="1" dirty="0">
                <a:latin typeface="+mn-lt"/>
              </a:rPr>
              <a:t>Experiment how well the idea has worked</a:t>
            </a:r>
          </a:p>
          <a:p>
            <a:pPr marL="628650" indent="-514350">
              <a:buFont typeface="+mj-lt"/>
              <a:buAutoNum type="arabicPeriod"/>
            </a:pPr>
            <a:r>
              <a:rPr lang="en-US" sz="2400" i="1" dirty="0">
                <a:latin typeface="+mn-lt"/>
              </a:rPr>
              <a:t>Refine the idea and iterate this process</a:t>
            </a:r>
          </a:p>
          <a:p>
            <a:endParaRPr lang="en-US" i="1" dirty="0"/>
          </a:p>
        </p:txBody>
      </p:sp>
    </p:spTree>
    <p:extLst>
      <p:ext uri="{BB962C8B-B14F-4D97-AF65-F5344CB8AC3E}">
        <p14:creationId xmlns:p14="http://schemas.microsoft.com/office/powerpoint/2010/main" val="894395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1071</Words>
  <Application>Microsoft Macintosh PowerPoint</Application>
  <PresentationFormat>Widescreen</PresentationFormat>
  <Paragraphs>69</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Noto Sans Symbols</vt:lpstr>
      <vt:lpstr>Arial</vt:lpstr>
      <vt:lpstr>Calibri</vt:lpstr>
      <vt:lpstr>Office Theme</vt:lpstr>
      <vt:lpstr>Guidelines for Neural Network Models Performance Assessment and Improvement  Nov. 17, 2020</vt:lpstr>
      <vt:lpstr>PowerPoint Presentation</vt:lpstr>
      <vt:lpstr>We are going to use Google’s Colab for this workshop</vt:lpstr>
      <vt:lpstr>PowerPoint Presentation</vt:lpstr>
      <vt:lpstr>Fashion MNIST Dataset</vt:lpstr>
      <vt:lpstr>Training CNN Models on Fashion MNIST </vt:lpstr>
      <vt:lpstr>PowerPoint Presentation</vt:lpstr>
      <vt:lpstr>PowerPoint Presentation</vt:lpstr>
      <vt:lpstr>PowerPoint Presentation</vt:lpstr>
      <vt:lpstr>Hyperparameter Tuning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for Image Classification  Nov. 26, 2019</dc:title>
  <dc:creator>mpowe2</dc:creator>
  <cp:lastModifiedBy>Ping-Chang Lin</cp:lastModifiedBy>
  <cp:revision>13</cp:revision>
  <dcterms:created xsi:type="dcterms:W3CDTF">2019-11-23T16:03:50Z</dcterms:created>
  <dcterms:modified xsi:type="dcterms:W3CDTF">2020-11-10T16:39:09Z</dcterms:modified>
</cp:coreProperties>
</file>