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Amatic SC"/>
      <p:regular r:id="rId39"/>
      <p:bold r:id="rId40"/>
    </p:embeddedFont>
    <p:embeddedFont>
      <p:font typeface="Source Code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bold.fntdata"/><Relationship Id="rId20" Type="http://schemas.openxmlformats.org/officeDocument/2006/relationships/slide" Target="slides/slide15.xml"/><Relationship Id="rId42" Type="http://schemas.openxmlformats.org/officeDocument/2006/relationships/font" Target="fonts/SourceCodePro-bold.fntdata"/><Relationship Id="rId41" Type="http://schemas.openxmlformats.org/officeDocument/2006/relationships/font" Target="fonts/SourceCodePro-regular.fntdata"/><Relationship Id="rId22" Type="http://schemas.openxmlformats.org/officeDocument/2006/relationships/slide" Target="slides/slide17.xml"/><Relationship Id="rId44" Type="http://schemas.openxmlformats.org/officeDocument/2006/relationships/font" Target="fonts/SourceCodePro-boldItalic.fntdata"/><Relationship Id="rId21" Type="http://schemas.openxmlformats.org/officeDocument/2006/relationships/slide" Target="slides/slide16.xml"/><Relationship Id="rId43" Type="http://schemas.openxmlformats.org/officeDocument/2006/relationships/font" Target="fonts/SourceCodePr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maticSC-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f7ceed4d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f7ceed4d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f7ceed4d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f7ceed4d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f7ceed4d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f7ceed4d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f7ceed4d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f7ceed4d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f7ceed4d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f7ceed4d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f7ceed4d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f7ceed4d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f7ceed4d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f7ceed4d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f7ceed4d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f7ceed4d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f7ceed4d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f7ceed4d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f7ceed4d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f7ceed4d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0dc9a8f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0dc9a8f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f7ceed4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f7ceed4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f7ceed4d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f7ceed4d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f7ceed4d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f7ceed4d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f7ceed4d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f7ceed4d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f7ceed4d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f7ceed4d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f7ceed4d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f7ceed4d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f7ceed4d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f7ceed4d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f7ceed4d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f7ceed4d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b1aadb6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b1aadb6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b1aadb6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b1aadb6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f7ceed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f7ceed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b1aadb6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b1aadb6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b1aadb6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b1aadb6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d923b48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d923b48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d923b48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d923b48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f7ceed4d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f7ceed4d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b39f34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b39f34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f7ceed4d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f7ceed4d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f7ceed4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f7ceed4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f7ceed4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f7ceed4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f7ceed4d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f7ceed4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CS478 Term Project </a:t>
            </a:r>
            <a:endParaRPr/>
          </a:p>
          <a:p>
            <a:pPr indent="0" lvl="0" marL="0" rtl="0" algn="ctr">
              <a:spcBef>
                <a:spcPts val="0"/>
              </a:spcBef>
              <a:spcAft>
                <a:spcPts val="0"/>
              </a:spcAft>
              <a:buNone/>
            </a:pPr>
            <a:r>
              <a:rPr lang="tr"/>
              <a:t> </a:t>
            </a:r>
            <a:r>
              <a:rPr lang="tr"/>
              <a:t>Convex Hull</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tr"/>
              <a:t>Mehmet Feyyaz Küçük - 22003550</a:t>
            </a:r>
            <a:endParaRPr/>
          </a:p>
          <a:p>
            <a:pPr indent="0" lvl="0" marL="0" rtl="0" algn="ctr">
              <a:spcBef>
                <a:spcPts val="0"/>
              </a:spcBef>
              <a:spcAft>
                <a:spcPts val="0"/>
              </a:spcAft>
              <a:buNone/>
            </a:pPr>
            <a:r>
              <a:rPr lang="tr"/>
              <a:t> </a:t>
            </a:r>
            <a:r>
              <a:rPr lang="tr"/>
              <a:t>Deniz Çelik - 22003271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Graham’s Scan AlgorIthm</a:t>
            </a:r>
            <a:endParaRPr/>
          </a:p>
        </p:txBody>
      </p:sp>
      <p:sp>
        <p:nvSpPr>
          <p:cNvPr id="115" name="Google Shape;115;p22"/>
          <p:cNvSpPr txBox="1"/>
          <p:nvPr>
            <p:ph idx="1" type="body"/>
          </p:nvPr>
        </p:nvSpPr>
        <p:spPr>
          <a:xfrm>
            <a:off x="311700" y="1228675"/>
            <a:ext cx="8520600" cy="14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3.  Starting from the 3rd point, for each point in the set, 	 until the current point with the two preceding points 		 make a left turn, we remove the point directly </a:t>
            </a:r>
            <a:r>
              <a:rPr lang="tr"/>
              <a:t>preceding	 the current point. This will give us the complete hull.</a:t>
            </a:r>
            <a:endParaRPr/>
          </a:p>
        </p:txBody>
      </p:sp>
      <p:pic>
        <p:nvPicPr>
          <p:cNvPr id="116" name="Google Shape;116;p22"/>
          <p:cNvPicPr preferRelativeResize="0"/>
          <p:nvPr/>
        </p:nvPicPr>
        <p:blipFill>
          <a:blip r:embed="rId3">
            <a:alphaModFix/>
          </a:blip>
          <a:stretch>
            <a:fillRect/>
          </a:stretch>
        </p:blipFill>
        <p:spPr>
          <a:xfrm>
            <a:off x="2088600" y="2938550"/>
            <a:ext cx="1228725" cy="1352550"/>
          </a:xfrm>
          <a:prstGeom prst="rect">
            <a:avLst/>
          </a:prstGeom>
          <a:noFill/>
          <a:ln>
            <a:noFill/>
          </a:ln>
        </p:spPr>
      </p:pic>
      <p:pic>
        <p:nvPicPr>
          <p:cNvPr id="117" name="Google Shape;117;p22"/>
          <p:cNvPicPr preferRelativeResize="0"/>
          <p:nvPr/>
        </p:nvPicPr>
        <p:blipFill>
          <a:blip r:embed="rId4">
            <a:alphaModFix/>
          </a:blip>
          <a:stretch>
            <a:fillRect/>
          </a:stretch>
        </p:blipFill>
        <p:spPr>
          <a:xfrm>
            <a:off x="5649825" y="2900450"/>
            <a:ext cx="1238250" cy="1428750"/>
          </a:xfrm>
          <a:prstGeom prst="rect">
            <a:avLst/>
          </a:prstGeom>
          <a:noFill/>
          <a:ln>
            <a:noFill/>
          </a:ln>
        </p:spPr>
      </p:pic>
      <p:sp>
        <p:nvSpPr>
          <p:cNvPr id="118" name="Google Shape;118;p22"/>
          <p:cNvSpPr txBox="1"/>
          <p:nvPr/>
        </p:nvSpPr>
        <p:spPr>
          <a:xfrm>
            <a:off x="1032713" y="4329200"/>
            <a:ext cx="334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BCA makes a right turn,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remove C.</a:t>
            </a:r>
            <a:endParaRPr sz="1800">
              <a:solidFill>
                <a:schemeClr val="dk2"/>
              </a:solidFill>
              <a:latin typeface="Source Code Pro"/>
              <a:ea typeface="Source Code Pro"/>
              <a:cs typeface="Source Code Pro"/>
              <a:sym typeface="Source Code Pro"/>
            </a:endParaRPr>
          </a:p>
        </p:txBody>
      </p:sp>
      <p:sp>
        <p:nvSpPr>
          <p:cNvPr id="119" name="Google Shape;119;p22"/>
          <p:cNvSpPr txBox="1"/>
          <p:nvPr/>
        </p:nvSpPr>
        <p:spPr>
          <a:xfrm>
            <a:off x="4598688" y="4329200"/>
            <a:ext cx="334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ABD makes a left turn,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go to next point.</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Graham’s Scan AnImatIon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JarvIs’s March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JarvIs’s March</a:t>
            </a:r>
            <a:endParaRPr/>
          </a:p>
        </p:txBody>
      </p:sp>
      <p:sp>
        <p:nvSpPr>
          <p:cNvPr id="135" name="Google Shape;135;p25"/>
          <p:cNvSpPr txBox="1"/>
          <p:nvPr>
            <p:ph idx="1" type="body"/>
          </p:nvPr>
        </p:nvSpPr>
        <p:spPr>
          <a:xfrm>
            <a:off x="311700" y="1228675"/>
            <a:ext cx="8520600" cy="3175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tr"/>
              <a:t>Rather than extreme points follow the edges along the convex hull.</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Principle idea is: the terminus of an edge will be the origin of the next edge.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Vertices of the convex hull will be ordered in a counter-clockwise fashion.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JarvIs’S March AlgorIthm</a:t>
            </a:r>
            <a:endParaRPr/>
          </a:p>
        </p:txBody>
      </p:sp>
      <p:sp>
        <p:nvSpPr>
          <p:cNvPr id="141" name="Google Shape;141;p26"/>
          <p:cNvSpPr txBox="1"/>
          <p:nvPr>
            <p:ph idx="1" type="body"/>
          </p:nvPr>
        </p:nvSpPr>
        <p:spPr>
          <a:xfrm>
            <a:off x="311700" y="1228675"/>
            <a:ext cx="8520600" cy="1380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tr"/>
              <a:t>Find the pivot point of the set S, this is the point with highest x and lowest y coordinate, (y coordinate prioritized).</a:t>
            </a:r>
            <a:endParaRPr/>
          </a:p>
          <a:p>
            <a:pPr indent="0" lvl="0" marL="0" rtl="0" algn="l">
              <a:spcBef>
                <a:spcPts val="120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3247737" y="2261325"/>
            <a:ext cx="2648521" cy="259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JarvIs’S March AlgorIthm</a:t>
            </a:r>
            <a:endParaRPr/>
          </a:p>
        </p:txBody>
      </p:sp>
      <p:sp>
        <p:nvSpPr>
          <p:cNvPr id="148" name="Google Shape;148;p27"/>
          <p:cNvSpPr txBox="1"/>
          <p:nvPr>
            <p:ph idx="1" type="body"/>
          </p:nvPr>
        </p:nvSpPr>
        <p:spPr>
          <a:xfrm>
            <a:off x="311700" y="1228675"/>
            <a:ext cx="8520600" cy="197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2.	 Starting from the pivot point, for each point, iterate through the set of points to find the terminus point, which makes the lowest angle with the current point with respect to x-axis until you reach the point with the highest y coordinate. This is called marching up.</a:t>
            </a:r>
            <a:endParaRPr/>
          </a:p>
          <a:p>
            <a:pPr indent="0" lvl="0" marL="0" rtl="0" algn="l">
              <a:spcBef>
                <a:spcPts val="120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3681063" y="3207175"/>
            <a:ext cx="1781870" cy="1631525"/>
          </a:xfrm>
          <a:prstGeom prst="rect">
            <a:avLst/>
          </a:prstGeom>
          <a:noFill/>
          <a:ln>
            <a:noFill/>
          </a:ln>
        </p:spPr>
      </p:pic>
      <p:sp>
        <p:nvSpPr>
          <p:cNvPr id="150" name="Google Shape;150;p27"/>
          <p:cNvSpPr txBox="1"/>
          <p:nvPr/>
        </p:nvSpPr>
        <p:spPr>
          <a:xfrm>
            <a:off x="5527800" y="3709800"/>
            <a:ext cx="28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March up</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JarvIs’S March AlgorIthm</a:t>
            </a:r>
            <a:endParaRPr/>
          </a:p>
        </p:txBody>
      </p:sp>
      <p:sp>
        <p:nvSpPr>
          <p:cNvPr id="156" name="Google Shape;156;p28"/>
          <p:cNvSpPr txBox="1"/>
          <p:nvPr>
            <p:ph idx="1" type="body"/>
          </p:nvPr>
        </p:nvSpPr>
        <p:spPr>
          <a:xfrm>
            <a:off x="311700" y="1228675"/>
            <a:ext cx="8520600" cy="19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3</a:t>
            </a:r>
            <a:r>
              <a:rPr lang="tr"/>
              <a:t>.	 Repeat step 2, but this time find the lowest angle with respect to negative x-axis, until you reach the pivot point. This is called marching down.</a:t>
            </a:r>
            <a:endParaRPr/>
          </a:p>
          <a:p>
            <a:pPr indent="0" lvl="0" marL="0" rtl="0" algn="l">
              <a:spcBef>
                <a:spcPts val="1200"/>
              </a:spcBef>
              <a:spcAft>
                <a:spcPts val="1200"/>
              </a:spcAft>
              <a:buNone/>
            </a:pPr>
            <a:r>
              <a:t/>
            </a:r>
            <a:endParaRPr/>
          </a:p>
        </p:txBody>
      </p:sp>
      <p:sp>
        <p:nvSpPr>
          <p:cNvPr id="157" name="Google Shape;157;p28"/>
          <p:cNvSpPr txBox="1"/>
          <p:nvPr/>
        </p:nvSpPr>
        <p:spPr>
          <a:xfrm>
            <a:off x="5527800" y="3709800"/>
            <a:ext cx="28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March down</a:t>
            </a:r>
            <a:endParaRPr sz="1800">
              <a:solidFill>
                <a:schemeClr val="dk2"/>
              </a:solidFill>
              <a:latin typeface="Source Code Pro"/>
              <a:ea typeface="Source Code Pro"/>
              <a:cs typeface="Source Code Pro"/>
              <a:sym typeface="Source Code Pro"/>
            </a:endParaRPr>
          </a:p>
        </p:txBody>
      </p:sp>
      <p:pic>
        <p:nvPicPr>
          <p:cNvPr id="158" name="Google Shape;158;p28"/>
          <p:cNvPicPr preferRelativeResize="0"/>
          <p:nvPr/>
        </p:nvPicPr>
        <p:blipFill>
          <a:blip r:embed="rId3">
            <a:alphaModFix/>
          </a:blip>
          <a:stretch>
            <a:fillRect/>
          </a:stretch>
        </p:blipFill>
        <p:spPr>
          <a:xfrm>
            <a:off x="3681813" y="3207175"/>
            <a:ext cx="1780366" cy="163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JarvIs’s March AnIMatIon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QuIckHull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QuIckHull</a:t>
            </a:r>
            <a:endParaRPr/>
          </a:p>
        </p:txBody>
      </p:sp>
      <p:sp>
        <p:nvSpPr>
          <p:cNvPr id="174" name="Google Shape;174;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The principle behind this algorithm is to recursively finding farthest point.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IMPLEMENTATION DETAILS</a:t>
            </a:r>
            <a:endParaRPr/>
          </a:p>
        </p:txBody>
      </p:sp>
      <p:sp>
        <p:nvSpPr>
          <p:cNvPr id="63" name="Google Shape;63;p14"/>
          <p:cNvSpPr txBox="1"/>
          <p:nvPr>
            <p:ph idx="1" type="body"/>
          </p:nvPr>
        </p:nvSpPr>
        <p:spPr>
          <a:xfrm>
            <a:off x="311700" y="1228675"/>
            <a:ext cx="40797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JavaScript for algorithms,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For rendering, CanvasRenderingContext2D of HTML canvas is used.</a:t>
            </a:r>
            <a:endParaRPr/>
          </a:p>
        </p:txBody>
      </p:sp>
      <p:pic>
        <p:nvPicPr>
          <p:cNvPr id="64" name="Google Shape;64;p14" title="File:JavaScript-logo.png - Wikimedia Commons"/>
          <p:cNvPicPr preferRelativeResize="0"/>
          <p:nvPr/>
        </p:nvPicPr>
        <p:blipFill>
          <a:blip r:embed="rId3">
            <a:alphaModFix/>
          </a:blip>
          <a:stretch>
            <a:fillRect/>
          </a:stretch>
        </p:blipFill>
        <p:spPr>
          <a:xfrm>
            <a:off x="5738275" y="1059375"/>
            <a:ext cx="1873249" cy="18732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QuIckHull AlgorIthm</a:t>
            </a:r>
            <a:endParaRPr/>
          </a:p>
        </p:txBody>
      </p:sp>
      <p:sp>
        <p:nvSpPr>
          <p:cNvPr id="180" name="Google Shape;180;p32"/>
          <p:cNvSpPr txBox="1"/>
          <p:nvPr>
            <p:ph idx="1" type="body"/>
          </p:nvPr>
        </p:nvSpPr>
        <p:spPr>
          <a:xfrm>
            <a:off x="311700" y="1228675"/>
            <a:ext cx="8520600" cy="12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Find the two points in the set with the lowest and highest x coordinates. Draw a line between them.</a:t>
            </a:r>
            <a:endParaRPr/>
          </a:p>
        </p:txBody>
      </p:sp>
      <p:pic>
        <p:nvPicPr>
          <p:cNvPr id="181" name="Google Shape;181;p32"/>
          <p:cNvPicPr preferRelativeResize="0"/>
          <p:nvPr/>
        </p:nvPicPr>
        <p:blipFill>
          <a:blip r:embed="rId3">
            <a:alphaModFix/>
          </a:blip>
          <a:stretch>
            <a:fillRect/>
          </a:stretch>
        </p:blipFill>
        <p:spPr>
          <a:xfrm>
            <a:off x="3213313" y="2475775"/>
            <a:ext cx="2717364" cy="236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QuIckHull AlgorIthm</a:t>
            </a:r>
            <a:endParaRPr/>
          </a:p>
        </p:txBody>
      </p:sp>
      <p:sp>
        <p:nvSpPr>
          <p:cNvPr id="187" name="Google Shape;187;p33"/>
          <p:cNvSpPr txBox="1"/>
          <p:nvPr>
            <p:ph idx="1" type="body"/>
          </p:nvPr>
        </p:nvSpPr>
        <p:spPr>
          <a:xfrm>
            <a:off x="311700" y="1228675"/>
            <a:ext cx="8520600" cy="124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2. Find the orthogonal farthest point from the line				recursively until the a farthest point cannot be found		which is the base case.</a:t>
            </a:r>
            <a:endParaRPr/>
          </a:p>
        </p:txBody>
      </p:sp>
      <p:pic>
        <p:nvPicPr>
          <p:cNvPr id="188" name="Google Shape;188;p33"/>
          <p:cNvPicPr preferRelativeResize="0"/>
          <p:nvPr/>
        </p:nvPicPr>
        <p:blipFill>
          <a:blip r:embed="rId3">
            <a:alphaModFix/>
          </a:blip>
          <a:stretch>
            <a:fillRect/>
          </a:stretch>
        </p:blipFill>
        <p:spPr>
          <a:xfrm>
            <a:off x="3161300" y="2475775"/>
            <a:ext cx="2821403" cy="2362925"/>
          </a:xfrm>
          <a:prstGeom prst="rect">
            <a:avLst/>
          </a:prstGeom>
          <a:noFill/>
          <a:ln>
            <a:noFill/>
          </a:ln>
        </p:spPr>
      </p:pic>
      <p:sp>
        <p:nvSpPr>
          <p:cNvPr id="189" name="Google Shape;189;p33"/>
          <p:cNvSpPr txBox="1"/>
          <p:nvPr/>
        </p:nvSpPr>
        <p:spPr>
          <a:xfrm>
            <a:off x="5982700" y="3149325"/>
            <a:ext cx="3162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Red: 1st recursion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Blue: 2nd recursion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Green: 3rd recursion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QuIckHull</a:t>
            </a:r>
            <a:r>
              <a:rPr lang="tr"/>
              <a:t> AnIMatIon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MergeHull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MergeHull</a:t>
            </a:r>
            <a:endParaRPr/>
          </a:p>
        </p:txBody>
      </p:sp>
      <p:sp>
        <p:nvSpPr>
          <p:cNvPr id="205" name="Google Shape;205;p36"/>
          <p:cNvSpPr txBox="1"/>
          <p:nvPr>
            <p:ph idx="1" type="body"/>
          </p:nvPr>
        </p:nvSpPr>
        <p:spPr>
          <a:xfrm>
            <a:off x="311700" y="1228675"/>
            <a:ext cx="8520600" cy="3811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tr"/>
              <a:t>Sort the points in the set in increasing x coordinate values.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Divide the set into two equal parts.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For the base case use Graham’s Scan to construct the hull.</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Merge the left and right hulls, (trickiest part).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MergeHull </a:t>
            </a:r>
            <a:r>
              <a:rPr lang="tr"/>
              <a:t>AlgorIthm</a:t>
            </a:r>
            <a:endParaRPr/>
          </a:p>
        </p:txBody>
      </p:sp>
      <p:sp>
        <p:nvSpPr>
          <p:cNvPr id="211" name="Google Shape;211;p37"/>
          <p:cNvSpPr txBox="1"/>
          <p:nvPr>
            <p:ph idx="1" type="body"/>
          </p:nvPr>
        </p:nvSpPr>
        <p:spPr>
          <a:xfrm>
            <a:off x="311700" y="1228675"/>
            <a:ext cx="8520600" cy="138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Sort the points in increasing x coordinate and divide the set into two subsets.</a:t>
            </a:r>
            <a:endParaRPr/>
          </a:p>
          <a:p>
            <a:pPr indent="0" lvl="0" marL="0" rtl="0" algn="l">
              <a:spcBef>
                <a:spcPts val="1200"/>
              </a:spcBef>
              <a:spcAft>
                <a:spcPts val="1200"/>
              </a:spcAft>
              <a:buNone/>
            </a:pPr>
            <a:r>
              <a:t/>
            </a:r>
            <a:endParaRPr/>
          </a:p>
        </p:txBody>
      </p:sp>
      <p:pic>
        <p:nvPicPr>
          <p:cNvPr id="212" name="Google Shape;212;p37"/>
          <p:cNvPicPr preferRelativeResize="0"/>
          <p:nvPr/>
        </p:nvPicPr>
        <p:blipFill>
          <a:blip r:embed="rId3">
            <a:alphaModFix/>
          </a:blip>
          <a:stretch>
            <a:fillRect/>
          </a:stretch>
        </p:blipFill>
        <p:spPr>
          <a:xfrm>
            <a:off x="3706463" y="2571750"/>
            <a:ext cx="1731070" cy="22300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MergeHull AlgorIthm</a:t>
            </a:r>
            <a:endParaRPr/>
          </a:p>
        </p:txBody>
      </p:sp>
      <p:sp>
        <p:nvSpPr>
          <p:cNvPr id="218" name="Google Shape;218;p38"/>
          <p:cNvSpPr txBox="1"/>
          <p:nvPr>
            <p:ph idx="1" type="body"/>
          </p:nvPr>
        </p:nvSpPr>
        <p:spPr>
          <a:xfrm>
            <a:off x="311700" y="1228675"/>
            <a:ext cx="8520600" cy="138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2. Construct the base hulls using Graham’s Scan and merge 		left and right subsets by finding the upper and lower			tangent between the left and right hulls.</a:t>
            </a:r>
            <a:endParaRPr/>
          </a:p>
          <a:p>
            <a:pPr indent="0" lvl="0" marL="0" rtl="0" algn="l">
              <a:spcBef>
                <a:spcPts val="1200"/>
              </a:spcBef>
              <a:spcAft>
                <a:spcPts val="1200"/>
              </a:spcAft>
              <a:buNone/>
            </a:pPr>
            <a:r>
              <a:t/>
            </a:r>
            <a:endParaRPr/>
          </a:p>
        </p:txBody>
      </p:sp>
      <p:pic>
        <p:nvPicPr>
          <p:cNvPr id="219" name="Google Shape;219;p38"/>
          <p:cNvPicPr preferRelativeResize="0"/>
          <p:nvPr/>
        </p:nvPicPr>
        <p:blipFill>
          <a:blip r:embed="rId3">
            <a:alphaModFix/>
          </a:blip>
          <a:stretch>
            <a:fillRect/>
          </a:stretch>
        </p:blipFill>
        <p:spPr>
          <a:xfrm>
            <a:off x="3371788" y="2608675"/>
            <a:ext cx="2400425" cy="2230025"/>
          </a:xfrm>
          <a:prstGeom prst="rect">
            <a:avLst/>
          </a:prstGeom>
          <a:noFill/>
          <a:ln>
            <a:noFill/>
          </a:ln>
        </p:spPr>
      </p:pic>
      <p:sp>
        <p:nvSpPr>
          <p:cNvPr id="220" name="Google Shape;220;p38"/>
          <p:cNvSpPr txBox="1"/>
          <p:nvPr/>
        </p:nvSpPr>
        <p:spPr>
          <a:xfrm>
            <a:off x="2978200" y="2416550"/>
            <a:ext cx="256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upper tangent</a:t>
            </a:r>
            <a:endParaRPr sz="1800">
              <a:solidFill>
                <a:schemeClr val="dk2"/>
              </a:solidFill>
              <a:latin typeface="Source Code Pro"/>
              <a:ea typeface="Source Code Pro"/>
              <a:cs typeface="Source Code Pro"/>
              <a:sym typeface="Source Code Pro"/>
            </a:endParaRPr>
          </a:p>
        </p:txBody>
      </p:sp>
      <p:sp>
        <p:nvSpPr>
          <p:cNvPr id="221" name="Google Shape;221;p38"/>
          <p:cNvSpPr txBox="1"/>
          <p:nvPr/>
        </p:nvSpPr>
        <p:spPr>
          <a:xfrm>
            <a:off x="2783275" y="4298250"/>
            <a:ext cx="256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chemeClr val="dk2"/>
                </a:solidFill>
                <a:latin typeface="Source Code Pro"/>
                <a:ea typeface="Source Code Pro"/>
                <a:cs typeface="Source Code Pro"/>
                <a:sym typeface="Source Code Pro"/>
              </a:rPr>
              <a:t>lower </a:t>
            </a:r>
            <a:r>
              <a:rPr lang="tr" sz="1800">
                <a:solidFill>
                  <a:schemeClr val="dk2"/>
                </a:solidFill>
                <a:latin typeface="Source Code Pro"/>
                <a:ea typeface="Source Code Pro"/>
                <a:cs typeface="Source Code Pro"/>
                <a:sym typeface="Source Code Pro"/>
              </a:rPr>
              <a:t>tangent</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MergeHull </a:t>
            </a:r>
            <a:r>
              <a:rPr lang="tr"/>
              <a:t>AnIMatIon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GRAHAM’S SCAN COMPLEXITY ANALYSIS</a:t>
            </a:r>
            <a:endParaRPr/>
          </a:p>
        </p:txBody>
      </p:sp>
      <p:sp>
        <p:nvSpPr>
          <p:cNvPr id="232" name="Google Shape;232;p40"/>
          <p:cNvSpPr txBox="1"/>
          <p:nvPr>
            <p:ph idx="1" type="body"/>
          </p:nvPr>
        </p:nvSpPr>
        <p:spPr>
          <a:xfrm>
            <a:off x="311700" y="1256550"/>
            <a:ext cx="8520600" cy="26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Algorithm Steps:</a:t>
            </a:r>
            <a:endParaRPr/>
          </a:p>
          <a:p>
            <a:pPr indent="-342900" lvl="0" marL="914400" rtl="0" algn="l">
              <a:spcBef>
                <a:spcPts val="1200"/>
              </a:spcBef>
              <a:spcAft>
                <a:spcPts val="0"/>
              </a:spcAft>
              <a:buSzPts val="1800"/>
              <a:buAutoNum type="arabicPeriod"/>
            </a:pPr>
            <a:r>
              <a:rPr lang="tr"/>
              <a:t>Finding</a:t>
            </a:r>
            <a:r>
              <a:rPr lang="tr"/>
              <a:t> the pivot </a:t>
            </a:r>
            <a:r>
              <a:rPr lang="tr"/>
              <a:t>→</a:t>
            </a:r>
            <a:r>
              <a:rPr lang="tr"/>
              <a:t> O(n)</a:t>
            </a:r>
            <a:endParaRPr/>
          </a:p>
          <a:p>
            <a:pPr indent="-342900" lvl="0" marL="914400" rtl="0" algn="l">
              <a:spcBef>
                <a:spcPts val="0"/>
              </a:spcBef>
              <a:spcAft>
                <a:spcPts val="0"/>
              </a:spcAft>
              <a:buSzPts val="1800"/>
              <a:buAutoNum type="arabicPeriod"/>
            </a:pPr>
            <a:r>
              <a:rPr lang="tr"/>
              <a:t>Sorting based on the angle </a:t>
            </a:r>
            <a:r>
              <a:rPr lang="tr"/>
              <a:t>→ O(n logn)</a:t>
            </a:r>
            <a:endParaRPr/>
          </a:p>
          <a:p>
            <a:pPr indent="-342900" lvl="0" marL="914400" rtl="0" algn="l">
              <a:spcBef>
                <a:spcPts val="0"/>
              </a:spcBef>
              <a:spcAft>
                <a:spcPts val="0"/>
              </a:spcAft>
              <a:buSzPts val="1800"/>
              <a:buAutoNum type="arabicPeriod"/>
            </a:pPr>
            <a:r>
              <a:rPr lang="tr"/>
              <a:t>Calculating the edges → O(n)</a:t>
            </a:r>
            <a:endParaRPr/>
          </a:p>
        </p:txBody>
      </p:sp>
      <p:sp>
        <p:nvSpPr>
          <p:cNvPr id="233" name="Google Shape;233;p40"/>
          <p:cNvSpPr txBox="1"/>
          <p:nvPr/>
        </p:nvSpPr>
        <p:spPr>
          <a:xfrm flipH="1">
            <a:off x="1211259" y="3859071"/>
            <a:ext cx="6721500" cy="55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400">
                <a:solidFill>
                  <a:schemeClr val="dk2"/>
                </a:solidFill>
                <a:latin typeface="Source Code Pro"/>
                <a:ea typeface="Source Code Pro"/>
                <a:cs typeface="Source Code Pro"/>
                <a:sym typeface="Source Code Pro"/>
              </a:rPr>
              <a:t>Time Complexity → O(n logn)</a:t>
            </a:r>
            <a:endParaRPr b="1" sz="2400">
              <a:solidFill>
                <a:schemeClr val="dk2"/>
              </a:solidFill>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JARVIS’ MARCH COMPLEXITY ANALYSIS</a:t>
            </a:r>
            <a:endParaRPr/>
          </a:p>
        </p:txBody>
      </p:sp>
      <p:sp>
        <p:nvSpPr>
          <p:cNvPr id="239" name="Google Shape;239;p41"/>
          <p:cNvSpPr txBox="1"/>
          <p:nvPr>
            <p:ph idx="1" type="body"/>
          </p:nvPr>
        </p:nvSpPr>
        <p:spPr>
          <a:xfrm>
            <a:off x="311700" y="1256550"/>
            <a:ext cx="8520600" cy="26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Algorithm Steps:</a:t>
            </a:r>
            <a:endParaRPr/>
          </a:p>
          <a:p>
            <a:pPr indent="-342900" lvl="0" marL="914400" rtl="0" algn="l">
              <a:spcBef>
                <a:spcPts val="1200"/>
              </a:spcBef>
              <a:spcAft>
                <a:spcPts val="0"/>
              </a:spcAft>
              <a:buSzPts val="1800"/>
              <a:buAutoNum type="arabicPeriod"/>
            </a:pPr>
            <a:r>
              <a:rPr lang="tr"/>
              <a:t>Finding the pivot → O(n)</a:t>
            </a:r>
            <a:endParaRPr/>
          </a:p>
          <a:p>
            <a:pPr indent="-342900" lvl="0" marL="914400" rtl="0" algn="l">
              <a:spcBef>
                <a:spcPts val="0"/>
              </a:spcBef>
              <a:spcAft>
                <a:spcPts val="0"/>
              </a:spcAft>
              <a:buSzPts val="1800"/>
              <a:buAutoNum type="arabicPeriod"/>
            </a:pPr>
            <a:r>
              <a:rPr lang="tr"/>
              <a:t>Marching up and down → O(nK) (where K is the number of points on the convex hull)</a:t>
            </a:r>
            <a:endParaRPr/>
          </a:p>
        </p:txBody>
      </p:sp>
      <p:sp>
        <p:nvSpPr>
          <p:cNvPr id="240" name="Google Shape;240;p41"/>
          <p:cNvSpPr txBox="1"/>
          <p:nvPr/>
        </p:nvSpPr>
        <p:spPr>
          <a:xfrm flipH="1">
            <a:off x="1211259" y="3859071"/>
            <a:ext cx="6721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400">
                <a:solidFill>
                  <a:schemeClr val="dk2"/>
                </a:solidFill>
                <a:latin typeface="Source Code Pro"/>
                <a:ea typeface="Source Code Pro"/>
                <a:cs typeface="Source Code Pro"/>
                <a:sym typeface="Source Code Pro"/>
              </a:rPr>
              <a:t>Time Complexity → O(nK)</a:t>
            </a:r>
            <a:endParaRPr b="1" sz="2400">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Convex Hull</a:t>
            </a:r>
            <a:endParaRPr/>
          </a:p>
        </p:txBody>
      </p:sp>
      <p:sp>
        <p:nvSpPr>
          <p:cNvPr id="70" name="Google Shape;70;p15"/>
          <p:cNvSpPr txBox="1"/>
          <p:nvPr>
            <p:ph idx="1" type="body"/>
          </p:nvPr>
        </p:nvSpPr>
        <p:spPr>
          <a:xfrm>
            <a:off x="311700" y="1228675"/>
            <a:ext cx="8520600" cy="12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Given a set of points S, the convex hull H(S) is the smallest convex polygon that includes all points of S in its interior or boundary.</a:t>
            </a:r>
            <a:endParaRPr/>
          </a:p>
        </p:txBody>
      </p:sp>
      <p:pic>
        <p:nvPicPr>
          <p:cNvPr id="71" name="Google Shape;71;p15"/>
          <p:cNvPicPr preferRelativeResize="0"/>
          <p:nvPr/>
        </p:nvPicPr>
        <p:blipFill>
          <a:blip r:embed="rId3">
            <a:alphaModFix/>
          </a:blip>
          <a:stretch>
            <a:fillRect/>
          </a:stretch>
        </p:blipFill>
        <p:spPr>
          <a:xfrm>
            <a:off x="2029575" y="2640000"/>
            <a:ext cx="5084842" cy="2333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QUICKHULL</a:t>
            </a:r>
            <a:r>
              <a:rPr lang="tr"/>
              <a:t> COMPLEXITY ANALYSIS</a:t>
            </a:r>
            <a:endParaRPr/>
          </a:p>
        </p:txBody>
      </p:sp>
      <p:sp>
        <p:nvSpPr>
          <p:cNvPr id="246" name="Google Shape;246;p42"/>
          <p:cNvSpPr txBox="1"/>
          <p:nvPr>
            <p:ph idx="1" type="body"/>
          </p:nvPr>
        </p:nvSpPr>
        <p:spPr>
          <a:xfrm>
            <a:off x="311700" y="1256550"/>
            <a:ext cx="8520600" cy="26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Algorithm Steps:</a:t>
            </a:r>
            <a:endParaRPr/>
          </a:p>
          <a:p>
            <a:pPr indent="-342900" lvl="0" marL="914400" rtl="0" algn="l">
              <a:spcBef>
                <a:spcPts val="1200"/>
              </a:spcBef>
              <a:spcAft>
                <a:spcPts val="0"/>
              </a:spcAft>
              <a:buSzPts val="1800"/>
              <a:buAutoNum type="arabicPeriod"/>
            </a:pPr>
            <a:r>
              <a:rPr lang="tr"/>
              <a:t>Finding the baseline → O(n)</a:t>
            </a:r>
            <a:endParaRPr/>
          </a:p>
          <a:p>
            <a:pPr indent="-342900" lvl="0" marL="914400" rtl="0" algn="l">
              <a:spcBef>
                <a:spcPts val="0"/>
              </a:spcBef>
              <a:spcAft>
                <a:spcPts val="0"/>
              </a:spcAft>
              <a:buSzPts val="1800"/>
              <a:buAutoNum type="arabicPeriod"/>
            </a:pPr>
            <a:r>
              <a:rPr lang="tr"/>
              <a:t>Finding the distal points and drawing edges →   T(n) = 2T(n/2) + O(n)</a:t>
            </a:r>
            <a:endParaRPr/>
          </a:p>
        </p:txBody>
      </p:sp>
      <p:sp>
        <p:nvSpPr>
          <p:cNvPr id="247" name="Google Shape;247;p42"/>
          <p:cNvSpPr txBox="1"/>
          <p:nvPr/>
        </p:nvSpPr>
        <p:spPr>
          <a:xfrm flipH="1">
            <a:off x="1211259" y="3859071"/>
            <a:ext cx="6721500" cy="55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400">
                <a:solidFill>
                  <a:schemeClr val="dk2"/>
                </a:solidFill>
                <a:latin typeface="Source Code Pro"/>
                <a:ea typeface="Source Code Pro"/>
                <a:cs typeface="Source Code Pro"/>
                <a:sym typeface="Source Code Pro"/>
              </a:rPr>
              <a:t>Time Complexity → T(n) = O(n logn)</a:t>
            </a:r>
            <a:endParaRPr b="1" sz="2400">
              <a:solidFill>
                <a:schemeClr val="dk2"/>
              </a:solidFill>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MERGEHULL</a:t>
            </a:r>
            <a:r>
              <a:rPr lang="tr"/>
              <a:t> COMPLEXITY ANALYSIS</a:t>
            </a:r>
            <a:endParaRPr/>
          </a:p>
        </p:txBody>
      </p:sp>
      <p:sp>
        <p:nvSpPr>
          <p:cNvPr id="253" name="Google Shape;253;p43"/>
          <p:cNvSpPr txBox="1"/>
          <p:nvPr>
            <p:ph idx="1" type="body"/>
          </p:nvPr>
        </p:nvSpPr>
        <p:spPr>
          <a:xfrm>
            <a:off x="311700" y="1256550"/>
            <a:ext cx="8520600" cy="26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Algorithm Steps:</a:t>
            </a:r>
            <a:endParaRPr/>
          </a:p>
          <a:p>
            <a:pPr indent="-342900" lvl="0" marL="914400" rtl="0" algn="l">
              <a:spcBef>
                <a:spcPts val="1200"/>
              </a:spcBef>
              <a:spcAft>
                <a:spcPts val="0"/>
              </a:spcAft>
              <a:buSzPts val="1800"/>
              <a:buAutoNum type="arabicPeriod"/>
            </a:pPr>
            <a:r>
              <a:rPr lang="tr"/>
              <a:t>Sorting, dividing the points and making small hulls with the points → O(n logn)</a:t>
            </a:r>
            <a:endParaRPr/>
          </a:p>
          <a:p>
            <a:pPr indent="-342900" lvl="0" marL="914400" rtl="0" algn="l">
              <a:spcBef>
                <a:spcPts val="0"/>
              </a:spcBef>
              <a:spcAft>
                <a:spcPts val="0"/>
              </a:spcAft>
              <a:buSzPts val="1800"/>
              <a:buAutoNum type="arabicPeriod"/>
            </a:pPr>
            <a:r>
              <a:rPr lang="tr"/>
              <a:t>Merging the hulls →   T(n) = 2T(n/2) + O(n)</a:t>
            </a:r>
            <a:endParaRPr/>
          </a:p>
        </p:txBody>
      </p:sp>
      <p:sp>
        <p:nvSpPr>
          <p:cNvPr id="254" name="Google Shape;254;p43"/>
          <p:cNvSpPr txBox="1"/>
          <p:nvPr/>
        </p:nvSpPr>
        <p:spPr>
          <a:xfrm flipH="1">
            <a:off x="1211259" y="3859071"/>
            <a:ext cx="6721500" cy="55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400">
                <a:solidFill>
                  <a:schemeClr val="dk2"/>
                </a:solidFill>
                <a:latin typeface="Source Code Pro"/>
                <a:ea typeface="Source Code Pro"/>
                <a:cs typeface="Source Code Pro"/>
                <a:sym typeface="Source Code Pro"/>
              </a:rPr>
              <a:t>Time Complexity → T(n) = O(n logn)</a:t>
            </a:r>
            <a:endParaRPr b="1" sz="2400">
              <a:solidFill>
                <a:schemeClr val="dk2"/>
              </a:solidFill>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4"/>
          <p:cNvPicPr preferRelativeResize="0"/>
          <p:nvPr/>
        </p:nvPicPr>
        <p:blipFill>
          <a:blip r:embed="rId3">
            <a:alphaModFix/>
          </a:blip>
          <a:stretch>
            <a:fillRect/>
          </a:stretch>
        </p:blipFill>
        <p:spPr>
          <a:xfrm>
            <a:off x="438150" y="993563"/>
            <a:ext cx="8267700" cy="3743325"/>
          </a:xfrm>
          <a:prstGeom prst="rect">
            <a:avLst/>
          </a:prstGeom>
          <a:noFill/>
          <a:ln>
            <a:noFill/>
          </a:ln>
        </p:spPr>
      </p:pic>
      <p:sp>
        <p:nvSpPr>
          <p:cNvPr id="260" name="Google Shape;260;p44"/>
          <p:cNvSpPr txBox="1"/>
          <p:nvPr>
            <p:ph type="title"/>
          </p:nvPr>
        </p:nvSpPr>
        <p:spPr>
          <a:xfrm>
            <a:off x="311700" y="1925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RUNTIME ANALYSIS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THANK YOU FOR LISTENING!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Extreme PoInts</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 point p of a convex set S is called an extreme point if for no two points a, b, a, bS, such that p lies on the open segment ab. Extreme points of S will be the vertices of the convex hull of 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CONVEX HULL REPRESENTATION</a:t>
            </a:r>
            <a:endParaRPr/>
          </a:p>
        </p:txBody>
      </p:sp>
      <p:sp>
        <p:nvSpPr>
          <p:cNvPr id="83" name="Google Shape;83;p17"/>
          <p:cNvSpPr txBox="1"/>
          <p:nvPr>
            <p:ph idx="1" type="body"/>
          </p:nvPr>
        </p:nvSpPr>
        <p:spPr>
          <a:xfrm>
            <a:off x="311700" y="1228675"/>
            <a:ext cx="8520600" cy="134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We stored convex hulls as list of points in our application, in a counter-clockwise ordered fashion.</a:t>
            </a:r>
            <a:endParaRPr/>
          </a:p>
        </p:txBody>
      </p:sp>
      <p:pic>
        <p:nvPicPr>
          <p:cNvPr id="84" name="Google Shape;84;p17"/>
          <p:cNvPicPr preferRelativeResize="0"/>
          <p:nvPr/>
        </p:nvPicPr>
        <p:blipFill>
          <a:blip r:embed="rId3">
            <a:alphaModFix/>
          </a:blip>
          <a:stretch>
            <a:fillRect/>
          </a:stretch>
        </p:blipFill>
        <p:spPr>
          <a:xfrm>
            <a:off x="3119438" y="2571763"/>
            <a:ext cx="2905125" cy="240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Graham’s Scan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Graham’s Scan</a:t>
            </a:r>
            <a:endParaRPr/>
          </a:p>
        </p:txBody>
      </p:sp>
      <p:sp>
        <p:nvSpPr>
          <p:cNvPr id="95" name="Google Shape;95;p19"/>
          <p:cNvSpPr txBox="1"/>
          <p:nvPr>
            <p:ph idx="1" type="body"/>
          </p:nvPr>
        </p:nvSpPr>
        <p:spPr>
          <a:xfrm>
            <a:off x="311700" y="1228675"/>
            <a:ext cx="8520600" cy="387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Sort the set of points according to a pivotal point based on the angle it makes with respect to x-axis.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tr"/>
              <a:t>Find the extreme points E of S =&gt; H(E) = H(S)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tr"/>
              <a:t>Vertices of the convex hull will be ordered in a counter-clockwise fashion.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Graham’s Scan AlgorIthm</a:t>
            </a:r>
            <a:endParaRPr/>
          </a:p>
        </p:txBody>
      </p:sp>
      <p:sp>
        <p:nvSpPr>
          <p:cNvPr id="101" name="Google Shape;101;p20"/>
          <p:cNvSpPr txBox="1"/>
          <p:nvPr>
            <p:ph idx="1" type="body"/>
          </p:nvPr>
        </p:nvSpPr>
        <p:spPr>
          <a:xfrm>
            <a:off x="311700" y="1228675"/>
            <a:ext cx="8520600" cy="1010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tr"/>
              <a:t>Find the pivot point of the set S, this is the point with lowest x and lowest y coordinate, (y coordinate prioritized).</a:t>
            </a:r>
            <a:endParaRPr/>
          </a:p>
        </p:txBody>
      </p:sp>
      <p:pic>
        <p:nvPicPr>
          <p:cNvPr id="102" name="Google Shape;102;p20"/>
          <p:cNvPicPr preferRelativeResize="0"/>
          <p:nvPr/>
        </p:nvPicPr>
        <p:blipFill>
          <a:blip r:embed="rId3">
            <a:alphaModFix/>
          </a:blip>
          <a:stretch>
            <a:fillRect/>
          </a:stretch>
        </p:blipFill>
        <p:spPr>
          <a:xfrm>
            <a:off x="3247737" y="2239075"/>
            <a:ext cx="2648521" cy="25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Graham’s Scan AlgorIthm</a:t>
            </a:r>
            <a:endParaRPr/>
          </a:p>
        </p:txBody>
      </p:sp>
      <p:sp>
        <p:nvSpPr>
          <p:cNvPr id="108" name="Google Shape;108;p21"/>
          <p:cNvSpPr txBox="1"/>
          <p:nvPr>
            <p:ph idx="1" type="body"/>
          </p:nvPr>
        </p:nvSpPr>
        <p:spPr>
          <a:xfrm>
            <a:off x="311700" y="1228675"/>
            <a:ext cx="8520600" cy="11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2. Sort the set of points based on the angle they make with	 </a:t>
            </a:r>
            <a:r>
              <a:rPr lang="tr"/>
              <a:t>	</a:t>
            </a:r>
            <a:r>
              <a:rPr lang="tr"/>
              <a:t>the pivot point with respect to x-axis, (pivot element		should be the first point in the set).</a:t>
            </a:r>
            <a:endParaRPr/>
          </a:p>
        </p:txBody>
      </p:sp>
      <p:pic>
        <p:nvPicPr>
          <p:cNvPr id="109" name="Google Shape;109;p21"/>
          <p:cNvPicPr preferRelativeResize="0"/>
          <p:nvPr/>
        </p:nvPicPr>
        <p:blipFill>
          <a:blip r:embed="rId3">
            <a:alphaModFix/>
          </a:blip>
          <a:stretch>
            <a:fillRect/>
          </a:stretch>
        </p:blipFill>
        <p:spPr>
          <a:xfrm>
            <a:off x="3279738" y="2379475"/>
            <a:ext cx="2584536" cy="245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