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5E"/>
    <a:srgbClr val="FFFFFF"/>
    <a:srgbClr val="0077B6"/>
    <a:srgbClr val="CAF0F8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852B-CB9D-56CF-BD6A-406065134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59F1A-5A61-52A0-5679-0082BD77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2E0E-D715-7C7B-9180-ABD143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E371-E67C-022F-0A2F-6DE3F77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C783-0936-F50D-6C5A-999EBD59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33E-8E4F-DCEB-5D77-5C1D1D28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06F1-4630-511C-9E4F-13E4191A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2717-3A96-5350-542C-251BED05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4533-9BA1-68BF-4CA0-21FF1412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980C-F1A6-808F-E1F5-90124B1D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D3AC-77A3-C9E6-A6A7-3402BC65D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644F-4051-1411-9561-AE68CA3A2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849B-AE98-F2AC-3A27-2E844706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83F5-73FE-0243-0849-E333A351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7DC6-96DB-2486-3106-12A60570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732-7D5C-363B-978E-3004F686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1973-C1AD-22F8-805A-636E35F4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1A34-012E-70A2-2476-87085851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F9EC-4D9D-1C6B-4280-5361D792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C7A6-EE33-5E7A-44F0-A2AE7084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D41-08C8-B7D7-94EC-8D5FAC0F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89D3-3FBA-0EB7-1442-E8A2AD1A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6E89-F1FA-3E3C-ECCB-944E4CA4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0992-3670-D5E3-E2D3-6E20B33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8EFE-BAB6-6D1C-717D-7B7E9259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4D24-E389-25CC-FD7B-72850AE8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0F88-DCBC-2CED-9496-21210AFAE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7B27-AC19-139A-7625-6E7B9ACD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704B6-1FEE-0B18-B811-A6F71D32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5082-4D33-1BF9-3829-D86E7B3E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2DF8-7F7B-98FC-7996-205C30DF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06BF-6FEF-8841-0F6F-6983CFC3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F6590-B492-2CEA-0529-1E3971DC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328A-4D20-63E1-2A60-5016FE781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81BE-559F-2C2A-03BD-481D861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E3588-A083-BAD4-E051-82A69F46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62F23-7267-AC6B-7251-AAEC8A0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58A54-B52D-1D70-2212-1B60B383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88A9-D8A6-CC28-54F2-F2E7F0B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BCF1-A5F8-107B-D202-78F70FA6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E684B-C193-4FAC-890F-8A4A7C60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C3095-8A94-FBD0-0C8D-50932567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89639-3F16-AC03-4076-53E0622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F4324-78EE-68FF-6002-73B45174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67ED-683B-DE6D-F319-F69B3619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A17D-0E64-D769-5C01-A9EB1508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4653-CF5D-CD85-6CD1-4D5B8273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278C-698D-7891-1A2F-C2ABD048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6864-6433-20D3-90CD-B18BCCD5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968B-8A31-7BA4-0BA0-76525DA5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B2E2-A747-D6E2-C577-03A1A690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E484-81EB-AC90-A6B4-16151D2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C63C-162E-2B90-D237-AA1AFF83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56C24-EE30-77DC-A6BE-91F1770C3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F3756-47A1-CAD1-AE3C-B31FD471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27EE-BE18-8C03-3435-FD48F806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FFD9-1096-7947-CC4A-A93B8F31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197F-FADF-FAE8-CD74-5BD88161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D8148-6426-F689-BDA4-26946E3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688B-235B-CF0C-6D7E-5FE9B09A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2353-D71A-82A9-0492-0CFEA269C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60CD-E316-4F0E-8D06-5069C535D07D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6261-D507-3925-9E79-2FDDAEC8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DCAD-D647-C009-56FA-E82B7BD5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8034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llpaperflare.com/round-cake-cakes-icing-delicious-christmas-celebration-food-and-drink-wallpaper-mmzq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heese-burger-mcdonald-s-food-burgers-fast-food-meat-red-background-wallpaper-ptjf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food&amp;page=2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BE6F5EA-FE48-BE64-E510-B7B11AC3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6BDD84A-B1E2-0D2D-C605-519E17F795A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77B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FC3D-1822-EDC8-543C-AF0EABDA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20083"/>
            <a:ext cx="1894494" cy="193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E81E8-FE9F-C215-2538-142C561749F4}"/>
              </a:ext>
            </a:extLst>
          </p:cNvPr>
          <p:cNvSpPr txBox="1"/>
          <p:nvPr/>
        </p:nvSpPr>
        <p:spPr>
          <a:xfrm>
            <a:off x="4356332" y="2635772"/>
            <a:ext cx="34793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kern="2000" spc="600" dirty="0">
                <a:ln w="31750">
                  <a:solidFill>
                    <a:srgbClr val="03045E"/>
                  </a:solidFill>
                </a:ln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DAILY</a:t>
            </a:r>
            <a:r>
              <a:rPr lang="en-US" sz="4000" kern="2000" spc="600" dirty="0">
                <a:ln w="317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8D708-6AE7-1061-39A3-7D137AABD9E8}"/>
              </a:ext>
            </a:extLst>
          </p:cNvPr>
          <p:cNvSpPr txBox="1"/>
          <p:nvPr/>
        </p:nvSpPr>
        <p:spPr>
          <a:xfrm>
            <a:off x="3000375" y="1219296"/>
            <a:ext cx="68008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kern="2000" spc="600" dirty="0">
                <a:ln w="31750">
                  <a:noFill/>
                </a:ln>
                <a:solidFill>
                  <a:srgbClr val="FFFFFF"/>
                </a:solidFill>
              </a:rPr>
              <a:t>PYTHON PROECT 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85AD5-8F7F-7455-D82F-CF7F3C30CC14}"/>
              </a:ext>
            </a:extLst>
          </p:cNvPr>
          <p:cNvSpPr txBox="1"/>
          <p:nvPr/>
        </p:nvSpPr>
        <p:spPr>
          <a:xfrm>
            <a:off x="3524250" y="5109959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kern="2000" spc="600" dirty="0">
                <a:ln w="31750">
                  <a:noFill/>
                </a:ln>
                <a:solidFill>
                  <a:schemeClr val="bg1"/>
                </a:solidFill>
              </a:rPr>
              <a:t>BY: MABEL FAFALI KWADZO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6FE71-8A06-300B-6AFF-DD5CE12CF331}"/>
              </a:ext>
            </a:extLst>
          </p:cNvPr>
          <p:cNvSpPr txBox="1"/>
          <p:nvPr/>
        </p:nvSpPr>
        <p:spPr>
          <a:xfrm>
            <a:off x="1956897" y="3823585"/>
            <a:ext cx="8887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An exploratory analysis to help DailyDash outlet identify metrics, performance and efficiency </a:t>
            </a:r>
          </a:p>
        </p:txBody>
      </p:sp>
    </p:spTree>
    <p:extLst>
      <p:ext uri="{BB962C8B-B14F-4D97-AF65-F5344CB8AC3E}">
        <p14:creationId xmlns:p14="http://schemas.microsoft.com/office/powerpoint/2010/main" val="27258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BB3B6E-1547-ADB5-BCA4-5A3B7AB621F9}"/>
              </a:ext>
            </a:extLst>
          </p:cNvPr>
          <p:cNvSpPr/>
          <p:nvPr/>
        </p:nvSpPr>
        <p:spPr>
          <a:xfrm>
            <a:off x="10668000" y="1962150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DD64B-40CE-60A7-A577-95549CCCE9FC}"/>
              </a:ext>
            </a:extLst>
          </p:cNvPr>
          <p:cNvSpPr txBox="1"/>
          <p:nvPr/>
        </p:nvSpPr>
        <p:spPr>
          <a:xfrm>
            <a:off x="11049000" y="259800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8B448A-F97A-2B4E-E0B1-D3FE53AC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9124670" y="1962150"/>
            <a:ext cx="1333780" cy="2590800"/>
          </a:xfrm>
          <a:prstGeom prst="roundRect">
            <a:avLst>
              <a:gd name="adj" fmla="val 5000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1D9689-FE55-8616-3B89-34440F01E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p:blipFill>
        <p:spPr>
          <a:xfrm>
            <a:off x="7581340" y="2000250"/>
            <a:ext cx="1333780" cy="2552700"/>
          </a:xfrm>
          <a:prstGeom prst="roundRect">
            <a:avLst>
              <a:gd name="adj" fmla="val 49999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45DE95-CCA6-F1E6-5B61-1FE8A62FBB1F}"/>
              </a:ext>
            </a:extLst>
          </p:cNvPr>
          <p:cNvSpPr txBox="1"/>
          <p:nvPr/>
        </p:nvSpPr>
        <p:spPr>
          <a:xfrm>
            <a:off x="940101" y="1415475"/>
            <a:ext cx="481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03045E"/>
                </a:solidFill>
              </a:rPr>
              <a:t>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11C8F-8B0B-2606-B6EF-8820DC20B411}"/>
              </a:ext>
            </a:extLst>
          </p:cNvPr>
          <p:cNvSpPr txBox="1"/>
          <p:nvPr/>
        </p:nvSpPr>
        <p:spPr>
          <a:xfrm>
            <a:off x="552842" y="2000250"/>
            <a:ext cx="6616439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03045E"/>
                </a:solidFill>
              </a:rPr>
              <a:t>This project involves performing a comprehensive sales and performance analysis for DailyDash, a retail business. The goal is to uncover actionable insights from sales, customer ratings, and outlet characteristics to help improve business decision-making and operational efficiency. The analysis focuses on key performance indicators (KPIs) and visually-driven insights using Python's data analysis and visualization libraries</a:t>
            </a:r>
            <a:r>
              <a:rPr lang="en-US" sz="2000" dirty="0"/>
              <a:t>.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458437F3-41B1-B1A0-6755-F88B7A3C4F89}"/>
              </a:ext>
            </a:extLst>
          </p:cNvPr>
          <p:cNvSpPr/>
          <p:nvPr/>
        </p:nvSpPr>
        <p:spPr>
          <a:xfrm rot="8748016">
            <a:off x="-1191243" y="-1614276"/>
            <a:ext cx="3063098" cy="2938756"/>
          </a:xfrm>
          <a:prstGeom prst="blockArc">
            <a:avLst>
              <a:gd name="adj1" fmla="val 10800000"/>
              <a:gd name="adj2" fmla="val 20966281"/>
              <a:gd name="adj3" fmla="val 1624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8124-A612-1B37-85B5-CC640EE99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DBD789F-4FB8-657B-6FB9-3685376FD3F1}"/>
              </a:ext>
            </a:extLst>
          </p:cNvPr>
          <p:cNvSpPr txBox="1"/>
          <p:nvPr/>
        </p:nvSpPr>
        <p:spPr>
          <a:xfrm>
            <a:off x="2366257" y="618232"/>
            <a:ext cx="4819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03045E"/>
                </a:solidFill>
              </a:rPr>
              <a:t>Business Requirements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82219F85-1B15-5098-52CF-FDABBD6F8EC1}"/>
              </a:ext>
            </a:extLst>
          </p:cNvPr>
          <p:cNvSpPr/>
          <p:nvPr/>
        </p:nvSpPr>
        <p:spPr>
          <a:xfrm rot="8748016">
            <a:off x="-1531549" y="-1469377"/>
            <a:ext cx="3063098" cy="2938756"/>
          </a:xfrm>
          <a:prstGeom prst="blockArc">
            <a:avLst>
              <a:gd name="adj1" fmla="val 10110587"/>
              <a:gd name="adj2" fmla="val 20785198"/>
              <a:gd name="adj3" fmla="val 2675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C42EBD-5437-344F-E13D-C39D696C33A8}"/>
              </a:ext>
            </a:extLst>
          </p:cNvPr>
          <p:cNvSpPr/>
          <p:nvPr/>
        </p:nvSpPr>
        <p:spPr>
          <a:xfrm>
            <a:off x="461257" y="1962150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73F27-0E9B-821D-3967-C2576D7EBCE7}"/>
              </a:ext>
            </a:extLst>
          </p:cNvPr>
          <p:cNvSpPr txBox="1"/>
          <p:nvPr/>
        </p:nvSpPr>
        <p:spPr>
          <a:xfrm>
            <a:off x="842257" y="259800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65D2A-6460-3A02-C958-53A6DB1A78E1}"/>
              </a:ext>
            </a:extLst>
          </p:cNvPr>
          <p:cNvSpPr txBox="1"/>
          <p:nvPr/>
        </p:nvSpPr>
        <p:spPr>
          <a:xfrm>
            <a:off x="2366256" y="2076152"/>
            <a:ext cx="70253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3045E"/>
                </a:solidFill>
              </a:rPr>
              <a:t>To conduct a comprehensive analysis of DailyDash’s sales performance, customer satisfaction, and to identify key insights and opportunities for optimization using KPI’s  and visualization</a:t>
            </a:r>
          </a:p>
          <a:p>
            <a:endParaRPr lang="en-US" sz="2000" dirty="0">
              <a:solidFill>
                <a:srgbClr val="03045E"/>
              </a:solidFill>
            </a:endParaRPr>
          </a:p>
          <a:p>
            <a:endParaRPr lang="en-US" sz="2000" dirty="0">
              <a:solidFill>
                <a:srgbClr val="0304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45E"/>
                </a:solidFill>
              </a:rPr>
              <a:t>Sales performance across different item types and outlet characteristics Customer satisfaction through average item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45E"/>
                </a:solidFill>
              </a:rPr>
              <a:t>Inventory distribution based on outlet establishment year, location, and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45E"/>
                </a:solidFill>
              </a:rPr>
              <a:t>Category-based comparisons such as fat content and item type</a:t>
            </a:r>
            <a:r>
              <a:rPr lang="en-US" sz="20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098C3-D930-84A3-A648-1F228741A849}"/>
              </a:ext>
            </a:extLst>
          </p:cNvPr>
          <p:cNvSpPr/>
          <p:nvPr/>
        </p:nvSpPr>
        <p:spPr>
          <a:xfrm>
            <a:off x="9893881" y="0"/>
            <a:ext cx="2298119" cy="6858000"/>
          </a:xfrm>
          <a:prstGeom prst="rect">
            <a:avLst/>
          </a:prstGeom>
          <a:solidFill>
            <a:srgbClr val="0077B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89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BA5A8-A6FB-DBF1-AEE6-6045AAB9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4595EE-3205-7BAD-BE06-F607A58B557A}"/>
              </a:ext>
            </a:extLst>
          </p:cNvPr>
          <p:cNvSpPr txBox="1"/>
          <p:nvPr/>
        </p:nvSpPr>
        <p:spPr>
          <a:xfrm>
            <a:off x="7159121" y="1496633"/>
            <a:ext cx="481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03045E"/>
                </a:solidFill>
              </a:rPr>
              <a:t>KPI’s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4FA02A85-E194-2279-63DD-1503A8B2C943}"/>
              </a:ext>
            </a:extLst>
          </p:cNvPr>
          <p:cNvSpPr/>
          <p:nvPr/>
        </p:nvSpPr>
        <p:spPr>
          <a:xfrm rot="16200000">
            <a:off x="11155751" y="-1240315"/>
            <a:ext cx="3063098" cy="2938756"/>
          </a:xfrm>
          <a:prstGeom prst="blockArc">
            <a:avLst>
              <a:gd name="adj1" fmla="val 10207475"/>
              <a:gd name="adj2" fmla="val 18564948"/>
              <a:gd name="adj3" fmla="val 18746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4F82-77AB-42EE-36DF-1A9915AB0DB1}"/>
              </a:ext>
            </a:extLst>
          </p:cNvPr>
          <p:cNvSpPr/>
          <p:nvPr/>
        </p:nvSpPr>
        <p:spPr>
          <a:xfrm>
            <a:off x="10617500" y="2122562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2F455-661C-5DD7-6976-A81A6FC589A3}"/>
              </a:ext>
            </a:extLst>
          </p:cNvPr>
          <p:cNvSpPr txBox="1"/>
          <p:nvPr/>
        </p:nvSpPr>
        <p:spPr>
          <a:xfrm>
            <a:off x="10998500" y="2758415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8DE584-2EFF-4855-11A8-2E5E02078DB9}"/>
              </a:ext>
            </a:extLst>
          </p:cNvPr>
          <p:cNvSpPr/>
          <p:nvPr/>
        </p:nvSpPr>
        <p:spPr>
          <a:xfrm>
            <a:off x="923121" y="1411015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8513C-920F-2116-DBCD-FC0347D24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3798865" y="1411015"/>
            <a:ext cx="2286000" cy="2368897"/>
          </a:xfrm>
          <a:prstGeom prst="roundRect">
            <a:avLst>
              <a:gd name="adj" fmla="val 6783"/>
            </a:avLst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232B61-1C23-7692-0A1E-D38D2B628B0D}"/>
              </a:ext>
            </a:extLst>
          </p:cNvPr>
          <p:cNvSpPr/>
          <p:nvPr/>
        </p:nvSpPr>
        <p:spPr>
          <a:xfrm>
            <a:off x="923121" y="4146976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7E3D05-2D2A-10B4-C5B2-F2291176B3D3}"/>
              </a:ext>
            </a:extLst>
          </p:cNvPr>
          <p:cNvSpPr/>
          <p:nvPr/>
        </p:nvSpPr>
        <p:spPr>
          <a:xfrm>
            <a:off x="3810000" y="4146976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043B73-0252-F956-8F20-954C720B38A4}"/>
              </a:ext>
            </a:extLst>
          </p:cNvPr>
          <p:cNvSpPr/>
          <p:nvPr/>
        </p:nvSpPr>
        <p:spPr>
          <a:xfrm>
            <a:off x="6696879" y="4146976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9E8232D-E7E4-F62C-1CB2-FA22A811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378" y="2092633"/>
            <a:ext cx="2510921" cy="1798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Total Sales: $1,201,681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 Average Sales: $141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 No of Items Sold: 8,523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Average Rating: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1D776-BC66-FE1F-C15D-802F3D27A2D4}"/>
              </a:ext>
            </a:extLst>
          </p:cNvPr>
          <p:cNvSpPr txBox="1"/>
          <p:nvPr/>
        </p:nvSpPr>
        <p:spPr>
          <a:xfrm>
            <a:off x="923121" y="2943080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TOTAL 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B1CFC-A6D2-3349-2800-A73E64BE22D5}"/>
              </a:ext>
            </a:extLst>
          </p:cNvPr>
          <p:cNvSpPr txBox="1"/>
          <p:nvPr/>
        </p:nvSpPr>
        <p:spPr>
          <a:xfrm>
            <a:off x="1237791" y="1920942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$</a:t>
            </a: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1.2M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9147E-5F18-4E64-702E-C39CBADBA122}"/>
              </a:ext>
            </a:extLst>
          </p:cNvPr>
          <p:cNvSpPr txBox="1"/>
          <p:nvPr/>
        </p:nvSpPr>
        <p:spPr>
          <a:xfrm>
            <a:off x="1027666" y="5626447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AVG. SALES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57D6FE-89B1-96DB-41AC-1C9B3C3DD165}"/>
              </a:ext>
            </a:extLst>
          </p:cNvPr>
          <p:cNvSpPr txBox="1"/>
          <p:nvPr/>
        </p:nvSpPr>
        <p:spPr>
          <a:xfrm>
            <a:off x="1107019" y="4637942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$</a:t>
            </a: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141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99043-BB53-AFB0-EC58-58A52D0264F8}"/>
              </a:ext>
            </a:extLst>
          </p:cNvPr>
          <p:cNvSpPr txBox="1"/>
          <p:nvPr/>
        </p:nvSpPr>
        <p:spPr>
          <a:xfrm>
            <a:off x="3902836" y="5691158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ITEMS SOLD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1ECFB2-5A34-E541-3A62-503F17D1B548}"/>
              </a:ext>
            </a:extLst>
          </p:cNvPr>
          <p:cNvSpPr txBox="1"/>
          <p:nvPr/>
        </p:nvSpPr>
        <p:spPr>
          <a:xfrm>
            <a:off x="4160356" y="4609512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8,523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630F-1631-2B00-17EF-85D28FE46ED3}"/>
              </a:ext>
            </a:extLst>
          </p:cNvPr>
          <p:cNvSpPr txBox="1"/>
          <p:nvPr/>
        </p:nvSpPr>
        <p:spPr>
          <a:xfrm>
            <a:off x="6696879" y="5750596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AVG. RATING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3A61F-8464-2385-DED3-602CAC41177F}"/>
              </a:ext>
            </a:extLst>
          </p:cNvPr>
          <p:cNvSpPr txBox="1"/>
          <p:nvPr/>
        </p:nvSpPr>
        <p:spPr>
          <a:xfrm>
            <a:off x="7618735" y="4694504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229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7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45343-BB80-349C-8337-4B536B7A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D329862-D1ED-04A7-1AA7-897401B02E68}"/>
              </a:ext>
            </a:extLst>
          </p:cNvPr>
          <p:cNvSpPr txBox="1"/>
          <p:nvPr/>
        </p:nvSpPr>
        <p:spPr>
          <a:xfrm>
            <a:off x="1621834" y="130934"/>
            <a:ext cx="5653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/>
              <a:t>C</a:t>
            </a:r>
            <a:r>
              <a:rPr lang="en-US" sz="3200" b="1" spc="300" dirty="0">
                <a:solidFill>
                  <a:srgbClr val="03045E"/>
                </a:solidFill>
              </a:rPr>
              <a:t>hart’s Requirements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33162F-69AF-889D-7C83-0D029461CED1}"/>
              </a:ext>
            </a:extLst>
          </p:cNvPr>
          <p:cNvSpPr/>
          <p:nvPr/>
        </p:nvSpPr>
        <p:spPr>
          <a:xfrm>
            <a:off x="97834" y="2133600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0B5C1-AE12-2A02-5835-20E9A30B45CC}"/>
              </a:ext>
            </a:extLst>
          </p:cNvPr>
          <p:cNvSpPr txBox="1"/>
          <p:nvPr/>
        </p:nvSpPr>
        <p:spPr>
          <a:xfrm>
            <a:off x="478834" y="27694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2CE975-C22F-58D8-03C8-1ADADF1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05" y="4159740"/>
            <a:ext cx="288641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A8F677-8FF9-488C-14B8-C0CF6181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55" y="761673"/>
            <a:ext cx="3723951" cy="28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82AFF83-DB8D-F63D-6929-EA55EC44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34" y="4070595"/>
            <a:ext cx="6645021" cy="29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896813-8C7F-2C57-C6B5-E1808B46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09" y="788692"/>
            <a:ext cx="5653890" cy="28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2A619-B9D8-D9F4-2483-E56B298E1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8D529-10BB-C438-5341-B06BF4808405}"/>
              </a:ext>
            </a:extLst>
          </p:cNvPr>
          <p:cNvSpPr/>
          <p:nvPr/>
        </p:nvSpPr>
        <p:spPr>
          <a:xfrm>
            <a:off x="405215" y="2362541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EB940-4745-EA8E-535F-44B987C5876F}"/>
              </a:ext>
            </a:extLst>
          </p:cNvPr>
          <p:cNvSpPr txBox="1"/>
          <p:nvPr/>
        </p:nvSpPr>
        <p:spPr>
          <a:xfrm>
            <a:off x="786215" y="2998394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B6C23EF-7A2C-965E-6F2B-9AA17164E1EB}"/>
              </a:ext>
            </a:extLst>
          </p:cNvPr>
          <p:cNvSpPr/>
          <p:nvPr/>
        </p:nvSpPr>
        <p:spPr>
          <a:xfrm rot="5400000">
            <a:off x="6800851" y="-2603025"/>
            <a:ext cx="1047749" cy="836295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38E79-0C89-916C-C4F0-960AAB3B3F83}"/>
              </a:ext>
            </a:extLst>
          </p:cNvPr>
          <p:cNvSpPr txBox="1"/>
          <p:nvPr/>
        </p:nvSpPr>
        <p:spPr>
          <a:xfrm>
            <a:off x="2391579" y="277769"/>
            <a:ext cx="44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3045E"/>
                </a:solidFill>
              </a:rPr>
              <a:t>Insights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6E5400F-E355-1F2C-3AB1-9995FEEC47FC}"/>
              </a:ext>
            </a:extLst>
          </p:cNvPr>
          <p:cNvSpPr/>
          <p:nvPr/>
        </p:nvSpPr>
        <p:spPr>
          <a:xfrm>
            <a:off x="2239179" y="987031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FC70B-E161-16E2-3691-4E893F325CB9}"/>
              </a:ext>
            </a:extLst>
          </p:cNvPr>
          <p:cNvSpPr txBox="1"/>
          <p:nvPr/>
        </p:nvSpPr>
        <p:spPr>
          <a:xfrm>
            <a:off x="2628898" y="1162952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24CB-22D3-8827-06D8-17D88EE0E491}"/>
              </a:ext>
            </a:extLst>
          </p:cNvPr>
          <p:cNvSpPr txBox="1"/>
          <p:nvPr/>
        </p:nvSpPr>
        <p:spPr>
          <a:xfrm>
            <a:off x="3848904" y="1255284"/>
            <a:ext cx="743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DailyDash recorded over </a:t>
            </a:r>
            <a:r>
              <a:rPr lang="en-US" b="1" dirty="0">
                <a:solidFill>
                  <a:srgbClr val="03045E"/>
                </a:solidFill>
              </a:rPr>
              <a:t>1.2 million</a:t>
            </a:r>
            <a:r>
              <a:rPr lang="en-US" dirty="0">
                <a:solidFill>
                  <a:srgbClr val="03045E"/>
                </a:solidFill>
              </a:rPr>
              <a:t> dollars in total sales across </a:t>
            </a:r>
            <a:r>
              <a:rPr lang="en-US" b="1" dirty="0">
                <a:solidFill>
                  <a:srgbClr val="03045E"/>
                </a:solidFill>
              </a:rPr>
              <a:t>8,523</a:t>
            </a:r>
            <a:r>
              <a:rPr lang="en-US" dirty="0">
                <a:solidFill>
                  <a:srgbClr val="03045E"/>
                </a:solidFill>
              </a:rPr>
              <a:t> entries with an average sales value approximately </a:t>
            </a:r>
            <a:r>
              <a:rPr lang="en-US" b="1" dirty="0">
                <a:solidFill>
                  <a:srgbClr val="03045E"/>
                </a:solidFill>
              </a:rPr>
              <a:t>$141</a:t>
            </a:r>
            <a:r>
              <a:rPr lang="en-US" dirty="0">
                <a:solidFill>
                  <a:srgbClr val="03045E"/>
                </a:solidFill>
              </a:rPr>
              <a:t> per item.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AEC8411C-2301-4122-8CF7-C14867D7CA9E}"/>
              </a:ext>
            </a:extLst>
          </p:cNvPr>
          <p:cNvSpPr/>
          <p:nvPr/>
        </p:nvSpPr>
        <p:spPr>
          <a:xfrm rot="5400000">
            <a:off x="6800852" y="-1031366"/>
            <a:ext cx="1047749" cy="836295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39AA7FA6-97A6-3474-4AFB-7517B67A4C2C}"/>
              </a:ext>
            </a:extLst>
          </p:cNvPr>
          <p:cNvSpPr/>
          <p:nvPr/>
        </p:nvSpPr>
        <p:spPr>
          <a:xfrm>
            <a:off x="2239180" y="2558690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203564-F908-DD08-28FB-5F16AE7A4F27}"/>
              </a:ext>
            </a:extLst>
          </p:cNvPr>
          <p:cNvSpPr txBox="1"/>
          <p:nvPr/>
        </p:nvSpPr>
        <p:spPr>
          <a:xfrm>
            <a:off x="2628899" y="2734611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670026-E75A-4309-8CAC-52108BD86C3A}"/>
              </a:ext>
            </a:extLst>
          </p:cNvPr>
          <p:cNvSpPr txBox="1"/>
          <p:nvPr/>
        </p:nvSpPr>
        <p:spPr>
          <a:xfrm>
            <a:off x="3901293" y="2734611"/>
            <a:ext cx="7657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Top 3 performing categories include </a:t>
            </a:r>
            <a:r>
              <a:rPr lang="en-US" b="1" dirty="0">
                <a:solidFill>
                  <a:srgbClr val="03045E"/>
                </a:solidFill>
              </a:rPr>
              <a:t>Fruits and Vegetables, Snack Foods and Household</a:t>
            </a:r>
            <a:r>
              <a:rPr lang="en-US" dirty="0">
                <a:solidFill>
                  <a:srgbClr val="03045E"/>
                </a:solidFill>
              </a:rPr>
              <a:t>.</a:t>
            </a:r>
          </a:p>
          <a:p>
            <a:r>
              <a:rPr lang="en-US" dirty="0">
                <a:solidFill>
                  <a:srgbClr val="03045E"/>
                </a:solidFill>
              </a:rPr>
              <a:t>Lower-performing categories include </a:t>
            </a:r>
            <a:r>
              <a:rPr lang="en-US" b="1" dirty="0">
                <a:solidFill>
                  <a:srgbClr val="03045E"/>
                </a:solidFill>
              </a:rPr>
              <a:t>Seafood ,Breakfast and Starchy Food</a:t>
            </a:r>
            <a:r>
              <a:rPr lang="en-US" dirty="0">
                <a:solidFill>
                  <a:srgbClr val="03045E"/>
                </a:solidFill>
              </a:rPr>
              <a:t>.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C9A77939-761D-7AB6-3E12-045783E7E90D}"/>
              </a:ext>
            </a:extLst>
          </p:cNvPr>
          <p:cNvSpPr/>
          <p:nvPr/>
        </p:nvSpPr>
        <p:spPr>
          <a:xfrm rot="5400000">
            <a:off x="6800851" y="417838"/>
            <a:ext cx="1047749" cy="836295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5C20F4FC-CEEB-CCE5-BE68-09631A0F8CE8}"/>
              </a:ext>
            </a:extLst>
          </p:cNvPr>
          <p:cNvSpPr/>
          <p:nvPr/>
        </p:nvSpPr>
        <p:spPr>
          <a:xfrm>
            <a:off x="2239180" y="4007893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1BA32-0E51-FFDE-82EC-6E735F902E34}"/>
              </a:ext>
            </a:extLst>
          </p:cNvPr>
          <p:cNvSpPr txBox="1"/>
          <p:nvPr/>
        </p:nvSpPr>
        <p:spPr>
          <a:xfrm>
            <a:off x="2628899" y="4183814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03F94-8654-2E11-D30B-9B914CC82230}"/>
              </a:ext>
            </a:extLst>
          </p:cNvPr>
          <p:cNvSpPr txBox="1"/>
          <p:nvPr/>
        </p:nvSpPr>
        <p:spPr>
          <a:xfrm>
            <a:off x="3848903" y="4162809"/>
            <a:ext cx="74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Tier 3 outlets generated the highest sales volume, followed by Tier 2.</a:t>
            </a:r>
          </a:p>
          <a:p>
            <a:r>
              <a:rPr lang="en-US" dirty="0">
                <a:solidFill>
                  <a:srgbClr val="03045E"/>
                </a:solidFill>
              </a:rPr>
              <a:t>This is due to more store presence in </a:t>
            </a:r>
            <a:r>
              <a:rPr lang="en-US" b="1" dirty="0">
                <a:solidFill>
                  <a:srgbClr val="03045E"/>
                </a:solidFill>
              </a:rPr>
              <a:t>Tier 3 areas with 3350</a:t>
            </a:r>
            <a:r>
              <a:rPr lang="en-US" dirty="0">
                <a:solidFill>
                  <a:srgbClr val="03045E"/>
                </a:solidFill>
              </a:rPr>
              <a:t> and </a:t>
            </a:r>
            <a:r>
              <a:rPr lang="en-US" b="1" dirty="0">
                <a:solidFill>
                  <a:srgbClr val="03045E"/>
                </a:solidFill>
              </a:rPr>
              <a:t>Tier 2 with 2785</a:t>
            </a:r>
            <a:r>
              <a:rPr lang="en-US" dirty="0">
                <a:solidFill>
                  <a:srgbClr val="03045E"/>
                </a:solidFill>
              </a:rPr>
              <a:t> outlet opened.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A83717B4-244D-24DA-CEE7-0CF8F6F32C83}"/>
              </a:ext>
            </a:extLst>
          </p:cNvPr>
          <p:cNvSpPr/>
          <p:nvPr/>
        </p:nvSpPr>
        <p:spPr>
          <a:xfrm rot="5400000">
            <a:off x="6800851" y="1945117"/>
            <a:ext cx="1047749" cy="836295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ADCE1795-6717-FD99-0AB2-754FAB91CFBE}"/>
              </a:ext>
            </a:extLst>
          </p:cNvPr>
          <p:cNvSpPr/>
          <p:nvPr/>
        </p:nvSpPr>
        <p:spPr>
          <a:xfrm>
            <a:off x="2239180" y="5535171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490AD-610E-B5D9-0024-41CE43D52CA2}"/>
              </a:ext>
            </a:extLst>
          </p:cNvPr>
          <p:cNvSpPr txBox="1"/>
          <p:nvPr/>
        </p:nvSpPr>
        <p:spPr>
          <a:xfrm>
            <a:off x="2628899" y="5711092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65DDB-AF28-5EFF-4073-D42593EF9839}"/>
              </a:ext>
            </a:extLst>
          </p:cNvPr>
          <p:cNvSpPr txBox="1"/>
          <p:nvPr/>
        </p:nvSpPr>
        <p:spPr>
          <a:xfrm>
            <a:off x="3901293" y="5870969"/>
            <a:ext cx="74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Medium-sized outlets lead in total sales, followed by small, then large outlets.</a:t>
            </a:r>
          </a:p>
        </p:txBody>
      </p:sp>
    </p:spTree>
    <p:extLst>
      <p:ext uri="{BB962C8B-B14F-4D97-AF65-F5344CB8AC3E}">
        <p14:creationId xmlns:p14="http://schemas.microsoft.com/office/powerpoint/2010/main" val="377944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6CC9A4-9527-1AEC-30E9-E54273AA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5BCB27-8718-3952-CCFC-FA45A3DEAA74}"/>
              </a:ext>
            </a:extLst>
          </p:cNvPr>
          <p:cNvSpPr txBox="1"/>
          <p:nvPr/>
        </p:nvSpPr>
        <p:spPr>
          <a:xfrm>
            <a:off x="5114707" y="953631"/>
            <a:ext cx="44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3045E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ABA0B-D979-1E92-1BEB-6331E2F4A2CD}"/>
              </a:ext>
            </a:extLst>
          </p:cNvPr>
          <p:cNvSpPr txBox="1"/>
          <p:nvPr/>
        </p:nvSpPr>
        <p:spPr>
          <a:xfrm>
            <a:off x="4651585" y="1764774"/>
            <a:ext cx="6586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45E"/>
                </a:solidFill>
              </a:rPr>
              <a:t>The business is performing well with over $1M in total sales and a decent average rating of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304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45E"/>
                </a:solidFill>
              </a:rPr>
              <a:t>A strong consumer preference for low-fat products indicates health-conscious buying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304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45E"/>
                </a:solidFill>
              </a:rPr>
              <a:t>Fruits, vegetables, and snack foods are the most popular categories, suggesting opportunities for expansion or promotions in these areas.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EF9A90-0F14-DB34-5C71-032B83592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1016270" y="1625252"/>
            <a:ext cx="3021519" cy="4255026"/>
          </a:xfrm>
          <a:prstGeom prst="roundRect">
            <a:avLst>
              <a:gd name="adj" fmla="val 50000"/>
            </a:avLst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CCEFFB-AACF-3FD4-9082-FEF9AF7E0F7F}"/>
              </a:ext>
            </a:extLst>
          </p:cNvPr>
          <p:cNvSpPr/>
          <p:nvPr/>
        </p:nvSpPr>
        <p:spPr>
          <a:xfrm>
            <a:off x="2619593" y="1276350"/>
            <a:ext cx="1571408" cy="1486008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B1991-24D9-31AA-680D-2AE6B5575145}"/>
              </a:ext>
            </a:extLst>
          </p:cNvPr>
          <p:cNvSpPr txBox="1"/>
          <p:nvPr/>
        </p:nvSpPr>
        <p:spPr>
          <a:xfrm>
            <a:off x="2963882" y="1466850"/>
            <a:ext cx="107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60535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5504-5CA5-9004-EAB4-353404F0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A9F35F-B5E2-EF35-41E6-9751706CDDBF}"/>
              </a:ext>
            </a:extLst>
          </p:cNvPr>
          <p:cNvSpPr txBox="1"/>
          <p:nvPr/>
        </p:nvSpPr>
        <p:spPr>
          <a:xfrm>
            <a:off x="2286000" y="2767280"/>
            <a:ext cx="834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solidFill>
                  <a:srgbClr val="03045E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36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Mabel Kwadzo</dc:creator>
  <cp:lastModifiedBy>Mabel Kwadzo</cp:lastModifiedBy>
  <cp:revision>2</cp:revision>
  <dcterms:created xsi:type="dcterms:W3CDTF">2025-07-26T15:55:51Z</dcterms:created>
  <dcterms:modified xsi:type="dcterms:W3CDTF">2025-07-26T19:16:17Z</dcterms:modified>
</cp:coreProperties>
</file>