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94696" autoAdjust="0"/>
  </p:normalViewPr>
  <p:slideViewPr>
    <p:cSldViewPr snapToGrid="0">
      <p:cViewPr>
        <p:scale>
          <a:sx n="94" d="100"/>
          <a:sy n="94" d="100"/>
        </p:scale>
        <p:origin x="84" y="40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584"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schm\Desktop\Career%20Foundry\vgsales_Flahan_1.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schm\Desktop\Career%20Foundry\vgsales_Flahan_1.1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schm\Desktop\Career%20Foundry\vgsales_Flahan_1.1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schm\Desktop\Career%20Foundry\vgsales_Flahan_1.1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schm\Desktop\Career%20Foundry\vgsales_Flahan_1.1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schm\Desktop\Career%20Foundry\vgsales_Flahan_1.1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cschm\Desktop\Career%20Foundry\vgsales_Flahan_1.10.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cschm\Desktop\Career%20Foundry\vgsales_Flahan_1.10.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cschm\Desktop\Career%20Foundry\vgsales_Flahan_1.10.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[vgsales_Flahan_1.10.xlsx]Sheet3!PivotTable3</c:name>
    <c:fmtId val="17"/>
  </c:pivotSource>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dirty="0"/>
              <a:t>Percentage of Sales per Region</a:t>
            </a:r>
          </a:p>
        </c:rich>
      </c:tx>
      <c:layout>
        <c:manualLayout>
          <c:xMode val="edge"/>
          <c:yMode val="edge"/>
          <c:x val="0.22528796961027525"/>
          <c:y val="4.7291585874657614E-2"/>
        </c:manualLayout>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7676324113331993E-2"/>
          <c:y val="5.9757236227824466E-2"/>
          <c:w val="0.56793138838414425"/>
          <c:h val="0.83521942110177405"/>
        </c:manualLayout>
      </c:layout>
      <c:lineChart>
        <c:grouping val="standard"/>
        <c:varyColors val="0"/>
        <c:ser>
          <c:idx val="0"/>
          <c:order val="0"/>
          <c:tx>
            <c:strRef>
              <c:f>Sheet3!$B$3</c:f>
              <c:strCache>
                <c:ptCount val="1"/>
                <c:pt idx="0">
                  <c:v>North America</c:v>
                </c:pt>
              </c:strCache>
            </c:strRef>
          </c:tx>
          <c:spPr>
            <a:ln w="38100" cap="rnd">
              <a:solidFill>
                <a:schemeClr val="accent6"/>
              </a:solidFill>
              <a:round/>
            </a:ln>
            <a:effectLst/>
          </c:spPr>
          <c:marker>
            <c:symbol val="none"/>
          </c:marker>
          <c:cat>
            <c:strRef>
              <c:f>Sheet3!$A$4:$A$41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Sheet3!$B$4:$B$41</c:f>
              <c:numCache>
                <c:formatCode>0%</c:formatCode>
                <c:ptCount val="37"/>
                <c:pt idx="0">
                  <c:v>0.93057996485061545</c:v>
                </c:pt>
                <c:pt idx="1">
                  <c:v>0.93374336035784145</c:v>
                </c:pt>
                <c:pt idx="2">
                  <c:v>0.93277893277893309</c:v>
                </c:pt>
                <c:pt idx="3">
                  <c:v>0.46217986896962471</c:v>
                </c:pt>
                <c:pt idx="4">
                  <c:v>0.66084193804606817</c:v>
                </c:pt>
                <c:pt idx="5">
                  <c:v>0.625324434556915</c:v>
                </c:pt>
                <c:pt idx="6">
                  <c:v>0.33719989209603451</c:v>
                </c:pt>
                <c:pt idx="7">
                  <c:v>0.38914443422263129</c:v>
                </c:pt>
                <c:pt idx="8">
                  <c:v>0.50550614146548067</c:v>
                </c:pt>
                <c:pt idx="9">
                  <c:v>0.61470388019060584</c:v>
                </c:pt>
                <c:pt idx="10">
                  <c:v>0.51548896537760691</c:v>
                </c:pt>
                <c:pt idx="11">
                  <c:v>0.39590443686006821</c:v>
                </c:pt>
                <c:pt idx="12">
                  <c:v>0.44472163865546227</c:v>
                </c:pt>
                <c:pt idx="13">
                  <c:v>0.32883862548934323</c:v>
                </c:pt>
                <c:pt idx="14">
                  <c:v>0.35556397625363134</c:v>
                </c:pt>
                <c:pt idx="15">
                  <c:v>0.28169333787311357</c:v>
                </c:pt>
                <c:pt idx="16">
                  <c:v>0.4356515189555612</c:v>
                </c:pt>
                <c:pt idx="17">
                  <c:v>0.47143994427306202</c:v>
                </c:pt>
                <c:pt idx="18">
                  <c:v>0.5004873864389604</c:v>
                </c:pt>
                <c:pt idx="19">
                  <c:v>0.50169140764914222</c:v>
                </c:pt>
                <c:pt idx="20">
                  <c:v>0.46879341139114866</c:v>
                </c:pt>
                <c:pt idx="21">
                  <c:v>0.52487404591667675</c:v>
                </c:pt>
                <c:pt idx="22">
                  <c:v>0.54659688511327131</c:v>
                </c:pt>
                <c:pt idx="23">
                  <c:v>0.54098085790135886</c:v>
                </c:pt>
                <c:pt idx="24">
                  <c:v>0.53084829839498493</c:v>
                </c:pt>
                <c:pt idx="25">
                  <c:v>0.52748184545810706</c:v>
                </c:pt>
                <c:pt idx="26">
                  <c:v>0.50499001996008586</c:v>
                </c:pt>
                <c:pt idx="27">
                  <c:v>0.51019407157922558</c:v>
                </c:pt>
                <c:pt idx="28">
                  <c:v>0.51689954405059801</c:v>
                </c:pt>
                <c:pt idx="29">
                  <c:v>0.50741239892183521</c:v>
                </c:pt>
                <c:pt idx="30">
                  <c:v>0.50626508028954598</c:v>
                </c:pt>
                <c:pt idx="31">
                  <c:v>0.46717959650381302</c:v>
                </c:pt>
                <c:pt idx="32">
                  <c:v>0.42625295703361593</c:v>
                </c:pt>
                <c:pt idx="33">
                  <c:v>0.41987466427932141</c:v>
                </c:pt>
                <c:pt idx="34">
                  <c:v>0.39154428126390978</c:v>
                </c:pt>
                <c:pt idx="35">
                  <c:v>0.38882166086825259</c:v>
                </c:pt>
                <c:pt idx="36">
                  <c:v>0.3194698999013118</c:v>
                </c:pt>
              </c:numCache>
            </c:numRef>
          </c:val>
          <c:smooth val="0"/>
          <c:extLst>
            <c:ext xmlns:c16="http://schemas.microsoft.com/office/drawing/2014/chart" uri="{C3380CC4-5D6E-409C-BE32-E72D297353CC}">
              <c16:uniqueId val="{00000000-5B57-4F69-B3EA-3090AE673BB1}"/>
            </c:ext>
          </c:extLst>
        </c:ser>
        <c:ser>
          <c:idx val="1"/>
          <c:order val="1"/>
          <c:tx>
            <c:strRef>
              <c:f>Sheet3!$C$3</c:f>
              <c:strCache>
                <c:ptCount val="1"/>
                <c:pt idx="0">
                  <c:v>Europe</c:v>
                </c:pt>
              </c:strCache>
            </c:strRef>
          </c:tx>
          <c:spPr>
            <a:ln w="38100" cap="rnd">
              <a:solidFill>
                <a:schemeClr val="accent5"/>
              </a:solidFill>
              <a:round/>
            </a:ln>
            <a:effectLst/>
          </c:spPr>
          <c:marker>
            <c:symbol val="none"/>
          </c:marker>
          <c:cat>
            <c:strRef>
              <c:f>Sheet3!$A$4:$A$41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Sheet3!$C$4:$C$41</c:f>
              <c:numCache>
                <c:formatCode>0%</c:formatCode>
                <c:ptCount val="37"/>
                <c:pt idx="0">
                  <c:v>5.8875219683655555E-2</c:v>
                </c:pt>
                <c:pt idx="1">
                  <c:v>5.4794520547945209E-2</c:v>
                </c:pt>
                <c:pt idx="2">
                  <c:v>5.717255717255721E-2</c:v>
                </c:pt>
                <c:pt idx="3">
                  <c:v>4.7647409172126273E-2</c:v>
                </c:pt>
                <c:pt idx="4">
                  <c:v>4.1699761715647321E-2</c:v>
                </c:pt>
                <c:pt idx="5">
                  <c:v>8.7875417130144601E-2</c:v>
                </c:pt>
                <c:pt idx="6">
                  <c:v>7.6611815484219067E-2</c:v>
                </c:pt>
                <c:pt idx="7">
                  <c:v>6.4857405703771867E-2</c:v>
                </c:pt>
                <c:pt idx="8">
                  <c:v>0.13955950868276157</c:v>
                </c:pt>
                <c:pt idx="9">
                  <c:v>0.11490810074880871</c:v>
                </c:pt>
                <c:pt idx="10">
                  <c:v>0.15448471350475804</c:v>
                </c:pt>
                <c:pt idx="11">
                  <c:v>0.12255662426310887</c:v>
                </c:pt>
                <c:pt idx="12">
                  <c:v>0.1537552521008404</c:v>
                </c:pt>
                <c:pt idx="13">
                  <c:v>0.10113092648977816</c:v>
                </c:pt>
                <c:pt idx="14">
                  <c:v>0.18794998105342922</c:v>
                </c:pt>
                <c:pt idx="15">
                  <c:v>0.16910679832028142</c:v>
                </c:pt>
                <c:pt idx="16">
                  <c:v>0.23730856138589002</c:v>
                </c:pt>
                <c:pt idx="17">
                  <c:v>0.24042193253059982</c:v>
                </c:pt>
                <c:pt idx="18">
                  <c:v>0.26084922213124428</c:v>
                </c:pt>
                <c:pt idx="19">
                  <c:v>0.24941298205117995</c:v>
                </c:pt>
                <c:pt idx="20">
                  <c:v>0.26170867235562595</c:v>
                </c:pt>
                <c:pt idx="21">
                  <c:v>0.28627025070142126</c:v>
                </c:pt>
                <c:pt idx="22">
                  <c:v>0.27745752427184667</c:v>
                </c:pt>
                <c:pt idx="23">
                  <c:v>0.29009361464300853</c:v>
                </c:pt>
                <c:pt idx="24">
                  <c:v>0.25594428942787123</c:v>
                </c:pt>
                <c:pt idx="25">
                  <c:v>0.26512153759186208</c:v>
                </c:pt>
                <c:pt idx="26">
                  <c:v>0.24804237678489563</c:v>
                </c:pt>
                <c:pt idx="27">
                  <c:v>0.26265879698510775</c:v>
                </c:pt>
                <c:pt idx="28">
                  <c:v>0.27165759670539952</c:v>
                </c:pt>
                <c:pt idx="29">
                  <c:v>0.28712189278227218</c:v>
                </c:pt>
                <c:pt idx="30">
                  <c:v>0.29433397121225008</c:v>
                </c:pt>
                <c:pt idx="31">
                  <c:v>0.32450241283746067</c:v>
                </c:pt>
                <c:pt idx="32">
                  <c:v>0.326731583869727</c:v>
                </c:pt>
                <c:pt idx="33">
                  <c:v>0.34168904804536099</c:v>
                </c:pt>
                <c:pt idx="34">
                  <c:v>0.37279335410176734</c:v>
                </c:pt>
                <c:pt idx="35">
                  <c:v>0.3694978066858296</c:v>
                </c:pt>
                <c:pt idx="36">
                  <c:v>0.37727336810940432</c:v>
                </c:pt>
              </c:numCache>
            </c:numRef>
          </c:val>
          <c:smooth val="0"/>
          <c:extLst>
            <c:ext xmlns:c16="http://schemas.microsoft.com/office/drawing/2014/chart" uri="{C3380CC4-5D6E-409C-BE32-E72D297353CC}">
              <c16:uniqueId val="{00000005-5B57-4F69-B3EA-3090AE673BB1}"/>
            </c:ext>
          </c:extLst>
        </c:ser>
        <c:ser>
          <c:idx val="2"/>
          <c:order val="2"/>
          <c:tx>
            <c:strRef>
              <c:f>Sheet3!$D$3</c:f>
              <c:strCache>
                <c:ptCount val="1"/>
                <c:pt idx="0">
                  <c:v>Japan</c:v>
                </c:pt>
              </c:strCache>
            </c:strRef>
          </c:tx>
          <c:spPr>
            <a:ln w="38100" cap="rnd">
              <a:solidFill>
                <a:schemeClr val="accent4"/>
              </a:solidFill>
              <a:round/>
            </a:ln>
            <a:effectLst/>
          </c:spPr>
          <c:marker>
            <c:symbol val="none"/>
          </c:marker>
          <c:cat>
            <c:strRef>
              <c:f>Sheet3!$A$4:$A$41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Sheet3!$D$4:$D$41</c:f>
              <c:numCache>
                <c:formatCode>0%</c:formatCode>
                <c:ptCount val="37"/>
                <c:pt idx="0">
                  <c:v>0</c:v>
                </c:pt>
                <c:pt idx="1">
                  <c:v>0</c:v>
                </c:pt>
                <c:pt idx="2">
                  <c:v>0</c:v>
                </c:pt>
                <c:pt idx="3">
                  <c:v>0.48243001786777834</c:v>
                </c:pt>
                <c:pt idx="4">
                  <c:v>0.28335980937251776</c:v>
                </c:pt>
                <c:pt idx="5">
                  <c:v>0.26992955135335556</c:v>
                </c:pt>
                <c:pt idx="6">
                  <c:v>0.53439438899379543</c:v>
                </c:pt>
                <c:pt idx="7">
                  <c:v>0.5349586016559339</c:v>
                </c:pt>
                <c:pt idx="8">
                  <c:v>0.33375688267683179</c:v>
                </c:pt>
                <c:pt idx="9">
                  <c:v>0.24996596324029954</c:v>
                </c:pt>
                <c:pt idx="10">
                  <c:v>0.30127556185462656</c:v>
                </c:pt>
                <c:pt idx="11">
                  <c:v>0.45857896369841761</c:v>
                </c:pt>
                <c:pt idx="12">
                  <c:v>0.37959558823529421</c:v>
                </c:pt>
                <c:pt idx="13">
                  <c:v>0.55089169204001764</c:v>
                </c:pt>
                <c:pt idx="14">
                  <c:v>0.42932929139825693</c:v>
                </c:pt>
                <c:pt idx="15">
                  <c:v>0.51923731699012665</c:v>
                </c:pt>
                <c:pt idx="16">
                  <c:v>0.28842580969118747</c:v>
                </c:pt>
                <c:pt idx="17">
                  <c:v>0.24315852323614259</c:v>
                </c:pt>
                <c:pt idx="18">
                  <c:v>0.19511053924435634</c:v>
                </c:pt>
                <c:pt idx="19">
                  <c:v>0.20830182672026093</c:v>
                </c:pt>
                <c:pt idx="20">
                  <c:v>0.21219487993649533</c:v>
                </c:pt>
                <c:pt idx="21">
                  <c:v>0.12025220985307901</c:v>
                </c:pt>
                <c:pt idx="22">
                  <c:v>0.10558252427184517</c:v>
                </c:pt>
                <c:pt idx="23">
                  <c:v>9.5570769875646597E-2</c:v>
                </c:pt>
                <c:pt idx="24">
                  <c:v>9.9329851422575485E-2</c:v>
                </c:pt>
                <c:pt idx="25">
                  <c:v>0.11801539331217178</c:v>
                </c:pt>
                <c:pt idx="26">
                  <c:v>0.14150545063718936</c:v>
                </c:pt>
                <c:pt idx="27">
                  <c:v>9.8638065497115499E-2</c:v>
                </c:pt>
                <c:pt idx="28">
                  <c:v>8.880717752610745E-2</c:v>
                </c:pt>
                <c:pt idx="29">
                  <c:v>9.2737346510932114E-2</c:v>
                </c:pt>
                <c:pt idx="30">
                  <c:v>9.9059821948582621E-2</c:v>
                </c:pt>
                <c:pt idx="31">
                  <c:v>0.10279268978081053</c:v>
                </c:pt>
                <c:pt idx="32">
                  <c:v>0.1423227155196137</c:v>
                </c:pt>
                <c:pt idx="33">
                  <c:v>0.12921515965383532</c:v>
                </c:pt>
                <c:pt idx="34">
                  <c:v>0.1170746180091983</c:v>
                </c:pt>
                <c:pt idx="35">
                  <c:v>0.12751474814702926</c:v>
                </c:pt>
                <c:pt idx="36">
                  <c:v>0.19314817425630851</c:v>
                </c:pt>
              </c:numCache>
            </c:numRef>
          </c:val>
          <c:smooth val="0"/>
          <c:extLst>
            <c:ext xmlns:c16="http://schemas.microsoft.com/office/drawing/2014/chart" uri="{C3380CC4-5D6E-409C-BE32-E72D297353CC}">
              <c16:uniqueId val="{00000007-5B57-4F69-B3EA-3090AE673BB1}"/>
            </c:ext>
          </c:extLst>
        </c:ser>
        <c:ser>
          <c:idx val="3"/>
          <c:order val="3"/>
          <c:tx>
            <c:strRef>
              <c:f>Sheet3!$E$3</c:f>
              <c:strCache>
                <c:ptCount val="1"/>
                <c:pt idx="0">
                  <c:v>Other</c:v>
                </c:pt>
              </c:strCache>
            </c:strRef>
          </c:tx>
          <c:spPr>
            <a:ln w="38100" cap="rnd">
              <a:solidFill>
                <a:schemeClr val="accent6">
                  <a:lumMod val="60000"/>
                </a:schemeClr>
              </a:solidFill>
              <a:round/>
            </a:ln>
            <a:effectLst/>
          </c:spPr>
          <c:marker>
            <c:symbol val="none"/>
          </c:marker>
          <c:cat>
            <c:strRef>
              <c:f>Sheet3!$A$4:$A$41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Sheet3!$E$4:$E$41</c:f>
              <c:numCache>
                <c:formatCode>0%</c:formatCode>
                <c:ptCount val="37"/>
                <c:pt idx="0">
                  <c:v>1.0544815465729348E-2</c:v>
                </c:pt>
                <c:pt idx="1">
                  <c:v>8.9460441710930948E-3</c:v>
                </c:pt>
                <c:pt idx="2">
                  <c:v>1.0741510741510748E-2</c:v>
                </c:pt>
                <c:pt idx="3">
                  <c:v>8.338296605122095E-3</c:v>
                </c:pt>
                <c:pt idx="4">
                  <c:v>1.3899920571882446E-2</c:v>
                </c:pt>
                <c:pt idx="5">
                  <c:v>1.7055988134964777E-2</c:v>
                </c:pt>
                <c:pt idx="6">
                  <c:v>5.2063663339627732E-2</c:v>
                </c:pt>
                <c:pt idx="7">
                  <c:v>9.1996320147194159E-3</c:v>
                </c:pt>
                <c:pt idx="8">
                  <c:v>2.0965692503176623E-2</c:v>
                </c:pt>
                <c:pt idx="9">
                  <c:v>2.042205582028591E-2</c:v>
                </c:pt>
                <c:pt idx="10">
                  <c:v>2.8345818991698735E-2</c:v>
                </c:pt>
                <c:pt idx="11">
                  <c:v>2.2959975178405211E-2</c:v>
                </c:pt>
                <c:pt idx="12">
                  <c:v>2.1664915966386564E-2</c:v>
                </c:pt>
                <c:pt idx="13">
                  <c:v>1.9356241844280125E-2</c:v>
                </c:pt>
                <c:pt idx="14">
                  <c:v>2.7788303650372589E-2</c:v>
                </c:pt>
                <c:pt idx="15">
                  <c:v>3.0530019294064181E-2</c:v>
                </c:pt>
                <c:pt idx="16">
                  <c:v>3.8614109967361192E-2</c:v>
                </c:pt>
                <c:pt idx="17">
                  <c:v>4.5427405712011003E-2</c:v>
                </c:pt>
                <c:pt idx="18">
                  <c:v>4.4176706827309085E-2</c:v>
                </c:pt>
                <c:pt idx="19">
                  <c:v>4.2384685796155334E-2</c:v>
                </c:pt>
                <c:pt idx="20">
                  <c:v>6.1867434014685134E-2</c:v>
                </c:pt>
                <c:pt idx="21">
                  <c:v>6.9870576522763003E-2</c:v>
                </c:pt>
                <c:pt idx="22">
                  <c:v>6.9098907766991235E-2</c:v>
                </c:pt>
                <c:pt idx="23">
                  <c:v>7.2684085510689736E-2</c:v>
                </c:pt>
                <c:pt idx="24">
                  <c:v>0.11311440223223859</c:v>
                </c:pt>
                <c:pt idx="25">
                  <c:v>8.9250771839805218E-2</c:v>
                </c:pt>
                <c:pt idx="26">
                  <c:v>0.1065753109166295</c:v>
                </c:pt>
                <c:pt idx="27">
                  <c:v>0.13011134182430839</c:v>
                </c:pt>
                <c:pt idx="28">
                  <c:v>0.12478305633181612</c:v>
                </c:pt>
                <c:pt idx="29">
                  <c:v>0.11430068882899358</c:v>
                </c:pt>
                <c:pt idx="30">
                  <c:v>0.10145602795573737</c:v>
                </c:pt>
                <c:pt idx="31">
                  <c:v>0.10953700653113445</c:v>
                </c:pt>
                <c:pt idx="32">
                  <c:v>0.11046927435770494</c:v>
                </c:pt>
                <c:pt idx="33">
                  <c:v>0.11497246412197179</c:v>
                </c:pt>
                <c:pt idx="34">
                  <c:v>0.12538199080255183</c:v>
                </c:pt>
                <c:pt idx="35">
                  <c:v>0.12343064589320968</c:v>
                </c:pt>
                <c:pt idx="36">
                  <c:v>0.12716763005780327</c:v>
                </c:pt>
              </c:numCache>
            </c:numRef>
          </c:val>
          <c:smooth val="0"/>
          <c:extLst>
            <c:ext xmlns:c16="http://schemas.microsoft.com/office/drawing/2014/chart" uri="{C3380CC4-5D6E-409C-BE32-E72D297353CC}">
              <c16:uniqueId val="{00000008-5B57-4F69-B3EA-3090AE673BB1}"/>
            </c:ext>
          </c:extLst>
        </c:ser>
        <c:dLbls>
          <c:showLegendKey val="0"/>
          <c:showVal val="0"/>
          <c:showCatName val="0"/>
          <c:showSerName val="0"/>
          <c:showPercent val="0"/>
          <c:showBubbleSize val="0"/>
        </c:dLbls>
        <c:smooth val="0"/>
        <c:axId val="131920335"/>
        <c:axId val="131920815"/>
      </c:lineChart>
      <c:catAx>
        <c:axId val="131920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31920815"/>
        <c:crosses val="autoZero"/>
        <c:auto val="1"/>
        <c:lblAlgn val="ctr"/>
        <c:lblOffset val="100"/>
        <c:noMultiLvlLbl val="0"/>
      </c:catAx>
      <c:valAx>
        <c:axId val="13192081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920335"/>
        <c:crosses val="autoZero"/>
        <c:crossBetween val="between"/>
      </c:valAx>
      <c:spPr>
        <a:noFill/>
        <a:ln>
          <a:noFill/>
        </a:ln>
        <a:effectLst/>
      </c:spPr>
    </c:plotArea>
    <c:legend>
      <c:legendPos val="r"/>
      <c:layout>
        <c:manualLayout>
          <c:xMode val="edge"/>
          <c:yMode val="edge"/>
          <c:x val="0.70006057776570774"/>
          <c:y val="0.33040620227286871"/>
          <c:w val="0.27410414580627929"/>
          <c:h val="0.3932351221681569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[vgsales_Flahan_1.10.xlsx]Sheet3!PivotTable3</c:name>
    <c:fmtId val="428"/>
  </c:pivotSource>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dirty="0"/>
              <a:t>Percentage of Sales per Region</a:t>
            </a:r>
          </a:p>
        </c:rich>
      </c:tx>
      <c:layout>
        <c:manualLayout>
          <c:xMode val="edge"/>
          <c:yMode val="edge"/>
          <c:x val="0.19958755570685516"/>
          <c:y val="0"/>
        </c:manualLayout>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4561158440230447E-2"/>
          <c:y val="6.4665281870441044E-2"/>
          <c:w val="0.68983139727782283"/>
          <c:h val="0.83521942110177405"/>
        </c:manualLayout>
      </c:layout>
      <c:lineChart>
        <c:grouping val="standard"/>
        <c:varyColors val="0"/>
        <c:ser>
          <c:idx val="0"/>
          <c:order val="0"/>
          <c:tx>
            <c:strRef>
              <c:f>Sheet3!$B$3</c:f>
              <c:strCache>
                <c:ptCount val="1"/>
                <c:pt idx="0">
                  <c:v>North America</c:v>
                </c:pt>
              </c:strCache>
            </c:strRef>
          </c:tx>
          <c:spPr>
            <a:ln w="38100" cap="rnd">
              <a:solidFill>
                <a:schemeClr val="accent6"/>
              </a:solidFill>
              <a:round/>
            </a:ln>
            <a:effectLst/>
          </c:spPr>
          <c:marker>
            <c:symbol val="none"/>
          </c:marker>
          <c:cat>
            <c:strRef>
              <c:f>Sheet3!$A$4:$A$41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Sheet3!$B$4:$B$41</c:f>
              <c:numCache>
                <c:formatCode>0%</c:formatCode>
                <c:ptCount val="37"/>
                <c:pt idx="0">
                  <c:v>0.93057996485061545</c:v>
                </c:pt>
                <c:pt idx="1">
                  <c:v>0.93374336035784145</c:v>
                </c:pt>
                <c:pt idx="2">
                  <c:v>0.93277893277893309</c:v>
                </c:pt>
                <c:pt idx="3">
                  <c:v>0.46217986896962471</c:v>
                </c:pt>
                <c:pt idx="4">
                  <c:v>0.66084193804606817</c:v>
                </c:pt>
                <c:pt idx="5">
                  <c:v>0.625324434556915</c:v>
                </c:pt>
                <c:pt idx="6">
                  <c:v>0.33719989209603451</c:v>
                </c:pt>
                <c:pt idx="7">
                  <c:v>0.38914443422263129</c:v>
                </c:pt>
                <c:pt idx="8">
                  <c:v>0.50550614146548067</c:v>
                </c:pt>
                <c:pt idx="9">
                  <c:v>0.61470388019060584</c:v>
                </c:pt>
                <c:pt idx="10">
                  <c:v>0.51548896537760691</c:v>
                </c:pt>
                <c:pt idx="11">
                  <c:v>0.39590443686006821</c:v>
                </c:pt>
                <c:pt idx="12">
                  <c:v>0.44472163865546227</c:v>
                </c:pt>
                <c:pt idx="13">
                  <c:v>0.32883862548934323</c:v>
                </c:pt>
                <c:pt idx="14">
                  <c:v>0.35556397625363134</c:v>
                </c:pt>
                <c:pt idx="15">
                  <c:v>0.28169333787311357</c:v>
                </c:pt>
                <c:pt idx="16">
                  <c:v>0.4356515189555612</c:v>
                </c:pt>
                <c:pt idx="17">
                  <c:v>0.47143994427306202</c:v>
                </c:pt>
                <c:pt idx="18">
                  <c:v>0.5004873864389604</c:v>
                </c:pt>
                <c:pt idx="19">
                  <c:v>0.50169140764914222</c:v>
                </c:pt>
                <c:pt idx="20">
                  <c:v>0.46879341139114866</c:v>
                </c:pt>
                <c:pt idx="21">
                  <c:v>0.52487404591667675</c:v>
                </c:pt>
                <c:pt idx="22">
                  <c:v>0.54659688511327131</c:v>
                </c:pt>
                <c:pt idx="23">
                  <c:v>0.54098085790135886</c:v>
                </c:pt>
                <c:pt idx="24">
                  <c:v>0.53084829839498493</c:v>
                </c:pt>
                <c:pt idx="25">
                  <c:v>0.52748184545810706</c:v>
                </c:pt>
                <c:pt idx="26">
                  <c:v>0.50499001996008586</c:v>
                </c:pt>
                <c:pt idx="27">
                  <c:v>0.51019407157922558</c:v>
                </c:pt>
                <c:pt idx="28">
                  <c:v>0.51689954405059801</c:v>
                </c:pt>
                <c:pt idx="29">
                  <c:v>0.50741239892183521</c:v>
                </c:pt>
                <c:pt idx="30">
                  <c:v>0.50626508028954598</c:v>
                </c:pt>
                <c:pt idx="31">
                  <c:v>0.46717959650381302</c:v>
                </c:pt>
                <c:pt idx="32">
                  <c:v>0.42625295703361593</c:v>
                </c:pt>
                <c:pt idx="33">
                  <c:v>0.41987466427932141</c:v>
                </c:pt>
                <c:pt idx="34">
                  <c:v>0.39154428126390978</c:v>
                </c:pt>
                <c:pt idx="35">
                  <c:v>0.38882166086825259</c:v>
                </c:pt>
                <c:pt idx="36">
                  <c:v>0.3194698999013118</c:v>
                </c:pt>
              </c:numCache>
            </c:numRef>
          </c:val>
          <c:smooth val="0"/>
          <c:extLst>
            <c:ext xmlns:c16="http://schemas.microsoft.com/office/drawing/2014/chart" uri="{C3380CC4-5D6E-409C-BE32-E72D297353CC}">
              <c16:uniqueId val="{00000000-FA25-48EC-BEAE-2864983CF88C}"/>
            </c:ext>
          </c:extLst>
        </c:ser>
        <c:ser>
          <c:idx val="1"/>
          <c:order val="1"/>
          <c:tx>
            <c:strRef>
              <c:f>Sheet3!$C$3</c:f>
              <c:strCache>
                <c:ptCount val="1"/>
                <c:pt idx="0">
                  <c:v>Europe</c:v>
                </c:pt>
              </c:strCache>
            </c:strRef>
          </c:tx>
          <c:spPr>
            <a:ln w="38100" cap="rnd">
              <a:solidFill>
                <a:schemeClr val="accent5"/>
              </a:solidFill>
              <a:round/>
            </a:ln>
            <a:effectLst/>
          </c:spPr>
          <c:marker>
            <c:symbol val="none"/>
          </c:marker>
          <c:cat>
            <c:strRef>
              <c:f>Sheet3!$A$4:$A$41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Sheet3!$C$4:$C$41</c:f>
              <c:numCache>
                <c:formatCode>0%</c:formatCode>
                <c:ptCount val="37"/>
                <c:pt idx="0">
                  <c:v>5.8875219683655555E-2</c:v>
                </c:pt>
                <c:pt idx="1">
                  <c:v>5.4794520547945209E-2</c:v>
                </c:pt>
                <c:pt idx="2">
                  <c:v>5.717255717255721E-2</c:v>
                </c:pt>
                <c:pt idx="3">
                  <c:v>4.7647409172126273E-2</c:v>
                </c:pt>
                <c:pt idx="4">
                  <c:v>4.1699761715647321E-2</c:v>
                </c:pt>
                <c:pt idx="5">
                  <c:v>8.7875417130144601E-2</c:v>
                </c:pt>
                <c:pt idx="6">
                  <c:v>7.6611815484219067E-2</c:v>
                </c:pt>
                <c:pt idx="7">
                  <c:v>6.4857405703771867E-2</c:v>
                </c:pt>
                <c:pt idx="8">
                  <c:v>0.13955950868276157</c:v>
                </c:pt>
                <c:pt idx="9">
                  <c:v>0.11490810074880871</c:v>
                </c:pt>
                <c:pt idx="10">
                  <c:v>0.15448471350475804</c:v>
                </c:pt>
                <c:pt idx="11">
                  <c:v>0.12255662426310887</c:v>
                </c:pt>
                <c:pt idx="12">
                  <c:v>0.1537552521008404</c:v>
                </c:pt>
                <c:pt idx="13">
                  <c:v>0.10113092648977816</c:v>
                </c:pt>
                <c:pt idx="14">
                  <c:v>0.18794998105342922</c:v>
                </c:pt>
                <c:pt idx="15">
                  <c:v>0.16910679832028142</c:v>
                </c:pt>
                <c:pt idx="16">
                  <c:v>0.23730856138589002</c:v>
                </c:pt>
                <c:pt idx="17">
                  <c:v>0.24042193253059982</c:v>
                </c:pt>
                <c:pt idx="18">
                  <c:v>0.26084922213124428</c:v>
                </c:pt>
                <c:pt idx="19">
                  <c:v>0.24941298205117995</c:v>
                </c:pt>
                <c:pt idx="20">
                  <c:v>0.26170867235562595</c:v>
                </c:pt>
                <c:pt idx="21">
                  <c:v>0.28627025070142126</c:v>
                </c:pt>
                <c:pt idx="22">
                  <c:v>0.27745752427184667</c:v>
                </c:pt>
                <c:pt idx="23">
                  <c:v>0.29009361464300853</c:v>
                </c:pt>
                <c:pt idx="24">
                  <c:v>0.25594428942787123</c:v>
                </c:pt>
                <c:pt idx="25">
                  <c:v>0.26512153759186208</c:v>
                </c:pt>
                <c:pt idx="26">
                  <c:v>0.24804237678489563</c:v>
                </c:pt>
                <c:pt idx="27">
                  <c:v>0.26265879698510775</c:v>
                </c:pt>
                <c:pt idx="28">
                  <c:v>0.27165759670539952</c:v>
                </c:pt>
                <c:pt idx="29">
                  <c:v>0.28712189278227218</c:v>
                </c:pt>
                <c:pt idx="30">
                  <c:v>0.29433397121225008</c:v>
                </c:pt>
                <c:pt idx="31">
                  <c:v>0.32450241283746067</c:v>
                </c:pt>
                <c:pt idx="32">
                  <c:v>0.326731583869727</c:v>
                </c:pt>
                <c:pt idx="33">
                  <c:v>0.34168904804536099</c:v>
                </c:pt>
                <c:pt idx="34">
                  <c:v>0.37279335410176734</c:v>
                </c:pt>
                <c:pt idx="35">
                  <c:v>0.3694978066858296</c:v>
                </c:pt>
                <c:pt idx="36">
                  <c:v>0.37727336810940432</c:v>
                </c:pt>
              </c:numCache>
            </c:numRef>
          </c:val>
          <c:smooth val="0"/>
          <c:extLst>
            <c:ext xmlns:c16="http://schemas.microsoft.com/office/drawing/2014/chart" uri="{C3380CC4-5D6E-409C-BE32-E72D297353CC}">
              <c16:uniqueId val="{00000005-FA25-48EC-BEAE-2864983CF88C}"/>
            </c:ext>
          </c:extLst>
        </c:ser>
        <c:ser>
          <c:idx val="2"/>
          <c:order val="2"/>
          <c:tx>
            <c:strRef>
              <c:f>Sheet3!$D$3</c:f>
              <c:strCache>
                <c:ptCount val="1"/>
                <c:pt idx="0">
                  <c:v>Japan</c:v>
                </c:pt>
              </c:strCache>
            </c:strRef>
          </c:tx>
          <c:spPr>
            <a:ln w="38100" cap="rnd">
              <a:solidFill>
                <a:schemeClr val="accent4"/>
              </a:solidFill>
              <a:round/>
            </a:ln>
            <a:effectLst/>
          </c:spPr>
          <c:marker>
            <c:symbol val="none"/>
          </c:marker>
          <c:cat>
            <c:strRef>
              <c:f>Sheet3!$A$4:$A$41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Sheet3!$D$4:$D$41</c:f>
              <c:numCache>
                <c:formatCode>0%</c:formatCode>
                <c:ptCount val="37"/>
                <c:pt idx="0">
                  <c:v>0</c:v>
                </c:pt>
                <c:pt idx="1">
                  <c:v>0</c:v>
                </c:pt>
                <c:pt idx="2">
                  <c:v>0</c:v>
                </c:pt>
                <c:pt idx="3">
                  <c:v>0.48243001786777834</c:v>
                </c:pt>
                <c:pt idx="4">
                  <c:v>0.28335980937251776</c:v>
                </c:pt>
                <c:pt idx="5">
                  <c:v>0.26992955135335556</c:v>
                </c:pt>
                <c:pt idx="6">
                  <c:v>0.53439438899379543</c:v>
                </c:pt>
                <c:pt idx="7">
                  <c:v>0.5349586016559339</c:v>
                </c:pt>
                <c:pt idx="8">
                  <c:v>0.33375688267683179</c:v>
                </c:pt>
                <c:pt idx="9">
                  <c:v>0.24996596324029954</c:v>
                </c:pt>
                <c:pt idx="10">
                  <c:v>0.30127556185462656</c:v>
                </c:pt>
                <c:pt idx="11">
                  <c:v>0.45857896369841761</c:v>
                </c:pt>
                <c:pt idx="12">
                  <c:v>0.37959558823529421</c:v>
                </c:pt>
                <c:pt idx="13">
                  <c:v>0.55089169204001764</c:v>
                </c:pt>
                <c:pt idx="14">
                  <c:v>0.42932929139825693</c:v>
                </c:pt>
                <c:pt idx="15">
                  <c:v>0.51923731699012665</c:v>
                </c:pt>
                <c:pt idx="16">
                  <c:v>0.28842580969118747</c:v>
                </c:pt>
                <c:pt idx="17">
                  <c:v>0.24315852323614259</c:v>
                </c:pt>
                <c:pt idx="18">
                  <c:v>0.19511053924435634</c:v>
                </c:pt>
                <c:pt idx="19">
                  <c:v>0.20830182672026093</c:v>
                </c:pt>
                <c:pt idx="20">
                  <c:v>0.21219487993649533</c:v>
                </c:pt>
                <c:pt idx="21">
                  <c:v>0.12025220985307901</c:v>
                </c:pt>
                <c:pt idx="22">
                  <c:v>0.10558252427184517</c:v>
                </c:pt>
                <c:pt idx="23">
                  <c:v>9.5570769875646597E-2</c:v>
                </c:pt>
                <c:pt idx="24">
                  <c:v>9.9329851422575485E-2</c:v>
                </c:pt>
                <c:pt idx="25">
                  <c:v>0.11801539331217178</c:v>
                </c:pt>
                <c:pt idx="26">
                  <c:v>0.14150545063718936</c:v>
                </c:pt>
                <c:pt idx="27">
                  <c:v>9.8638065497115499E-2</c:v>
                </c:pt>
                <c:pt idx="28">
                  <c:v>8.880717752610745E-2</c:v>
                </c:pt>
                <c:pt idx="29">
                  <c:v>9.2737346510932114E-2</c:v>
                </c:pt>
                <c:pt idx="30">
                  <c:v>9.9059821948582621E-2</c:v>
                </c:pt>
                <c:pt idx="31">
                  <c:v>0.10279268978081053</c:v>
                </c:pt>
                <c:pt idx="32">
                  <c:v>0.1423227155196137</c:v>
                </c:pt>
                <c:pt idx="33">
                  <c:v>0.12921515965383532</c:v>
                </c:pt>
                <c:pt idx="34">
                  <c:v>0.1170746180091983</c:v>
                </c:pt>
                <c:pt idx="35">
                  <c:v>0.12751474814702926</c:v>
                </c:pt>
                <c:pt idx="36">
                  <c:v>0.19314817425630851</c:v>
                </c:pt>
              </c:numCache>
            </c:numRef>
          </c:val>
          <c:smooth val="0"/>
          <c:extLst>
            <c:ext xmlns:c16="http://schemas.microsoft.com/office/drawing/2014/chart" uri="{C3380CC4-5D6E-409C-BE32-E72D297353CC}">
              <c16:uniqueId val="{00000007-FA25-48EC-BEAE-2864983CF88C}"/>
            </c:ext>
          </c:extLst>
        </c:ser>
        <c:ser>
          <c:idx val="3"/>
          <c:order val="3"/>
          <c:tx>
            <c:strRef>
              <c:f>Sheet3!$E$3</c:f>
              <c:strCache>
                <c:ptCount val="1"/>
                <c:pt idx="0">
                  <c:v>Other</c:v>
                </c:pt>
              </c:strCache>
            </c:strRef>
          </c:tx>
          <c:spPr>
            <a:ln w="38100" cap="rnd">
              <a:solidFill>
                <a:schemeClr val="accent6">
                  <a:lumMod val="60000"/>
                </a:schemeClr>
              </a:solidFill>
              <a:round/>
            </a:ln>
            <a:effectLst/>
          </c:spPr>
          <c:marker>
            <c:symbol val="none"/>
          </c:marker>
          <c:cat>
            <c:strRef>
              <c:f>Sheet3!$A$4:$A$41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Sheet3!$E$4:$E$41</c:f>
              <c:numCache>
                <c:formatCode>0%</c:formatCode>
                <c:ptCount val="37"/>
                <c:pt idx="0">
                  <c:v>1.0544815465729348E-2</c:v>
                </c:pt>
                <c:pt idx="1">
                  <c:v>8.9460441710930948E-3</c:v>
                </c:pt>
                <c:pt idx="2">
                  <c:v>1.0741510741510748E-2</c:v>
                </c:pt>
                <c:pt idx="3">
                  <c:v>8.338296605122095E-3</c:v>
                </c:pt>
                <c:pt idx="4">
                  <c:v>1.3899920571882446E-2</c:v>
                </c:pt>
                <c:pt idx="5">
                  <c:v>1.7055988134964777E-2</c:v>
                </c:pt>
                <c:pt idx="6">
                  <c:v>5.2063663339627732E-2</c:v>
                </c:pt>
                <c:pt idx="7">
                  <c:v>9.1996320147194159E-3</c:v>
                </c:pt>
                <c:pt idx="8">
                  <c:v>2.0965692503176623E-2</c:v>
                </c:pt>
                <c:pt idx="9">
                  <c:v>2.042205582028591E-2</c:v>
                </c:pt>
                <c:pt idx="10">
                  <c:v>2.8345818991698735E-2</c:v>
                </c:pt>
                <c:pt idx="11">
                  <c:v>2.2959975178405211E-2</c:v>
                </c:pt>
                <c:pt idx="12">
                  <c:v>2.1664915966386564E-2</c:v>
                </c:pt>
                <c:pt idx="13">
                  <c:v>1.9356241844280125E-2</c:v>
                </c:pt>
                <c:pt idx="14">
                  <c:v>2.7788303650372589E-2</c:v>
                </c:pt>
                <c:pt idx="15">
                  <c:v>3.0530019294064181E-2</c:v>
                </c:pt>
                <c:pt idx="16">
                  <c:v>3.8614109967361192E-2</c:v>
                </c:pt>
                <c:pt idx="17">
                  <c:v>4.5427405712011003E-2</c:v>
                </c:pt>
                <c:pt idx="18">
                  <c:v>4.4176706827309085E-2</c:v>
                </c:pt>
                <c:pt idx="19">
                  <c:v>4.2384685796155334E-2</c:v>
                </c:pt>
                <c:pt idx="20">
                  <c:v>6.1867434014685134E-2</c:v>
                </c:pt>
                <c:pt idx="21">
                  <c:v>6.9870576522763003E-2</c:v>
                </c:pt>
                <c:pt idx="22">
                  <c:v>6.9098907766991235E-2</c:v>
                </c:pt>
                <c:pt idx="23">
                  <c:v>7.2684085510689736E-2</c:v>
                </c:pt>
                <c:pt idx="24">
                  <c:v>0.11311440223223859</c:v>
                </c:pt>
                <c:pt idx="25">
                  <c:v>8.9250771839805218E-2</c:v>
                </c:pt>
                <c:pt idx="26">
                  <c:v>0.1065753109166295</c:v>
                </c:pt>
                <c:pt idx="27">
                  <c:v>0.13011134182430839</c:v>
                </c:pt>
                <c:pt idx="28">
                  <c:v>0.12478305633181612</c:v>
                </c:pt>
                <c:pt idx="29">
                  <c:v>0.11430068882899358</c:v>
                </c:pt>
                <c:pt idx="30">
                  <c:v>0.10145602795573737</c:v>
                </c:pt>
                <c:pt idx="31">
                  <c:v>0.10953700653113445</c:v>
                </c:pt>
                <c:pt idx="32">
                  <c:v>0.11046927435770494</c:v>
                </c:pt>
                <c:pt idx="33">
                  <c:v>0.11497246412197179</c:v>
                </c:pt>
                <c:pt idx="34">
                  <c:v>0.12538199080255183</c:v>
                </c:pt>
                <c:pt idx="35">
                  <c:v>0.12343064589320968</c:v>
                </c:pt>
                <c:pt idx="36">
                  <c:v>0.12716763005780327</c:v>
                </c:pt>
              </c:numCache>
            </c:numRef>
          </c:val>
          <c:smooth val="0"/>
          <c:extLst>
            <c:ext xmlns:c16="http://schemas.microsoft.com/office/drawing/2014/chart" uri="{C3380CC4-5D6E-409C-BE32-E72D297353CC}">
              <c16:uniqueId val="{00000008-FA25-48EC-BEAE-2864983CF88C}"/>
            </c:ext>
          </c:extLst>
        </c:ser>
        <c:dLbls>
          <c:showLegendKey val="0"/>
          <c:showVal val="0"/>
          <c:showCatName val="0"/>
          <c:showSerName val="0"/>
          <c:showPercent val="0"/>
          <c:showBubbleSize val="0"/>
        </c:dLbls>
        <c:smooth val="0"/>
        <c:axId val="131920335"/>
        <c:axId val="131920815"/>
      </c:lineChart>
      <c:catAx>
        <c:axId val="131920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31920815"/>
        <c:crosses val="autoZero"/>
        <c:auto val="1"/>
        <c:lblAlgn val="ctr"/>
        <c:lblOffset val="100"/>
        <c:noMultiLvlLbl val="0"/>
      </c:catAx>
      <c:valAx>
        <c:axId val="13192081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920335"/>
        <c:crosses val="autoZero"/>
        <c:crossBetween val="between"/>
      </c:valAx>
      <c:spPr>
        <a:noFill/>
        <a:ln>
          <a:noFill/>
        </a:ln>
        <a:effectLst/>
      </c:spPr>
    </c:plotArea>
    <c:legend>
      <c:legendPos val="r"/>
      <c:layout>
        <c:manualLayout>
          <c:xMode val="edge"/>
          <c:yMode val="edge"/>
          <c:x val="0.81180225454189436"/>
          <c:y val="0.42120380657939233"/>
          <c:w val="0.18471079787542077"/>
          <c:h val="0.290167624752427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[vgsales_Flahan_1.10.xlsx]Sheet3!PivotTable3</c:name>
    <c:fmtId val="433"/>
  </c:pivotSource>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dirty="0"/>
              <a:t>Percentage of Sales per Region</a:t>
            </a:r>
          </a:p>
        </c:rich>
      </c:tx>
      <c:layout>
        <c:manualLayout>
          <c:xMode val="edge"/>
          <c:yMode val="edge"/>
          <c:x val="0.22528796961027525"/>
          <c:y val="4.7291585874657614E-2"/>
        </c:manualLayout>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7676324113331993E-2"/>
          <c:y val="5.9757236227824466E-2"/>
          <c:w val="0.56793138838414425"/>
          <c:h val="0.83521942110177405"/>
        </c:manualLayout>
      </c:layout>
      <c:lineChart>
        <c:grouping val="standard"/>
        <c:varyColors val="0"/>
        <c:ser>
          <c:idx val="0"/>
          <c:order val="0"/>
          <c:tx>
            <c:strRef>
              <c:f>Sheet3!$B$3</c:f>
              <c:strCache>
                <c:ptCount val="1"/>
                <c:pt idx="0">
                  <c:v>North America</c:v>
                </c:pt>
              </c:strCache>
            </c:strRef>
          </c:tx>
          <c:spPr>
            <a:ln w="38100" cap="rnd">
              <a:solidFill>
                <a:schemeClr val="accent6"/>
              </a:solidFill>
              <a:round/>
            </a:ln>
            <a:effectLst/>
          </c:spPr>
          <c:marker>
            <c:symbol val="none"/>
          </c:marker>
          <c:cat>
            <c:strRef>
              <c:f>Sheet3!$A$4:$A$41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Sheet3!$B$4:$B$41</c:f>
              <c:numCache>
                <c:formatCode>0%</c:formatCode>
                <c:ptCount val="37"/>
                <c:pt idx="0">
                  <c:v>0.93057996485061545</c:v>
                </c:pt>
                <c:pt idx="1">
                  <c:v>0.93374336035784145</c:v>
                </c:pt>
                <c:pt idx="2">
                  <c:v>0.93277893277893309</c:v>
                </c:pt>
                <c:pt idx="3">
                  <c:v>0.46217986896962471</c:v>
                </c:pt>
                <c:pt idx="4">
                  <c:v>0.66084193804606817</c:v>
                </c:pt>
                <c:pt idx="5">
                  <c:v>0.625324434556915</c:v>
                </c:pt>
                <c:pt idx="6">
                  <c:v>0.33719989209603451</c:v>
                </c:pt>
                <c:pt idx="7">
                  <c:v>0.38914443422263129</c:v>
                </c:pt>
                <c:pt idx="8">
                  <c:v>0.50550614146548067</c:v>
                </c:pt>
                <c:pt idx="9">
                  <c:v>0.61470388019060584</c:v>
                </c:pt>
                <c:pt idx="10">
                  <c:v>0.51548896537760691</c:v>
                </c:pt>
                <c:pt idx="11">
                  <c:v>0.39590443686006821</c:v>
                </c:pt>
                <c:pt idx="12">
                  <c:v>0.44472163865546227</c:v>
                </c:pt>
                <c:pt idx="13">
                  <c:v>0.32883862548934323</c:v>
                </c:pt>
                <c:pt idx="14">
                  <c:v>0.35556397625363134</c:v>
                </c:pt>
                <c:pt idx="15">
                  <c:v>0.28169333787311357</c:v>
                </c:pt>
                <c:pt idx="16">
                  <c:v>0.4356515189555612</c:v>
                </c:pt>
                <c:pt idx="17">
                  <c:v>0.47143994427306202</c:v>
                </c:pt>
                <c:pt idx="18">
                  <c:v>0.5004873864389604</c:v>
                </c:pt>
                <c:pt idx="19">
                  <c:v>0.50169140764914222</c:v>
                </c:pt>
                <c:pt idx="20">
                  <c:v>0.46879341139114866</c:v>
                </c:pt>
                <c:pt idx="21">
                  <c:v>0.52487404591667675</c:v>
                </c:pt>
                <c:pt idx="22">
                  <c:v>0.54659688511327131</c:v>
                </c:pt>
                <c:pt idx="23">
                  <c:v>0.54098085790135886</c:v>
                </c:pt>
                <c:pt idx="24">
                  <c:v>0.53084829839498493</c:v>
                </c:pt>
                <c:pt idx="25">
                  <c:v>0.52748184545810706</c:v>
                </c:pt>
                <c:pt idx="26">
                  <c:v>0.50499001996008586</c:v>
                </c:pt>
                <c:pt idx="27">
                  <c:v>0.51019407157922558</c:v>
                </c:pt>
                <c:pt idx="28">
                  <c:v>0.51689954405059801</c:v>
                </c:pt>
                <c:pt idx="29">
                  <c:v>0.50741239892183521</c:v>
                </c:pt>
                <c:pt idx="30">
                  <c:v>0.50626508028954598</c:v>
                </c:pt>
                <c:pt idx="31">
                  <c:v>0.46717959650381302</c:v>
                </c:pt>
                <c:pt idx="32">
                  <c:v>0.42625295703361593</c:v>
                </c:pt>
                <c:pt idx="33">
                  <c:v>0.41987466427932141</c:v>
                </c:pt>
                <c:pt idx="34">
                  <c:v>0.39154428126390978</c:v>
                </c:pt>
                <c:pt idx="35">
                  <c:v>0.38882166086825259</c:v>
                </c:pt>
                <c:pt idx="36">
                  <c:v>0.3194698999013118</c:v>
                </c:pt>
              </c:numCache>
            </c:numRef>
          </c:val>
          <c:smooth val="0"/>
          <c:extLst>
            <c:ext xmlns:c16="http://schemas.microsoft.com/office/drawing/2014/chart" uri="{C3380CC4-5D6E-409C-BE32-E72D297353CC}">
              <c16:uniqueId val="{00000000-4EB3-422F-B7D7-AC76D01D1EEA}"/>
            </c:ext>
          </c:extLst>
        </c:ser>
        <c:ser>
          <c:idx val="1"/>
          <c:order val="1"/>
          <c:tx>
            <c:strRef>
              <c:f>Sheet3!$C$3</c:f>
              <c:strCache>
                <c:ptCount val="1"/>
                <c:pt idx="0">
                  <c:v>Europe</c:v>
                </c:pt>
              </c:strCache>
            </c:strRef>
          </c:tx>
          <c:spPr>
            <a:ln w="38100" cap="rnd">
              <a:solidFill>
                <a:schemeClr val="accent5"/>
              </a:solidFill>
              <a:round/>
            </a:ln>
            <a:effectLst/>
          </c:spPr>
          <c:marker>
            <c:symbol val="none"/>
          </c:marker>
          <c:cat>
            <c:strRef>
              <c:f>Sheet3!$A$4:$A$41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Sheet3!$C$4:$C$41</c:f>
              <c:numCache>
                <c:formatCode>0%</c:formatCode>
                <c:ptCount val="37"/>
                <c:pt idx="0">
                  <c:v>5.8875219683655555E-2</c:v>
                </c:pt>
                <c:pt idx="1">
                  <c:v>5.4794520547945209E-2</c:v>
                </c:pt>
                <c:pt idx="2">
                  <c:v>5.717255717255721E-2</c:v>
                </c:pt>
                <c:pt idx="3">
                  <c:v>4.7647409172126273E-2</c:v>
                </c:pt>
                <c:pt idx="4">
                  <c:v>4.1699761715647321E-2</c:v>
                </c:pt>
                <c:pt idx="5">
                  <c:v>8.7875417130144601E-2</c:v>
                </c:pt>
                <c:pt idx="6">
                  <c:v>7.6611815484219067E-2</c:v>
                </c:pt>
                <c:pt idx="7">
                  <c:v>6.4857405703771867E-2</c:v>
                </c:pt>
                <c:pt idx="8">
                  <c:v>0.13955950868276157</c:v>
                </c:pt>
                <c:pt idx="9">
                  <c:v>0.11490810074880871</c:v>
                </c:pt>
                <c:pt idx="10">
                  <c:v>0.15448471350475804</c:v>
                </c:pt>
                <c:pt idx="11">
                  <c:v>0.12255662426310887</c:v>
                </c:pt>
                <c:pt idx="12">
                  <c:v>0.1537552521008404</c:v>
                </c:pt>
                <c:pt idx="13">
                  <c:v>0.10113092648977816</c:v>
                </c:pt>
                <c:pt idx="14">
                  <c:v>0.18794998105342922</c:v>
                </c:pt>
                <c:pt idx="15">
                  <c:v>0.16910679832028142</c:v>
                </c:pt>
                <c:pt idx="16">
                  <c:v>0.23730856138589002</c:v>
                </c:pt>
                <c:pt idx="17">
                  <c:v>0.24042193253059982</c:v>
                </c:pt>
                <c:pt idx="18">
                  <c:v>0.26084922213124428</c:v>
                </c:pt>
                <c:pt idx="19">
                  <c:v>0.24941298205117995</c:v>
                </c:pt>
                <c:pt idx="20">
                  <c:v>0.26170867235562595</c:v>
                </c:pt>
                <c:pt idx="21">
                  <c:v>0.28627025070142126</c:v>
                </c:pt>
                <c:pt idx="22">
                  <c:v>0.27745752427184667</c:v>
                </c:pt>
                <c:pt idx="23">
                  <c:v>0.29009361464300853</c:v>
                </c:pt>
                <c:pt idx="24">
                  <c:v>0.25594428942787123</c:v>
                </c:pt>
                <c:pt idx="25">
                  <c:v>0.26512153759186208</c:v>
                </c:pt>
                <c:pt idx="26">
                  <c:v>0.24804237678489563</c:v>
                </c:pt>
                <c:pt idx="27">
                  <c:v>0.26265879698510775</c:v>
                </c:pt>
                <c:pt idx="28">
                  <c:v>0.27165759670539952</c:v>
                </c:pt>
                <c:pt idx="29">
                  <c:v>0.28712189278227218</c:v>
                </c:pt>
                <c:pt idx="30">
                  <c:v>0.29433397121225008</c:v>
                </c:pt>
                <c:pt idx="31">
                  <c:v>0.32450241283746067</c:v>
                </c:pt>
                <c:pt idx="32">
                  <c:v>0.326731583869727</c:v>
                </c:pt>
                <c:pt idx="33">
                  <c:v>0.34168904804536099</c:v>
                </c:pt>
                <c:pt idx="34">
                  <c:v>0.37279335410176734</c:v>
                </c:pt>
                <c:pt idx="35">
                  <c:v>0.3694978066858296</c:v>
                </c:pt>
                <c:pt idx="36">
                  <c:v>0.37727336810940432</c:v>
                </c:pt>
              </c:numCache>
            </c:numRef>
          </c:val>
          <c:smooth val="0"/>
          <c:extLst>
            <c:ext xmlns:c16="http://schemas.microsoft.com/office/drawing/2014/chart" uri="{C3380CC4-5D6E-409C-BE32-E72D297353CC}">
              <c16:uniqueId val="{00000008-4EB3-422F-B7D7-AC76D01D1EEA}"/>
            </c:ext>
          </c:extLst>
        </c:ser>
        <c:ser>
          <c:idx val="2"/>
          <c:order val="2"/>
          <c:tx>
            <c:strRef>
              <c:f>Sheet3!$D$3</c:f>
              <c:strCache>
                <c:ptCount val="1"/>
                <c:pt idx="0">
                  <c:v>Japan</c:v>
                </c:pt>
              </c:strCache>
            </c:strRef>
          </c:tx>
          <c:spPr>
            <a:ln w="38100" cap="rnd">
              <a:solidFill>
                <a:schemeClr val="accent4"/>
              </a:solidFill>
              <a:round/>
            </a:ln>
            <a:effectLst/>
          </c:spPr>
          <c:marker>
            <c:symbol val="none"/>
          </c:marker>
          <c:cat>
            <c:strRef>
              <c:f>Sheet3!$A$4:$A$41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Sheet3!$D$4:$D$41</c:f>
              <c:numCache>
                <c:formatCode>0%</c:formatCode>
                <c:ptCount val="37"/>
                <c:pt idx="0">
                  <c:v>0</c:v>
                </c:pt>
                <c:pt idx="1">
                  <c:v>0</c:v>
                </c:pt>
                <c:pt idx="2">
                  <c:v>0</c:v>
                </c:pt>
                <c:pt idx="3">
                  <c:v>0.48243001786777834</c:v>
                </c:pt>
                <c:pt idx="4">
                  <c:v>0.28335980937251776</c:v>
                </c:pt>
                <c:pt idx="5">
                  <c:v>0.26992955135335556</c:v>
                </c:pt>
                <c:pt idx="6">
                  <c:v>0.53439438899379543</c:v>
                </c:pt>
                <c:pt idx="7">
                  <c:v>0.5349586016559339</c:v>
                </c:pt>
                <c:pt idx="8">
                  <c:v>0.33375688267683179</c:v>
                </c:pt>
                <c:pt idx="9">
                  <c:v>0.24996596324029954</c:v>
                </c:pt>
                <c:pt idx="10">
                  <c:v>0.30127556185462656</c:v>
                </c:pt>
                <c:pt idx="11">
                  <c:v>0.45857896369841761</c:v>
                </c:pt>
                <c:pt idx="12">
                  <c:v>0.37959558823529421</c:v>
                </c:pt>
                <c:pt idx="13">
                  <c:v>0.55089169204001764</c:v>
                </c:pt>
                <c:pt idx="14">
                  <c:v>0.42932929139825693</c:v>
                </c:pt>
                <c:pt idx="15">
                  <c:v>0.51923731699012665</c:v>
                </c:pt>
                <c:pt idx="16">
                  <c:v>0.28842580969118747</c:v>
                </c:pt>
                <c:pt idx="17">
                  <c:v>0.24315852323614259</c:v>
                </c:pt>
                <c:pt idx="18">
                  <c:v>0.19511053924435634</c:v>
                </c:pt>
                <c:pt idx="19">
                  <c:v>0.20830182672026093</c:v>
                </c:pt>
                <c:pt idx="20">
                  <c:v>0.21219487993649533</c:v>
                </c:pt>
                <c:pt idx="21">
                  <c:v>0.12025220985307901</c:v>
                </c:pt>
                <c:pt idx="22">
                  <c:v>0.10558252427184517</c:v>
                </c:pt>
                <c:pt idx="23">
                  <c:v>9.5570769875646597E-2</c:v>
                </c:pt>
                <c:pt idx="24">
                  <c:v>9.9329851422575485E-2</c:v>
                </c:pt>
                <c:pt idx="25">
                  <c:v>0.11801539331217178</c:v>
                </c:pt>
                <c:pt idx="26">
                  <c:v>0.14150545063718936</c:v>
                </c:pt>
                <c:pt idx="27">
                  <c:v>9.8638065497115499E-2</c:v>
                </c:pt>
                <c:pt idx="28">
                  <c:v>8.880717752610745E-2</c:v>
                </c:pt>
                <c:pt idx="29">
                  <c:v>9.2737346510932114E-2</c:v>
                </c:pt>
                <c:pt idx="30">
                  <c:v>9.9059821948582621E-2</c:v>
                </c:pt>
                <c:pt idx="31">
                  <c:v>0.10279268978081053</c:v>
                </c:pt>
                <c:pt idx="32">
                  <c:v>0.1423227155196137</c:v>
                </c:pt>
                <c:pt idx="33">
                  <c:v>0.12921515965383532</c:v>
                </c:pt>
                <c:pt idx="34">
                  <c:v>0.1170746180091983</c:v>
                </c:pt>
                <c:pt idx="35">
                  <c:v>0.12751474814702926</c:v>
                </c:pt>
                <c:pt idx="36">
                  <c:v>0.19314817425630851</c:v>
                </c:pt>
              </c:numCache>
            </c:numRef>
          </c:val>
          <c:smooth val="0"/>
          <c:extLst>
            <c:ext xmlns:c16="http://schemas.microsoft.com/office/drawing/2014/chart" uri="{C3380CC4-5D6E-409C-BE32-E72D297353CC}">
              <c16:uniqueId val="{00000009-4EB3-422F-B7D7-AC76D01D1EEA}"/>
            </c:ext>
          </c:extLst>
        </c:ser>
        <c:ser>
          <c:idx val="3"/>
          <c:order val="3"/>
          <c:tx>
            <c:strRef>
              <c:f>Sheet3!$E$3</c:f>
              <c:strCache>
                <c:ptCount val="1"/>
                <c:pt idx="0">
                  <c:v>Other</c:v>
                </c:pt>
              </c:strCache>
            </c:strRef>
          </c:tx>
          <c:spPr>
            <a:ln w="38100" cap="rnd">
              <a:solidFill>
                <a:schemeClr val="accent6">
                  <a:lumMod val="60000"/>
                </a:schemeClr>
              </a:solidFill>
              <a:round/>
            </a:ln>
            <a:effectLst/>
          </c:spPr>
          <c:marker>
            <c:symbol val="none"/>
          </c:marker>
          <c:cat>
            <c:strRef>
              <c:f>Sheet3!$A$4:$A$41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Sheet3!$E$4:$E$41</c:f>
              <c:numCache>
                <c:formatCode>0%</c:formatCode>
                <c:ptCount val="37"/>
                <c:pt idx="0">
                  <c:v>1.0544815465729348E-2</c:v>
                </c:pt>
                <c:pt idx="1">
                  <c:v>8.9460441710930948E-3</c:v>
                </c:pt>
                <c:pt idx="2">
                  <c:v>1.0741510741510748E-2</c:v>
                </c:pt>
                <c:pt idx="3">
                  <c:v>8.338296605122095E-3</c:v>
                </c:pt>
                <c:pt idx="4">
                  <c:v>1.3899920571882446E-2</c:v>
                </c:pt>
                <c:pt idx="5">
                  <c:v>1.7055988134964777E-2</c:v>
                </c:pt>
                <c:pt idx="6">
                  <c:v>5.2063663339627732E-2</c:v>
                </c:pt>
                <c:pt idx="7">
                  <c:v>9.1996320147194159E-3</c:v>
                </c:pt>
                <c:pt idx="8">
                  <c:v>2.0965692503176623E-2</c:v>
                </c:pt>
                <c:pt idx="9">
                  <c:v>2.042205582028591E-2</c:v>
                </c:pt>
                <c:pt idx="10">
                  <c:v>2.8345818991698735E-2</c:v>
                </c:pt>
                <c:pt idx="11">
                  <c:v>2.2959975178405211E-2</c:v>
                </c:pt>
                <c:pt idx="12">
                  <c:v>2.1664915966386564E-2</c:v>
                </c:pt>
                <c:pt idx="13">
                  <c:v>1.9356241844280125E-2</c:v>
                </c:pt>
                <c:pt idx="14">
                  <c:v>2.7788303650372589E-2</c:v>
                </c:pt>
                <c:pt idx="15">
                  <c:v>3.0530019294064181E-2</c:v>
                </c:pt>
                <c:pt idx="16">
                  <c:v>3.8614109967361192E-2</c:v>
                </c:pt>
                <c:pt idx="17">
                  <c:v>4.5427405712011003E-2</c:v>
                </c:pt>
                <c:pt idx="18">
                  <c:v>4.4176706827309085E-2</c:v>
                </c:pt>
                <c:pt idx="19">
                  <c:v>4.2384685796155334E-2</c:v>
                </c:pt>
                <c:pt idx="20">
                  <c:v>6.1867434014685134E-2</c:v>
                </c:pt>
                <c:pt idx="21">
                  <c:v>6.9870576522763003E-2</c:v>
                </c:pt>
                <c:pt idx="22">
                  <c:v>6.9098907766991235E-2</c:v>
                </c:pt>
                <c:pt idx="23">
                  <c:v>7.2684085510689736E-2</c:v>
                </c:pt>
                <c:pt idx="24">
                  <c:v>0.11311440223223859</c:v>
                </c:pt>
                <c:pt idx="25">
                  <c:v>8.9250771839805218E-2</c:v>
                </c:pt>
                <c:pt idx="26">
                  <c:v>0.1065753109166295</c:v>
                </c:pt>
                <c:pt idx="27">
                  <c:v>0.13011134182430839</c:v>
                </c:pt>
                <c:pt idx="28">
                  <c:v>0.12478305633181612</c:v>
                </c:pt>
                <c:pt idx="29">
                  <c:v>0.11430068882899358</c:v>
                </c:pt>
                <c:pt idx="30">
                  <c:v>0.10145602795573737</c:v>
                </c:pt>
                <c:pt idx="31">
                  <c:v>0.10953700653113445</c:v>
                </c:pt>
                <c:pt idx="32">
                  <c:v>0.11046927435770494</c:v>
                </c:pt>
                <c:pt idx="33">
                  <c:v>0.11497246412197179</c:v>
                </c:pt>
                <c:pt idx="34">
                  <c:v>0.12538199080255183</c:v>
                </c:pt>
                <c:pt idx="35">
                  <c:v>0.12343064589320968</c:v>
                </c:pt>
                <c:pt idx="36">
                  <c:v>0.12716763005780327</c:v>
                </c:pt>
              </c:numCache>
            </c:numRef>
          </c:val>
          <c:smooth val="0"/>
          <c:extLst>
            <c:ext xmlns:c16="http://schemas.microsoft.com/office/drawing/2014/chart" uri="{C3380CC4-5D6E-409C-BE32-E72D297353CC}">
              <c16:uniqueId val="{0000000A-4EB3-422F-B7D7-AC76D01D1EEA}"/>
            </c:ext>
          </c:extLst>
        </c:ser>
        <c:dLbls>
          <c:showLegendKey val="0"/>
          <c:showVal val="0"/>
          <c:showCatName val="0"/>
          <c:showSerName val="0"/>
          <c:showPercent val="0"/>
          <c:showBubbleSize val="0"/>
        </c:dLbls>
        <c:smooth val="0"/>
        <c:axId val="131920335"/>
        <c:axId val="131920815"/>
      </c:lineChart>
      <c:catAx>
        <c:axId val="131920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31920815"/>
        <c:crosses val="autoZero"/>
        <c:auto val="1"/>
        <c:lblAlgn val="ctr"/>
        <c:lblOffset val="100"/>
        <c:noMultiLvlLbl val="0"/>
      </c:catAx>
      <c:valAx>
        <c:axId val="13192081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920335"/>
        <c:crosses val="autoZero"/>
        <c:crossBetween val="between"/>
      </c:valAx>
      <c:spPr>
        <a:noFill/>
        <a:ln>
          <a:noFill/>
        </a:ln>
        <a:effectLst/>
      </c:spPr>
    </c:plotArea>
    <c:legend>
      <c:legendPos val="r"/>
      <c:layout>
        <c:manualLayout>
          <c:xMode val="edge"/>
          <c:yMode val="edge"/>
          <c:x val="0.70006057776570774"/>
          <c:y val="0.33040620227286871"/>
          <c:w val="0.18892620235191321"/>
          <c:h val="0.2835094917643085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[vgsales_Flahan_1.10.xlsx]Sheet2!PivotTable2</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Global Sales Trends</a:t>
            </a:r>
          </a:p>
        </c:rich>
      </c:tx>
      <c:layout>
        <c:manualLayout>
          <c:xMode val="edge"/>
          <c:yMode val="edge"/>
          <c:x val="0.31764536211330913"/>
          <c:y val="8.658857569747309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2"/>
            </a:solidFill>
            <a:ln>
              <a:noFill/>
            </a:ln>
            <a:effectLst/>
          </c:spPr>
          <c:invertIfNegative val="0"/>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Sheet2!$B$4:$B$41</c:f>
              <c:numCache>
                <c:formatCode>General</c:formatCode>
                <c:ptCount val="37"/>
                <c:pt idx="0">
                  <c:v>11.379999999999999</c:v>
                </c:pt>
                <c:pt idx="1">
                  <c:v>35.77000000000001</c:v>
                </c:pt>
                <c:pt idx="2">
                  <c:v>28.859999999999996</c:v>
                </c:pt>
                <c:pt idx="3">
                  <c:v>16.790000000000003</c:v>
                </c:pt>
                <c:pt idx="4">
                  <c:v>50.360000000000014</c:v>
                </c:pt>
                <c:pt idx="5">
                  <c:v>53.940000000000005</c:v>
                </c:pt>
                <c:pt idx="6">
                  <c:v>37.07</c:v>
                </c:pt>
                <c:pt idx="7">
                  <c:v>21.739999999999995</c:v>
                </c:pt>
                <c:pt idx="8">
                  <c:v>47.22</c:v>
                </c:pt>
                <c:pt idx="9">
                  <c:v>73.45</c:v>
                </c:pt>
                <c:pt idx="10">
                  <c:v>49.389999999999993</c:v>
                </c:pt>
                <c:pt idx="11">
                  <c:v>32.230000000000004</c:v>
                </c:pt>
                <c:pt idx="12">
                  <c:v>76.159999999999982</c:v>
                </c:pt>
                <c:pt idx="13">
                  <c:v>45.98</c:v>
                </c:pt>
                <c:pt idx="14">
                  <c:v>79.17000000000003</c:v>
                </c:pt>
                <c:pt idx="15">
                  <c:v>88.109999999999914</c:v>
                </c:pt>
                <c:pt idx="16">
                  <c:v>199.14999999999995</c:v>
                </c:pt>
                <c:pt idx="17">
                  <c:v>200.98000000000013</c:v>
                </c:pt>
                <c:pt idx="18">
                  <c:v>256.46999999999963</c:v>
                </c:pt>
                <c:pt idx="19">
                  <c:v>251.27000000000018</c:v>
                </c:pt>
                <c:pt idx="20">
                  <c:v>201.56000000000023</c:v>
                </c:pt>
                <c:pt idx="21">
                  <c:v>331.46999999999912</c:v>
                </c:pt>
                <c:pt idx="22">
                  <c:v>395.51999999999828</c:v>
                </c:pt>
                <c:pt idx="23">
                  <c:v>357.84999999999894</c:v>
                </c:pt>
                <c:pt idx="24">
                  <c:v>419.30999999999864</c:v>
                </c:pt>
                <c:pt idx="25">
                  <c:v>459.93999999999761</c:v>
                </c:pt>
                <c:pt idx="26">
                  <c:v>521.03999999999155</c:v>
                </c:pt>
                <c:pt idx="27">
                  <c:v>611.6299999999934</c:v>
                </c:pt>
                <c:pt idx="28">
                  <c:v>679.8999999999952</c:v>
                </c:pt>
                <c:pt idx="29">
                  <c:v>667.79999999999472</c:v>
                </c:pt>
                <c:pt idx="30">
                  <c:v>600.94999999999482</c:v>
                </c:pt>
                <c:pt idx="31">
                  <c:v>515.98999999999671</c:v>
                </c:pt>
                <c:pt idx="32">
                  <c:v>363.53999999999837</c:v>
                </c:pt>
                <c:pt idx="33">
                  <c:v>368.60999999999865</c:v>
                </c:pt>
                <c:pt idx="34">
                  <c:v>337.04999999999848</c:v>
                </c:pt>
                <c:pt idx="35">
                  <c:v>264.43999999999795</c:v>
                </c:pt>
                <c:pt idx="36">
                  <c:v>70.930000000000035</c:v>
                </c:pt>
              </c:numCache>
            </c:numRef>
          </c:val>
          <c:extLst>
            <c:ext xmlns:c16="http://schemas.microsoft.com/office/drawing/2014/chart" uri="{C3380CC4-5D6E-409C-BE32-E72D297353CC}">
              <c16:uniqueId val="{00000000-59A6-4B20-80EE-6036024E2666}"/>
            </c:ext>
          </c:extLst>
        </c:ser>
        <c:dLbls>
          <c:showLegendKey val="0"/>
          <c:showVal val="0"/>
          <c:showCatName val="0"/>
          <c:showSerName val="0"/>
          <c:showPercent val="0"/>
          <c:showBubbleSize val="0"/>
        </c:dLbls>
        <c:gapWidth val="219"/>
        <c:overlap val="-27"/>
        <c:axId val="1996894064"/>
        <c:axId val="1996895504"/>
      </c:barChart>
      <c:catAx>
        <c:axId val="1996894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6895504"/>
        <c:crosses val="autoZero"/>
        <c:auto val="1"/>
        <c:lblAlgn val="ctr"/>
        <c:lblOffset val="100"/>
        <c:noMultiLvlLbl val="0"/>
      </c:catAx>
      <c:valAx>
        <c:axId val="1996895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68940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[vgsales_Flahan_1.10.xlsx]Sheet7!PivotTable6</c:name>
    <c:fmtId val="7"/>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Percentage</a:t>
            </a:r>
            <a:r>
              <a:rPr lang="en-US" baseline="0" dirty="0"/>
              <a:t> of Genres Sold from 2006-2016</a:t>
            </a:r>
            <a:endParaRPr lang="en-US"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pivotFmt>
      <c:pivotFmt>
        <c:idx val="1"/>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Sheet7!$B$3</c:f>
              <c:strCache>
                <c:ptCount val="1"/>
                <c:pt idx="0">
                  <c:v>North America</c:v>
                </c:pt>
              </c:strCache>
            </c:strRef>
          </c:tx>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a:outerShdw blurRad="57150" dist="19050" dir="5400000" algn="ctr"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Sheet7!$B$4:$B$16</c:f>
              <c:numCache>
                <c:formatCode>0%</c:formatCode>
                <c:ptCount val="12"/>
                <c:pt idx="0">
                  <c:v>0.47138962149833435</c:v>
                </c:pt>
                <c:pt idx="1">
                  <c:v>0.43620240692518591</c:v>
                </c:pt>
                <c:pt idx="2">
                  <c:v>0.49818200980133787</c:v>
                </c:pt>
                <c:pt idx="3">
                  <c:v>0.51267715974645345</c:v>
                </c:pt>
                <c:pt idx="4">
                  <c:v>0.47954890939300759</c:v>
                </c:pt>
                <c:pt idx="5">
                  <c:v>0.47088222511951322</c:v>
                </c:pt>
                <c:pt idx="6">
                  <c:v>0.44035785288270352</c:v>
                </c:pt>
                <c:pt idx="7">
                  <c:v>0.38067685377550942</c:v>
                </c:pt>
                <c:pt idx="8">
                  <c:v>0.51807984492809545</c:v>
                </c:pt>
                <c:pt idx="9">
                  <c:v>0.48944881889763742</c:v>
                </c:pt>
                <c:pt idx="10">
                  <c:v>0.49876421780030777</c:v>
                </c:pt>
                <c:pt idx="11">
                  <c:v>0.38800108342361872</c:v>
                </c:pt>
              </c:numCache>
            </c:numRef>
          </c:val>
          <c:extLst>
            <c:ext xmlns:c16="http://schemas.microsoft.com/office/drawing/2014/chart" uri="{C3380CC4-5D6E-409C-BE32-E72D297353CC}">
              <c16:uniqueId val="{00000000-1581-4325-A738-65549C8A4F23}"/>
            </c:ext>
          </c:extLst>
        </c:ser>
        <c:ser>
          <c:idx val="1"/>
          <c:order val="1"/>
          <c:tx>
            <c:strRef>
              <c:f>Sheet7!$C$3</c:f>
              <c:strCache>
                <c:ptCount val="1"/>
                <c:pt idx="0">
                  <c:v>Europe</c:v>
                </c:pt>
              </c:strCache>
            </c:strRef>
          </c:tx>
          <c:spPr>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a:noFill/>
            </a:ln>
            <a:effectLst>
              <a:outerShdw blurRad="57150" dist="19050" dir="5400000" algn="ctr"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Sheet7!$C$4:$C$16</c:f>
              <c:numCache>
                <c:formatCode>0%</c:formatCode>
                <c:ptCount val="12"/>
                <c:pt idx="0">
                  <c:v>0.31729809679948806</c:v>
                </c:pt>
                <c:pt idx="1">
                  <c:v>0.27053276092617223</c:v>
                </c:pt>
                <c:pt idx="2">
                  <c:v>0.22985719555251077</c:v>
                </c:pt>
                <c:pt idx="3">
                  <c:v>0.26705718965885494</c:v>
                </c:pt>
                <c:pt idx="4">
                  <c:v>0.29267861561848235</c:v>
                </c:pt>
                <c:pt idx="5">
                  <c:v>0.30953933072577139</c:v>
                </c:pt>
                <c:pt idx="6">
                  <c:v>0.38111332007952287</c:v>
                </c:pt>
                <c:pt idx="7">
                  <c:v>0.2134050443663485</c:v>
                </c:pt>
                <c:pt idx="8">
                  <c:v>0.33465885605963591</c:v>
                </c:pt>
                <c:pt idx="9">
                  <c:v>0.31235095613048425</c:v>
                </c:pt>
                <c:pt idx="10">
                  <c:v>0.31716728455776771</c:v>
                </c:pt>
                <c:pt idx="11">
                  <c:v>0.33125677139761672</c:v>
                </c:pt>
              </c:numCache>
            </c:numRef>
          </c:val>
          <c:extLst>
            <c:ext xmlns:c16="http://schemas.microsoft.com/office/drawing/2014/chart" uri="{C3380CC4-5D6E-409C-BE32-E72D297353CC}">
              <c16:uniqueId val="{00000001-1581-4325-A738-65549C8A4F23}"/>
            </c:ext>
          </c:extLst>
        </c:ser>
        <c:ser>
          <c:idx val="2"/>
          <c:order val="2"/>
          <c:tx>
            <c:strRef>
              <c:f>Sheet7!$D$3</c:f>
              <c:strCache>
                <c:ptCount val="1"/>
                <c:pt idx="0">
                  <c:v>Japan</c:v>
                </c:pt>
              </c:strCache>
            </c:strRef>
          </c:tx>
          <c:spPr>
            <a:gradFill rotWithShape="1">
              <a:gsLst>
                <a:gs pos="0">
                  <a:schemeClr val="accent4">
                    <a:tint val="94000"/>
                    <a:satMod val="103000"/>
                    <a:lumMod val="102000"/>
                  </a:schemeClr>
                </a:gs>
                <a:gs pos="50000">
                  <a:schemeClr val="accent4">
                    <a:shade val="100000"/>
                    <a:satMod val="110000"/>
                    <a:lumMod val="100000"/>
                  </a:schemeClr>
                </a:gs>
                <a:gs pos="100000">
                  <a:schemeClr val="accent4">
                    <a:shade val="78000"/>
                    <a:satMod val="120000"/>
                    <a:lumMod val="99000"/>
                  </a:schemeClr>
                </a:gs>
              </a:gsLst>
              <a:lin ang="5400000" scaled="0"/>
            </a:gradFill>
            <a:ln>
              <a:noFill/>
            </a:ln>
            <a:effectLst>
              <a:outerShdw blurRad="57150" dist="19050" dir="5400000" algn="ctr"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Sheet7!$D$4:$D$16</c:f>
              <c:numCache>
                <c:formatCode>0%</c:formatCode>
                <c:ptCount val="12"/>
                <c:pt idx="0">
                  <c:v>8.9617934278995448E-2</c:v>
                </c:pt>
                <c:pt idx="1">
                  <c:v>0.20254768104722162</c:v>
                </c:pt>
                <c:pt idx="2">
                  <c:v>0.15007640828371147</c:v>
                </c:pt>
                <c:pt idx="3">
                  <c:v>0.11427248771454966</c:v>
                </c:pt>
                <c:pt idx="4">
                  <c:v>0.12422667656520653</c:v>
                </c:pt>
                <c:pt idx="5">
                  <c:v>0.13504997827031698</c:v>
                </c:pt>
                <c:pt idx="6">
                  <c:v>4.3638170974154906E-2</c:v>
                </c:pt>
                <c:pt idx="7">
                  <c:v>0.32471894841077403</c:v>
                </c:pt>
                <c:pt idx="8">
                  <c:v>2.6866777839540622E-2</c:v>
                </c:pt>
                <c:pt idx="9">
                  <c:v>0.10443194600674911</c:v>
                </c:pt>
                <c:pt idx="10">
                  <c:v>6.1536909535699319E-2</c:v>
                </c:pt>
                <c:pt idx="11">
                  <c:v>0.18323401950162521</c:v>
                </c:pt>
              </c:numCache>
            </c:numRef>
          </c:val>
          <c:extLst>
            <c:ext xmlns:c16="http://schemas.microsoft.com/office/drawing/2014/chart" uri="{C3380CC4-5D6E-409C-BE32-E72D297353CC}">
              <c16:uniqueId val="{00000002-1581-4325-A738-65549C8A4F23}"/>
            </c:ext>
          </c:extLst>
        </c:ser>
        <c:ser>
          <c:idx val="3"/>
          <c:order val="3"/>
          <c:tx>
            <c:strRef>
              <c:f>Sheet7!$E$3</c:f>
              <c:strCache>
                <c:ptCount val="1"/>
                <c:pt idx="0">
                  <c:v>Other</c:v>
                </c:pt>
              </c:strCache>
            </c:strRef>
          </c:tx>
          <c:spPr>
            <a:gradFill rotWithShape="1">
              <a:gsLst>
                <a:gs pos="0">
                  <a:schemeClr val="accent6">
                    <a:lumMod val="60000"/>
                    <a:tint val="94000"/>
                    <a:satMod val="103000"/>
                    <a:lumMod val="102000"/>
                  </a:schemeClr>
                </a:gs>
                <a:gs pos="50000">
                  <a:schemeClr val="accent6">
                    <a:lumMod val="60000"/>
                    <a:shade val="100000"/>
                    <a:satMod val="110000"/>
                    <a:lumMod val="100000"/>
                  </a:schemeClr>
                </a:gs>
                <a:gs pos="100000">
                  <a:schemeClr val="accent6">
                    <a:lumMod val="60000"/>
                    <a:shade val="78000"/>
                    <a:satMod val="120000"/>
                    <a:lumMod val="99000"/>
                  </a:schemeClr>
                </a:gs>
              </a:gsLst>
              <a:lin ang="5400000" scaled="0"/>
            </a:gradFill>
            <a:ln>
              <a:noFill/>
            </a:ln>
            <a:effectLst>
              <a:outerShdw blurRad="57150" dist="19050" dir="5400000" algn="ctr"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Sheet7!$E$4:$E$16</c:f>
              <c:numCache>
                <c:formatCode>0%</c:formatCode>
                <c:ptCount val="12"/>
                <c:pt idx="0">
                  <c:v>0.12584646090241813</c:v>
                </c:pt>
                <c:pt idx="1">
                  <c:v>0.10303328876064372</c:v>
                </c:pt>
                <c:pt idx="2">
                  <c:v>0.12478263160668215</c:v>
                </c:pt>
                <c:pt idx="3">
                  <c:v>0.11290150274196856</c:v>
                </c:pt>
                <c:pt idx="4">
                  <c:v>0.10421748506381054</c:v>
                </c:pt>
                <c:pt idx="5">
                  <c:v>9.2025206431985584E-2</c:v>
                </c:pt>
                <c:pt idx="6">
                  <c:v>0.1352551358515566</c:v>
                </c:pt>
                <c:pt idx="7">
                  <c:v>8.7451216433994144E-2</c:v>
                </c:pt>
                <c:pt idx="8">
                  <c:v>0.12042302703781453</c:v>
                </c:pt>
                <c:pt idx="9">
                  <c:v>0.10065241844769501</c:v>
                </c:pt>
                <c:pt idx="10">
                  <c:v>0.12408262086706692</c:v>
                </c:pt>
                <c:pt idx="11">
                  <c:v>0.10549837486457167</c:v>
                </c:pt>
              </c:numCache>
            </c:numRef>
          </c:val>
          <c:extLst>
            <c:ext xmlns:c16="http://schemas.microsoft.com/office/drawing/2014/chart" uri="{C3380CC4-5D6E-409C-BE32-E72D297353CC}">
              <c16:uniqueId val="{00000003-1581-4325-A738-65549C8A4F23}"/>
            </c:ext>
          </c:extLst>
        </c:ser>
        <c:dLbls>
          <c:dLblPos val="ctr"/>
          <c:showLegendKey val="0"/>
          <c:showVal val="1"/>
          <c:showCatName val="0"/>
          <c:showSerName val="0"/>
          <c:showPercent val="0"/>
          <c:showBubbleSize val="0"/>
        </c:dLbls>
        <c:gapWidth val="150"/>
        <c:overlap val="100"/>
        <c:axId val="1494270096"/>
        <c:axId val="1478880832"/>
      </c:barChart>
      <c:catAx>
        <c:axId val="149427009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78880832"/>
        <c:crosses val="autoZero"/>
        <c:auto val="1"/>
        <c:lblAlgn val="ctr"/>
        <c:lblOffset val="100"/>
        <c:noMultiLvlLbl val="0"/>
      </c:catAx>
      <c:valAx>
        <c:axId val="14788808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42700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[vgsales_Flahan_1.10.xlsx]Sheet1!PivotTable1</c:name>
    <c:fmtId val="30"/>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North America</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a:outerShdw blurRad="57150" dist="19050" dir="5400000" algn="ctr" rotWithShape="0">
                <a:srgbClr val="000000">
                  <a:alpha val="35000"/>
                </a:srgbClr>
              </a:outerShdw>
            </a:effectLst>
          </c:spPr>
          <c:invertIfNegative val="0"/>
          <c:cat>
            <c:strRef>
              <c:f>Sheet1!$A$4:$A$16</c:f>
              <c:strCache>
                <c:ptCount val="12"/>
                <c:pt idx="0">
                  <c:v>Action</c:v>
                </c:pt>
                <c:pt idx="1">
                  <c:v>Sports</c:v>
                </c:pt>
                <c:pt idx="2">
                  <c:v>Shooter</c:v>
                </c:pt>
                <c:pt idx="3">
                  <c:v>Misc</c:v>
                </c:pt>
                <c:pt idx="4">
                  <c:v>Role-Playing</c:v>
                </c:pt>
                <c:pt idx="5">
                  <c:v>Platform</c:v>
                </c:pt>
                <c:pt idx="6">
                  <c:v>Racing</c:v>
                </c:pt>
                <c:pt idx="7">
                  <c:v>Simulation</c:v>
                </c:pt>
                <c:pt idx="8">
                  <c:v>Fighting</c:v>
                </c:pt>
                <c:pt idx="9">
                  <c:v>Adventure</c:v>
                </c:pt>
                <c:pt idx="10">
                  <c:v>Puzzle</c:v>
                </c:pt>
                <c:pt idx="11">
                  <c:v>Strategy</c:v>
                </c:pt>
              </c:strCache>
            </c:strRef>
          </c:cat>
          <c:val>
            <c:numRef>
              <c:f>Sheet1!$B$4:$B$16</c:f>
              <c:numCache>
                <c:formatCode>0.0</c:formatCode>
                <c:ptCount val="12"/>
                <c:pt idx="0">
                  <c:v>529.05000000000052</c:v>
                </c:pt>
                <c:pt idx="1">
                  <c:v>395.52999999999855</c:v>
                </c:pt>
                <c:pt idx="2">
                  <c:v>363.48999999999921</c:v>
                </c:pt>
                <c:pt idx="3">
                  <c:v>287.93999999999977</c:v>
                </c:pt>
                <c:pt idx="4">
                  <c:v>196.05999999999995</c:v>
                </c:pt>
                <c:pt idx="5">
                  <c:v>135.65000000000015</c:v>
                </c:pt>
                <c:pt idx="6">
                  <c:v>132.90000000000015</c:v>
                </c:pt>
                <c:pt idx="7">
                  <c:v>108.77999999999992</c:v>
                </c:pt>
                <c:pt idx="8">
                  <c:v>94.54</c:v>
                </c:pt>
                <c:pt idx="9">
                  <c:v>61.980000000000025</c:v>
                </c:pt>
                <c:pt idx="10">
                  <c:v>43.340000000000067</c:v>
                </c:pt>
                <c:pt idx="11">
                  <c:v>28.649999999999991</c:v>
                </c:pt>
              </c:numCache>
            </c:numRef>
          </c:val>
          <c:extLst>
            <c:ext xmlns:c16="http://schemas.microsoft.com/office/drawing/2014/chart" uri="{C3380CC4-5D6E-409C-BE32-E72D297353CC}">
              <c16:uniqueId val="{00000000-198F-4E97-B194-BE8B20F65B10}"/>
            </c:ext>
          </c:extLst>
        </c:ser>
        <c:dLbls>
          <c:dLblPos val="outEnd"/>
          <c:showLegendKey val="0"/>
          <c:showVal val="0"/>
          <c:showCatName val="0"/>
          <c:showSerName val="0"/>
          <c:showPercent val="0"/>
          <c:showBubbleSize val="0"/>
        </c:dLbls>
        <c:gapWidth val="100"/>
        <c:overlap val="-24"/>
        <c:axId val="1996907984"/>
        <c:axId val="1996911344"/>
      </c:barChart>
      <c:catAx>
        <c:axId val="19969079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6911344"/>
        <c:crosses val="autoZero"/>
        <c:auto val="1"/>
        <c:lblAlgn val="ctr"/>
        <c:lblOffset val="100"/>
        <c:noMultiLvlLbl val="0"/>
      </c:catAx>
      <c:valAx>
        <c:axId val="1996911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a:t>Units</a:t>
                </a:r>
                <a:r>
                  <a:rPr lang="en-US" baseline="0" dirty="0"/>
                  <a:t> Sold in Millions</a:t>
                </a:r>
                <a:endParaRPr lang="en-US" dirty="0"/>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6907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[vgsales_Flahan_1.10.xlsx]Sheet4!PivotTable3</c:name>
    <c:fmtId val="4"/>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Europe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spPr>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a:noFill/>
            </a:ln>
            <a:effectLst>
              <a:outerShdw blurRad="57150" dist="19050" dir="5400000" algn="ctr" rotWithShape="0">
                <a:srgbClr val="000000">
                  <a:alpha val="35000"/>
                </a:srgbClr>
              </a:outerShdw>
            </a:effectLst>
          </c:spPr>
          <c:invertIfNegative val="0"/>
          <c:cat>
            <c:strRef>
              <c:f>Sheet4!$A$4:$A$16</c:f>
              <c:strCache>
                <c:ptCount val="12"/>
                <c:pt idx="0">
                  <c:v>Action</c:v>
                </c:pt>
                <c:pt idx="1">
                  <c:v>Sports</c:v>
                </c:pt>
                <c:pt idx="2">
                  <c:v>Shooter</c:v>
                </c:pt>
                <c:pt idx="3">
                  <c:v>Misc</c:v>
                </c:pt>
                <c:pt idx="4">
                  <c:v>Racing</c:v>
                </c:pt>
                <c:pt idx="5">
                  <c:v>Role-Playing</c:v>
                </c:pt>
                <c:pt idx="6">
                  <c:v>Platform</c:v>
                </c:pt>
                <c:pt idx="7">
                  <c:v>Simulation</c:v>
                </c:pt>
                <c:pt idx="8">
                  <c:v>Fighting</c:v>
                </c:pt>
                <c:pt idx="9">
                  <c:v>Adventure</c:v>
                </c:pt>
                <c:pt idx="10">
                  <c:v>Puzzle</c:v>
                </c:pt>
                <c:pt idx="11">
                  <c:v>Strategy</c:v>
                </c:pt>
              </c:strCache>
            </c:strRef>
          </c:cat>
          <c:val>
            <c:numRef>
              <c:f>Sheet4!$B$4:$B$16</c:f>
              <c:numCache>
                <c:formatCode>0.0</c:formatCode>
                <c:ptCount val="12"/>
                <c:pt idx="0">
                  <c:v>356.10999999999461</c:v>
                </c:pt>
                <c:pt idx="1">
                  <c:v>251.51999999999998</c:v>
                </c:pt>
                <c:pt idx="2">
                  <c:v>234.79999999999998</c:v>
                </c:pt>
                <c:pt idx="3">
                  <c:v>149.99000000000012</c:v>
                </c:pt>
                <c:pt idx="4">
                  <c:v>115.02000000000019</c:v>
                </c:pt>
                <c:pt idx="5">
                  <c:v>109.9100000000001</c:v>
                </c:pt>
                <c:pt idx="6">
                  <c:v>82.790000000000148</c:v>
                </c:pt>
                <c:pt idx="7">
                  <c:v>69.42000000000013</c:v>
                </c:pt>
                <c:pt idx="8">
                  <c:v>43.620000000000026</c:v>
                </c:pt>
                <c:pt idx="9">
                  <c:v>38.440000000000033</c:v>
                </c:pt>
                <c:pt idx="10">
                  <c:v>28.490000000000045</c:v>
                </c:pt>
                <c:pt idx="11">
                  <c:v>24.460000000000004</c:v>
                </c:pt>
              </c:numCache>
            </c:numRef>
          </c:val>
          <c:extLst>
            <c:ext xmlns:c16="http://schemas.microsoft.com/office/drawing/2014/chart" uri="{C3380CC4-5D6E-409C-BE32-E72D297353CC}">
              <c16:uniqueId val="{00000000-9FDA-433B-98DD-EBA4392AFC9A}"/>
            </c:ext>
          </c:extLst>
        </c:ser>
        <c:dLbls>
          <c:dLblPos val="outEnd"/>
          <c:showLegendKey val="0"/>
          <c:showVal val="0"/>
          <c:showCatName val="0"/>
          <c:showSerName val="0"/>
          <c:showPercent val="0"/>
          <c:showBubbleSize val="0"/>
        </c:dLbls>
        <c:gapWidth val="100"/>
        <c:overlap val="-24"/>
        <c:axId val="1996898864"/>
        <c:axId val="1996892144"/>
      </c:barChart>
      <c:catAx>
        <c:axId val="199689886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6892144"/>
        <c:crosses val="autoZero"/>
        <c:auto val="1"/>
        <c:lblAlgn val="ctr"/>
        <c:lblOffset val="100"/>
        <c:noMultiLvlLbl val="0"/>
      </c:catAx>
      <c:valAx>
        <c:axId val="1996892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a:t>Units</a:t>
                </a:r>
                <a:r>
                  <a:rPr lang="en-US" baseline="0" dirty="0"/>
                  <a:t> Sold in Millions</a:t>
                </a:r>
                <a:endParaRPr lang="en-US" dirty="0"/>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68988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[vgsales_Flahan_1.10.xlsx]Sheet5!PivotTable4</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Japan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4">
                  <a:tint val="94000"/>
                  <a:satMod val="103000"/>
                  <a:lumMod val="102000"/>
                </a:schemeClr>
              </a:gs>
              <a:gs pos="50000">
                <a:schemeClr val="accent4">
                  <a:shade val="100000"/>
                  <a:satMod val="110000"/>
                  <a:lumMod val="100000"/>
                </a:schemeClr>
              </a:gs>
              <a:gs pos="100000">
                <a:schemeClr val="accent4">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tint val="94000"/>
                  <a:satMod val="103000"/>
                  <a:lumMod val="102000"/>
                </a:schemeClr>
              </a:gs>
              <a:gs pos="50000">
                <a:schemeClr val="accent4">
                  <a:shade val="100000"/>
                  <a:satMod val="110000"/>
                  <a:lumMod val="100000"/>
                </a:schemeClr>
              </a:gs>
              <a:gs pos="100000">
                <a:schemeClr val="accent4">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tint val="94000"/>
                  <a:satMod val="103000"/>
                  <a:lumMod val="102000"/>
                </a:schemeClr>
              </a:gs>
              <a:gs pos="50000">
                <a:schemeClr val="accent4">
                  <a:shade val="100000"/>
                  <a:satMod val="110000"/>
                  <a:lumMod val="100000"/>
                </a:schemeClr>
              </a:gs>
              <a:gs pos="100000">
                <a:schemeClr val="accent4">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gradFill rotWithShape="1">
              <a:gsLst>
                <a:gs pos="0">
                  <a:schemeClr val="accent4">
                    <a:tint val="94000"/>
                    <a:satMod val="103000"/>
                    <a:lumMod val="102000"/>
                  </a:schemeClr>
                </a:gs>
                <a:gs pos="50000">
                  <a:schemeClr val="accent4">
                    <a:shade val="100000"/>
                    <a:satMod val="110000"/>
                    <a:lumMod val="100000"/>
                  </a:schemeClr>
                </a:gs>
                <a:gs pos="100000">
                  <a:schemeClr val="accent4">
                    <a:shade val="78000"/>
                    <a:satMod val="120000"/>
                    <a:lumMod val="99000"/>
                  </a:schemeClr>
                </a:gs>
              </a:gsLst>
              <a:lin ang="5400000" scaled="0"/>
            </a:gradFill>
            <a:ln>
              <a:noFill/>
            </a:ln>
            <a:effectLst>
              <a:outerShdw blurRad="57150" dist="19050" dir="5400000" algn="ctr" rotWithShape="0">
                <a:srgbClr val="000000">
                  <a:alpha val="35000"/>
                </a:srgbClr>
              </a:outerShdw>
            </a:effectLst>
          </c:spPr>
          <c:invertIfNegative val="0"/>
          <c:cat>
            <c:strRef>
              <c:f>Sheet5!$A$4:$A$16</c:f>
              <c:strCache>
                <c:ptCount val="12"/>
                <c:pt idx="0">
                  <c:v>Role-Playing</c:v>
                </c:pt>
                <c:pt idx="1">
                  <c:v>Action</c:v>
                </c:pt>
                <c:pt idx="2">
                  <c:v>Misc</c:v>
                </c:pt>
                <c:pt idx="3">
                  <c:v>Sports</c:v>
                </c:pt>
                <c:pt idx="4">
                  <c:v>Platform</c:v>
                </c:pt>
                <c:pt idx="5">
                  <c:v>Adventure</c:v>
                </c:pt>
                <c:pt idx="6">
                  <c:v>Fighting</c:v>
                </c:pt>
                <c:pt idx="7">
                  <c:v>Simulation</c:v>
                </c:pt>
                <c:pt idx="8">
                  <c:v>Shooter</c:v>
                </c:pt>
                <c:pt idx="9">
                  <c:v>Strategy</c:v>
                </c:pt>
                <c:pt idx="10">
                  <c:v>Racing</c:v>
                </c:pt>
                <c:pt idx="11">
                  <c:v>Puzzle</c:v>
                </c:pt>
              </c:strCache>
            </c:strRef>
          </c:cat>
          <c:val>
            <c:numRef>
              <c:f>Sheet5!$B$4:$B$16</c:f>
              <c:numCache>
                <c:formatCode>0.0</c:formatCode>
                <c:ptCount val="12"/>
                <c:pt idx="0">
                  <c:v>167.24000000000038</c:v>
                </c:pt>
                <c:pt idx="1">
                  <c:v>100.58000000000025</c:v>
                </c:pt>
                <c:pt idx="2">
                  <c:v>64.180000000000035</c:v>
                </c:pt>
                <c:pt idx="3">
                  <c:v>48.800000000000082</c:v>
                </c:pt>
                <c:pt idx="4">
                  <c:v>35.139999999999993</c:v>
                </c:pt>
                <c:pt idx="5">
                  <c:v>28.779999999999887</c:v>
                </c:pt>
                <c:pt idx="6">
                  <c:v>28.479999999999961</c:v>
                </c:pt>
                <c:pt idx="7">
                  <c:v>23.20999999999999</c:v>
                </c:pt>
                <c:pt idx="8">
                  <c:v>18.850000000000001</c:v>
                </c:pt>
                <c:pt idx="9">
                  <c:v>13.53</c:v>
                </c:pt>
                <c:pt idx="10">
                  <c:v>13.169999999999973</c:v>
                </c:pt>
                <c:pt idx="11">
                  <c:v>12.429999999999994</c:v>
                </c:pt>
              </c:numCache>
            </c:numRef>
          </c:val>
          <c:extLst>
            <c:ext xmlns:c16="http://schemas.microsoft.com/office/drawing/2014/chart" uri="{C3380CC4-5D6E-409C-BE32-E72D297353CC}">
              <c16:uniqueId val="{00000000-896D-40A2-AAC4-2ACE2188AEB5}"/>
            </c:ext>
          </c:extLst>
        </c:ser>
        <c:dLbls>
          <c:showLegendKey val="0"/>
          <c:showVal val="0"/>
          <c:showCatName val="0"/>
          <c:showSerName val="0"/>
          <c:showPercent val="0"/>
          <c:showBubbleSize val="0"/>
        </c:dLbls>
        <c:gapWidth val="100"/>
        <c:overlap val="-24"/>
        <c:axId val="1494282096"/>
        <c:axId val="1494285456"/>
      </c:barChart>
      <c:catAx>
        <c:axId val="149428209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4285456"/>
        <c:crosses val="autoZero"/>
        <c:auto val="1"/>
        <c:lblAlgn val="ctr"/>
        <c:lblOffset val="100"/>
        <c:noMultiLvlLbl val="0"/>
      </c:catAx>
      <c:valAx>
        <c:axId val="1494285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a:t>Units</a:t>
                </a:r>
                <a:r>
                  <a:rPr lang="en-US" baseline="0" dirty="0"/>
                  <a:t> Sold in Millions</a:t>
                </a:r>
                <a:endParaRPr lang="en-US" dirty="0"/>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42820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[vgsales_Flahan_1.10.xlsx]Sheet6!PivotTable5</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Other</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2">
                  <a:tint val="94000"/>
                  <a:satMod val="103000"/>
                  <a:lumMod val="102000"/>
                </a:schemeClr>
              </a:gs>
              <a:gs pos="50000">
                <a:schemeClr val="accent2">
                  <a:shade val="100000"/>
                  <a:satMod val="110000"/>
                  <a:lumMod val="100000"/>
                </a:schemeClr>
              </a:gs>
              <a:gs pos="100000">
                <a:schemeClr val="accent2">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tint val="94000"/>
                  <a:satMod val="103000"/>
                  <a:lumMod val="102000"/>
                </a:schemeClr>
              </a:gs>
              <a:gs pos="50000">
                <a:schemeClr val="accent2">
                  <a:shade val="100000"/>
                  <a:satMod val="110000"/>
                  <a:lumMod val="100000"/>
                </a:schemeClr>
              </a:gs>
              <a:gs pos="100000">
                <a:schemeClr val="accent2">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tint val="94000"/>
                  <a:satMod val="103000"/>
                  <a:lumMod val="102000"/>
                </a:schemeClr>
              </a:gs>
              <a:gs pos="50000">
                <a:schemeClr val="accent2">
                  <a:shade val="100000"/>
                  <a:satMod val="110000"/>
                  <a:lumMod val="100000"/>
                </a:schemeClr>
              </a:gs>
              <a:gs pos="100000">
                <a:schemeClr val="accent2">
                  <a:shade val="78000"/>
                  <a:satMod val="120000"/>
                  <a:lumMod val="99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c:f>
              <c:strCache>
                <c:ptCount val="1"/>
                <c:pt idx="0">
                  <c:v>Total</c:v>
                </c:pt>
              </c:strCache>
            </c:strRef>
          </c:tx>
          <c:spPr>
            <a:gradFill rotWithShape="1">
              <a:gsLst>
                <a:gs pos="0">
                  <a:schemeClr val="accent2">
                    <a:tint val="94000"/>
                    <a:satMod val="103000"/>
                    <a:lumMod val="102000"/>
                  </a:schemeClr>
                </a:gs>
                <a:gs pos="50000">
                  <a:schemeClr val="accent2">
                    <a:shade val="100000"/>
                    <a:satMod val="110000"/>
                    <a:lumMod val="100000"/>
                  </a:schemeClr>
                </a:gs>
                <a:gs pos="100000">
                  <a:schemeClr val="accent2">
                    <a:shade val="78000"/>
                    <a:satMod val="120000"/>
                    <a:lumMod val="99000"/>
                  </a:schemeClr>
                </a:gs>
              </a:gsLst>
              <a:lin ang="5400000" scaled="0"/>
            </a:gradFill>
            <a:ln>
              <a:noFill/>
            </a:ln>
            <a:effectLst>
              <a:outerShdw blurRad="57150" dist="19050" dir="5400000" algn="ctr" rotWithShape="0">
                <a:srgbClr val="000000">
                  <a:alpha val="35000"/>
                </a:srgbClr>
              </a:outerShdw>
            </a:effectLst>
          </c:spPr>
          <c:invertIfNegative val="0"/>
          <c:cat>
            <c:strRef>
              <c:f>Sheet6!$A$4:$A$16</c:f>
              <c:strCache>
                <c:ptCount val="12"/>
                <c:pt idx="0">
                  <c:v>Action</c:v>
                </c:pt>
                <c:pt idx="1">
                  <c:v>Sports</c:v>
                </c:pt>
                <c:pt idx="2">
                  <c:v>Shooter</c:v>
                </c:pt>
                <c:pt idx="3">
                  <c:v>Misc</c:v>
                </c:pt>
                <c:pt idx="4">
                  <c:v>Role-Playing</c:v>
                </c:pt>
                <c:pt idx="5">
                  <c:v>Racing</c:v>
                </c:pt>
                <c:pt idx="6">
                  <c:v>Platform</c:v>
                </c:pt>
                <c:pt idx="7">
                  <c:v>Fighting</c:v>
                </c:pt>
                <c:pt idx="8">
                  <c:v>Simulation</c:v>
                </c:pt>
                <c:pt idx="9">
                  <c:v>Adventure</c:v>
                </c:pt>
                <c:pt idx="10">
                  <c:v>Puzzle</c:v>
                </c:pt>
                <c:pt idx="11">
                  <c:v>Strategy</c:v>
                </c:pt>
              </c:strCache>
            </c:strRef>
          </c:cat>
          <c:val>
            <c:numRef>
              <c:f>Sheet6!$B$4:$B$16</c:f>
              <c:numCache>
                <c:formatCode>0.0</c:formatCode>
                <c:ptCount val="12"/>
                <c:pt idx="0">
                  <c:v>141.23999999999921</c:v>
                </c:pt>
                <c:pt idx="1">
                  <c:v>98.400000000001029</c:v>
                </c:pt>
                <c:pt idx="2">
                  <c:v>84.490000000000634</c:v>
                </c:pt>
                <c:pt idx="3">
                  <c:v>63.409999999999577</c:v>
                </c:pt>
                <c:pt idx="4">
                  <c:v>45.03999999999985</c:v>
                </c:pt>
                <c:pt idx="5">
                  <c:v>40.819999999999851</c:v>
                </c:pt>
                <c:pt idx="6">
                  <c:v>29.480000000000107</c:v>
                </c:pt>
                <c:pt idx="7">
                  <c:v>23.680000000000103</c:v>
                </c:pt>
                <c:pt idx="8">
                  <c:v>22.370000000000218</c:v>
                </c:pt>
                <c:pt idx="9">
                  <c:v>14.639999999999951</c:v>
                </c:pt>
                <c:pt idx="10">
                  <c:v>8.4699999999999669</c:v>
                </c:pt>
                <c:pt idx="11">
                  <c:v>7.7899999999999681</c:v>
                </c:pt>
              </c:numCache>
            </c:numRef>
          </c:val>
          <c:extLst>
            <c:ext xmlns:c16="http://schemas.microsoft.com/office/drawing/2014/chart" uri="{C3380CC4-5D6E-409C-BE32-E72D297353CC}">
              <c16:uniqueId val="{00000000-481D-4F80-8EB4-161C0DA42D84}"/>
            </c:ext>
          </c:extLst>
        </c:ser>
        <c:dLbls>
          <c:showLegendKey val="0"/>
          <c:showVal val="0"/>
          <c:showCatName val="0"/>
          <c:showSerName val="0"/>
          <c:showPercent val="0"/>
          <c:showBubbleSize val="0"/>
        </c:dLbls>
        <c:gapWidth val="100"/>
        <c:overlap val="-24"/>
        <c:axId val="1996894544"/>
        <c:axId val="1996895984"/>
      </c:barChart>
      <c:catAx>
        <c:axId val="199689454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6895984"/>
        <c:crosses val="autoZero"/>
        <c:auto val="1"/>
        <c:lblAlgn val="ctr"/>
        <c:lblOffset val="100"/>
        <c:noMultiLvlLbl val="0"/>
      </c:catAx>
      <c:valAx>
        <c:axId val="1996895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a:t>Units</a:t>
                </a:r>
                <a:r>
                  <a:rPr lang="en-US" baseline="0" dirty="0"/>
                  <a:t> Sold in Millions</a:t>
                </a:r>
                <a:endParaRPr lang="en-US" dirty="0"/>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6894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2">
  <a:schemeClr val="accent2"/>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8">
  <a:schemeClr val="accent5"/>
</cs:colorStyle>
</file>

<file path=ppt/charts/colors8.xml><?xml version="1.0" encoding="utf-8"?>
<cs:colorStyle xmlns:cs="http://schemas.microsoft.com/office/drawing/2012/chartStyle" xmlns:a="http://schemas.openxmlformats.org/drawingml/2006/main" meth="withinLinear" id="17">
  <a:schemeClr val="accent4"/>
</cs:colorStyle>
</file>

<file path=ppt/charts/colors9.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65999-8A3B-4443-89DB-6610EC28AC78}" type="datetimeFigureOut">
              <a:rPr lang="en-US" smtClean="0"/>
              <a:t>7/10/2023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2AE66-7377-40FA-8C8F-3E4C86C92060}" type="slidenum">
              <a:rPr lang="en-US" smtClean="0"/>
              <a:t>‹#›</a:t>
            </a:fld>
            <a:endParaRPr lang="en-US"/>
          </a:p>
        </p:txBody>
      </p:sp>
    </p:spTree>
    <p:extLst>
      <p:ext uri="{BB962C8B-B14F-4D97-AF65-F5344CB8AC3E}">
        <p14:creationId xmlns:p14="http://schemas.microsoft.com/office/powerpoint/2010/main" val="880187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82AE66-7377-40FA-8C8F-3E4C86C92060}" type="slidenum">
              <a:rPr lang="en-US" smtClean="0"/>
              <a:t>2</a:t>
            </a:fld>
            <a:endParaRPr lang="en-US"/>
          </a:p>
        </p:txBody>
      </p:sp>
    </p:spTree>
    <p:extLst>
      <p:ext uri="{BB962C8B-B14F-4D97-AF65-F5344CB8AC3E}">
        <p14:creationId xmlns:p14="http://schemas.microsoft.com/office/powerpoint/2010/main" val="1306828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7/10/2023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7/10/2023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7/10/2023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xml"/><Relationship Id="rId5" Type="http://schemas.openxmlformats.org/officeDocument/2006/relationships/chart" Target="../charts/chart9.xml"/><Relationship Id="rId4" Type="http://schemas.openxmlformats.org/officeDocument/2006/relationships/chart" Target="../charts/char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76D8-A7AA-64DD-335C-FCAC4E378E7E}"/>
              </a:ext>
            </a:extLst>
          </p:cNvPr>
          <p:cNvSpPr>
            <a:spLocks noGrp="1"/>
          </p:cNvSpPr>
          <p:nvPr>
            <p:ph type="ctrTitle"/>
          </p:nvPr>
        </p:nvSpPr>
        <p:spPr/>
        <p:txBody>
          <a:bodyPr/>
          <a:lstStyle/>
          <a:p>
            <a:r>
              <a:rPr lang="en-US" dirty="0" err="1"/>
              <a:t>GAMECo</a:t>
            </a:r>
            <a:r>
              <a:rPr lang="en-US" dirty="0"/>
              <a:t> </a:t>
            </a:r>
            <a:br>
              <a:rPr lang="en-US" dirty="0"/>
            </a:br>
            <a:r>
              <a:rPr lang="en-US" dirty="0"/>
              <a:t>sales analysis</a:t>
            </a:r>
          </a:p>
        </p:txBody>
      </p:sp>
      <p:sp>
        <p:nvSpPr>
          <p:cNvPr id="3" name="Subtitle 2">
            <a:extLst>
              <a:ext uri="{FF2B5EF4-FFF2-40B4-BE49-F238E27FC236}">
                <a16:creationId xmlns:a16="http://schemas.microsoft.com/office/drawing/2014/main" id="{0A565260-A43B-A77B-FA0A-594A6616E016}"/>
              </a:ext>
            </a:extLst>
          </p:cNvPr>
          <p:cNvSpPr>
            <a:spLocks noGrp="1"/>
          </p:cNvSpPr>
          <p:nvPr>
            <p:ph type="subTitle" idx="1"/>
          </p:nvPr>
        </p:nvSpPr>
        <p:spPr/>
        <p:txBody>
          <a:bodyPr/>
          <a:lstStyle/>
          <a:p>
            <a:r>
              <a:rPr lang="en-US" dirty="0"/>
              <a:t>Meredith </a:t>
            </a:r>
            <a:r>
              <a:rPr lang="en-US" dirty="0" err="1"/>
              <a:t>Flahan</a:t>
            </a:r>
            <a:endParaRPr lang="en-US" dirty="0"/>
          </a:p>
        </p:txBody>
      </p:sp>
    </p:spTree>
    <p:extLst>
      <p:ext uri="{BB962C8B-B14F-4D97-AF65-F5344CB8AC3E}">
        <p14:creationId xmlns:p14="http://schemas.microsoft.com/office/powerpoint/2010/main" val="161658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5349-9FFC-4918-238B-CBA7EA848EB4}"/>
              </a:ext>
            </a:extLst>
          </p:cNvPr>
          <p:cNvSpPr>
            <a:spLocks noGrp="1"/>
          </p:cNvSpPr>
          <p:nvPr>
            <p:ph type="title"/>
          </p:nvPr>
        </p:nvSpPr>
        <p:spPr>
          <a:xfrm>
            <a:off x="734906" y="2026920"/>
            <a:ext cx="4920827" cy="1485900"/>
          </a:xfrm>
        </p:spPr>
        <p:txBody>
          <a:bodyPr>
            <a:normAutofit fontScale="90000"/>
          </a:bodyPr>
          <a:lstStyle/>
          <a:p>
            <a:r>
              <a:rPr lang="en-US" sz="2800" dirty="0"/>
              <a:t>The current understanding is that sale trends (in units sold in millions) have remained stable over time across various geographical regions. </a:t>
            </a:r>
            <a:br>
              <a:rPr lang="en-US" sz="2800" dirty="0"/>
            </a:br>
            <a:br>
              <a:rPr lang="en-US" sz="2800" dirty="0"/>
            </a:br>
            <a:r>
              <a:rPr lang="en-US" sz="2800" dirty="0"/>
              <a:t>The large changes in sales seen here demonstrate this understanding to be inaccurate. </a:t>
            </a:r>
          </a:p>
        </p:txBody>
      </p:sp>
      <p:sp>
        <p:nvSpPr>
          <p:cNvPr id="6" name="Content Placeholder 5">
            <a:extLst>
              <a:ext uri="{FF2B5EF4-FFF2-40B4-BE49-F238E27FC236}">
                <a16:creationId xmlns:a16="http://schemas.microsoft.com/office/drawing/2014/main" id="{B6208EDB-ED06-3436-5B8D-B39A56224726}"/>
              </a:ext>
            </a:extLst>
          </p:cNvPr>
          <p:cNvSpPr>
            <a:spLocks noGrp="1"/>
          </p:cNvSpPr>
          <p:nvPr>
            <p:ph idx="1"/>
          </p:nvPr>
        </p:nvSpPr>
        <p:spPr>
          <a:xfrm>
            <a:off x="3804920" y="497841"/>
            <a:ext cx="4582160" cy="1026160"/>
          </a:xfrm>
        </p:spPr>
        <p:txBody>
          <a:bodyPr/>
          <a:lstStyle/>
          <a:p>
            <a:pPr marL="0" indent="0">
              <a:buNone/>
            </a:pPr>
            <a:r>
              <a:rPr lang="en-US" sz="4000" dirty="0"/>
              <a:t>Current Hypothesis</a:t>
            </a:r>
          </a:p>
          <a:p>
            <a:endParaRPr lang="en-US" dirty="0"/>
          </a:p>
          <a:p>
            <a:pPr marL="0" indent="0">
              <a:buNone/>
            </a:pPr>
            <a:endParaRPr lang="en-US" dirty="0"/>
          </a:p>
        </p:txBody>
      </p:sp>
      <p:graphicFrame>
        <p:nvGraphicFramePr>
          <p:cNvPr id="7" name="Chart 6">
            <a:extLst>
              <a:ext uri="{FF2B5EF4-FFF2-40B4-BE49-F238E27FC236}">
                <a16:creationId xmlns:a16="http://schemas.microsoft.com/office/drawing/2014/main" id="{B3F6933C-0A8D-E4D6-1E42-D1CA7379A45C}"/>
              </a:ext>
            </a:extLst>
          </p:cNvPr>
          <p:cNvGraphicFramePr/>
          <p:nvPr>
            <p:extLst>
              <p:ext uri="{D42A27DB-BD31-4B8C-83A1-F6EECF244321}">
                <p14:modId xmlns:p14="http://schemas.microsoft.com/office/powerpoint/2010/main" val="2626455111"/>
              </p:ext>
            </p:extLst>
          </p:nvPr>
        </p:nvGraphicFramePr>
        <p:xfrm>
          <a:off x="5716694" y="1835573"/>
          <a:ext cx="6589024" cy="46619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61014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E5AA-645E-CE55-E945-C84C62255C76}"/>
              </a:ext>
            </a:extLst>
          </p:cNvPr>
          <p:cNvSpPr>
            <a:spLocks noGrp="1"/>
          </p:cNvSpPr>
          <p:nvPr>
            <p:ph type="title"/>
          </p:nvPr>
        </p:nvSpPr>
        <p:spPr>
          <a:xfrm>
            <a:off x="1295400" y="374226"/>
            <a:ext cx="9601200" cy="1485900"/>
          </a:xfrm>
        </p:spPr>
        <p:txBody>
          <a:bodyPr/>
          <a:lstStyle/>
          <a:p>
            <a:pPr algn="ctr"/>
            <a:r>
              <a:rPr lang="en-US" dirty="0"/>
              <a:t>Insights</a:t>
            </a:r>
          </a:p>
        </p:txBody>
      </p:sp>
      <p:sp>
        <p:nvSpPr>
          <p:cNvPr id="4" name="Text Placeholder 3">
            <a:extLst>
              <a:ext uri="{FF2B5EF4-FFF2-40B4-BE49-F238E27FC236}">
                <a16:creationId xmlns:a16="http://schemas.microsoft.com/office/drawing/2014/main" id="{F034064A-24E4-FEAC-A726-114BD0F93635}"/>
              </a:ext>
            </a:extLst>
          </p:cNvPr>
          <p:cNvSpPr>
            <a:spLocks noGrp="1"/>
          </p:cNvSpPr>
          <p:nvPr>
            <p:ph type="body" sz="half" idx="4294967295"/>
          </p:nvPr>
        </p:nvSpPr>
        <p:spPr>
          <a:xfrm>
            <a:off x="1022773" y="1860126"/>
            <a:ext cx="3856038" cy="4346575"/>
          </a:xfrm>
        </p:spPr>
        <p:txBody>
          <a:bodyPr>
            <a:normAutofit fontScale="92500" lnSpcReduction="20000"/>
          </a:bodyPr>
          <a:lstStyle/>
          <a:p>
            <a:pPr marL="285750" indent="-285750">
              <a:buFont typeface="Wingdings" panose="05000000000000000000" pitchFamily="2" charset="2"/>
              <a:buChar char="§"/>
            </a:pPr>
            <a:r>
              <a:rPr lang="en-US" dirty="0"/>
              <a:t>Sales were volatile for North America and Japan until 1996.</a:t>
            </a:r>
          </a:p>
          <a:p>
            <a:pPr marL="285750" indent="-285750">
              <a:buFont typeface="Wingdings" panose="05000000000000000000" pitchFamily="2" charset="2"/>
              <a:buChar char="§"/>
            </a:pPr>
            <a:r>
              <a:rPr lang="en-US" dirty="0"/>
              <a:t>North American and Japanese sales have an inverse relationship. When sales for one region increases, the other declines.</a:t>
            </a:r>
          </a:p>
          <a:p>
            <a:pPr marL="285750" indent="-285750">
              <a:buFont typeface="Wingdings" panose="05000000000000000000" pitchFamily="2" charset="2"/>
              <a:buChar char="§"/>
            </a:pPr>
            <a:r>
              <a:rPr lang="en-US" dirty="0"/>
              <a:t>European sales have increased steadily and surpassed North American sales in 2016.</a:t>
            </a:r>
          </a:p>
          <a:p>
            <a:pPr marL="285750" indent="-285750">
              <a:buFont typeface="Wingdings" panose="05000000000000000000" pitchFamily="2" charset="2"/>
              <a:buChar char="§"/>
            </a:pPr>
            <a:r>
              <a:rPr lang="en-US" dirty="0"/>
              <a:t>North American sales have been declining since 2003.</a:t>
            </a:r>
          </a:p>
          <a:p>
            <a:pPr marL="285750" indent="-285750">
              <a:buFont typeface="Wingdings" panose="05000000000000000000" pitchFamily="2" charset="2"/>
              <a:buChar char="§"/>
            </a:pPr>
            <a:r>
              <a:rPr lang="en-US" dirty="0"/>
              <a:t>“Other” sales have also shown a stable incline, even surpassing Japan in the percentage of global sales in 2014.</a:t>
            </a:r>
          </a:p>
          <a:p>
            <a:pPr marL="285750" indent="-285750">
              <a:buFont typeface="Wingdings" panose="05000000000000000000" pitchFamily="2" charset="2"/>
              <a:buChar char="§"/>
            </a:pPr>
            <a:endParaRPr lang="en-US" dirty="0"/>
          </a:p>
        </p:txBody>
      </p:sp>
      <p:graphicFrame>
        <p:nvGraphicFramePr>
          <p:cNvPr id="5" name="Content Placeholder 4">
            <a:extLst>
              <a:ext uri="{FF2B5EF4-FFF2-40B4-BE49-F238E27FC236}">
                <a16:creationId xmlns:a16="http://schemas.microsoft.com/office/drawing/2014/main" id="{9957AD5F-BB7C-4A70-771E-5840C6325266}"/>
              </a:ext>
            </a:extLst>
          </p:cNvPr>
          <p:cNvGraphicFramePr>
            <a:graphicFrameLocks noGrp="1"/>
          </p:cNvGraphicFramePr>
          <p:nvPr>
            <p:ph idx="4294967295"/>
            <p:extLst>
              <p:ext uri="{D42A27DB-BD31-4B8C-83A1-F6EECF244321}">
                <p14:modId xmlns:p14="http://schemas.microsoft.com/office/powerpoint/2010/main" val="440353850"/>
              </p:ext>
            </p:extLst>
          </p:nvPr>
        </p:nvGraphicFramePr>
        <p:xfrm>
          <a:off x="5538576" y="1671214"/>
          <a:ext cx="6497637" cy="4724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58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093F-2453-EC7C-C6AA-82DFABD1DFB0}"/>
              </a:ext>
            </a:extLst>
          </p:cNvPr>
          <p:cNvSpPr>
            <a:spLocks noGrp="1"/>
          </p:cNvSpPr>
          <p:nvPr>
            <p:ph type="title"/>
          </p:nvPr>
        </p:nvSpPr>
        <p:spPr>
          <a:xfrm>
            <a:off x="7205197" y="2695933"/>
            <a:ext cx="4381213" cy="1903568"/>
          </a:xfrm>
        </p:spPr>
        <p:txBody>
          <a:bodyPr>
            <a:noAutofit/>
          </a:bodyPr>
          <a:lstStyle/>
          <a:p>
            <a:r>
              <a:rPr lang="en-US" sz="2400" dirty="0"/>
              <a:t>When compared to global sales trends, it is evident that the decline in North American sales have negatively affected global sales despite the upwards trends of the European, Japanese, and “other” regions.</a:t>
            </a:r>
          </a:p>
        </p:txBody>
      </p:sp>
      <p:graphicFrame>
        <p:nvGraphicFramePr>
          <p:cNvPr id="5" name="Content Placeholder 4">
            <a:extLst>
              <a:ext uri="{FF2B5EF4-FFF2-40B4-BE49-F238E27FC236}">
                <a16:creationId xmlns:a16="http://schemas.microsoft.com/office/drawing/2014/main" id="{3F6293E1-DE91-2E27-88A9-E0B161565267}"/>
              </a:ext>
            </a:extLst>
          </p:cNvPr>
          <p:cNvGraphicFramePr>
            <a:graphicFrameLocks noGrp="1"/>
          </p:cNvGraphicFramePr>
          <p:nvPr>
            <p:ph sz="half" idx="1"/>
            <p:extLst>
              <p:ext uri="{D42A27DB-BD31-4B8C-83A1-F6EECF244321}">
                <p14:modId xmlns:p14="http://schemas.microsoft.com/office/powerpoint/2010/main" val="4133211698"/>
              </p:ext>
            </p:extLst>
          </p:nvPr>
        </p:nvGraphicFramePr>
        <p:xfrm>
          <a:off x="1089718" y="278447"/>
          <a:ext cx="6866750" cy="34822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1174AAFF-7F76-7F44-3A10-716045B2D18B}"/>
              </a:ext>
            </a:extLst>
          </p:cNvPr>
          <p:cNvGraphicFramePr>
            <a:graphicFrameLocks noGrp="1"/>
          </p:cNvGraphicFramePr>
          <p:nvPr>
            <p:ph sz="half" idx="2"/>
            <p:extLst>
              <p:ext uri="{D42A27DB-BD31-4B8C-83A1-F6EECF244321}">
                <p14:modId xmlns:p14="http://schemas.microsoft.com/office/powerpoint/2010/main" val="1538196643"/>
              </p:ext>
            </p:extLst>
          </p:nvPr>
        </p:nvGraphicFramePr>
        <p:xfrm>
          <a:off x="1089717" y="3678227"/>
          <a:ext cx="5283581" cy="3080083"/>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a:extLst>
              <a:ext uri="{FF2B5EF4-FFF2-40B4-BE49-F238E27FC236}">
                <a16:creationId xmlns:a16="http://schemas.microsoft.com/office/drawing/2014/main" id="{2D04C848-27C8-73C0-B71F-113BC15278EB}"/>
              </a:ext>
            </a:extLst>
          </p:cNvPr>
          <p:cNvCxnSpPr/>
          <p:nvPr/>
        </p:nvCxnSpPr>
        <p:spPr>
          <a:xfrm>
            <a:off x="4713566" y="925338"/>
            <a:ext cx="0" cy="539014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2320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8B05-1162-990B-6902-786D3E302E0E}"/>
              </a:ext>
            </a:extLst>
          </p:cNvPr>
          <p:cNvSpPr>
            <a:spLocks noGrp="1"/>
          </p:cNvSpPr>
          <p:nvPr>
            <p:ph type="title"/>
          </p:nvPr>
        </p:nvSpPr>
        <p:spPr>
          <a:xfrm>
            <a:off x="1371600" y="685800"/>
            <a:ext cx="9601200" cy="1052258"/>
          </a:xfrm>
        </p:spPr>
        <p:txBody>
          <a:bodyPr>
            <a:normAutofit fontScale="90000"/>
          </a:bodyPr>
          <a:lstStyle/>
          <a:p>
            <a:r>
              <a:rPr lang="en-US" sz="2400" dirty="0"/>
              <a:t>The popularity of different genres varies by geographical region as shown by the grouping of this data from the past ten years by percentage of units sold. For example, shooter-type games are much more popular in North American than Japan.</a:t>
            </a:r>
          </a:p>
        </p:txBody>
      </p:sp>
      <p:graphicFrame>
        <p:nvGraphicFramePr>
          <p:cNvPr id="7" name="Content Placeholder 6">
            <a:extLst>
              <a:ext uri="{FF2B5EF4-FFF2-40B4-BE49-F238E27FC236}">
                <a16:creationId xmlns:a16="http://schemas.microsoft.com/office/drawing/2014/main" id="{7A7F03DD-D94C-2FF9-3BE0-0CE7A5A0EF59}"/>
              </a:ext>
            </a:extLst>
          </p:cNvPr>
          <p:cNvGraphicFramePr>
            <a:graphicFrameLocks noGrp="1"/>
          </p:cNvGraphicFramePr>
          <p:nvPr>
            <p:ph idx="1"/>
            <p:extLst>
              <p:ext uri="{D42A27DB-BD31-4B8C-83A1-F6EECF244321}">
                <p14:modId xmlns:p14="http://schemas.microsoft.com/office/powerpoint/2010/main" val="3597461259"/>
              </p:ext>
            </p:extLst>
          </p:nvPr>
        </p:nvGraphicFramePr>
        <p:xfrm>
          <a:off x="1371600" y="2285999"/>
          <a:ext cx="10213596" cy="41567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298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B658-C238-741C-752A-E6245911A0D9}"/>
              </a:ext>
            </a:extLst>
          </p:cNvPr>
          <p:cNvSpPr>
            <a:spLocks noGrp="1"/>
          </p:cNvSpPr>
          <p:nvPr>
            <p:ph type="title"/>
          </p:nvPr>
        </p:nvSpPr>
        <p:spPr>
          <a:xfrm>
            <a:off x="1371600" y="123613"/>
            <a:ext cx="9601200" cy="1485900"/>
          </a:xfrm>
        </p:spPr>
        <p:txBody>
          <a:bodyPr/>
          <a:lstStyle/>
          <a:p>
            <a:pPr algn="ctr"/>
            <a:r>
              <a:rPr lang="en-US" dirty="0"/>
              <a:t>Insights</a:t>
            </a:r>
          </a:p>
        </p:txBody>
      </p:sp>
      <p:sp>
        <p:nvSpPr>
          <p:cNvPr id="4" name="Text Placeholder 3">
            <a:extLst>
              <a:ext uri="{FF2B5EF4-FFF2-40B4-BE49-F238E27FC236}">
                <a16:creationId xmlns:a16="http://schemas.microsoft.com/office/drawing/2014/main" id="{A84A62DD-C19B-F8B4-069A-7A4B3FC8173F}"/>
              </a:ext>
            </a:extLst>
          </p:cNvPr>
          <p:cNvSpPr>
            <a:spLocks noGrp="1"/>
          </p:cNvSpPr>
          <p:nvPr>
            <p:ph type="body" sz="half" idx="4294967295"/>
          </p:nvPr>
        </p:nvSpPr>
        <p:spPr>
          <a:xfrm>
            <a:off x="1477433" y="5782892"/>
            <a:ext cx="10002520" cy="951495"/>
          </a:xfrm>
        </p:spPr>
        <p:txBody>
          <a:bodyPr>
            <a:noAutofit/>
          </a:bodyPr>
          <a:lstStyle/>
          <a:p>
            <a:pPr marL="0" indent="0">
              <a:buNone/>
            </a:pPr>
            <a:r>
              <a:rPr lang="en-US" sz="1800" dirty="0"/>
              <a:t>Japan stands out with different preferences for game genres than the other regions. Culturally, images of guns and military are not widely accepted, </a:t>
            </a:r>
            <a:r>
              <a:rPr lang="en-US" sz="1800"/>
              <a:t>however action-based, </a:t>
            </a:r>
            <a:r>
              <a:rPr lang="en-US" sz="1800" dirty="0"/>
              <a:t>role-playing games are popular. Marketing approaches should data-based and culturally-aware versus targeting all regions uniformly.</a:t>
            </a:r>
          </a:p>
        </p:txBody>
      </p:sp>
      <p:graphicFrame>
        <p:nvGraphicFramePr>
          <p:cNvPr id="5" name="Content Placeholder 4">
            <a:extLst>
              <a:ext uri="{FF2B5EF4-FFF2-40B4-BE49-F238E27FC236}">
                <a16:creationId xmlns:a16="http://schemas.microsoft.com/office/drawing/2014/main" id="{EB6FF8C5-0606-61EE-61F2-457F50836C98}"/>
              </a:ext>
            </a:extLst>
          </p:cNvPr>
          <p:cNvGraphicFramePr>
            <a:graphicFrameLocks noGrp="1"/>
          </p:cNvGraphicFramePr>
          <p:nvPr>
            <p:ph idx="4294967295"/>
            <p:extLst>
              <p:ext uri="{D42A27DB-BD31-4B8C-83A1-F6EECF244321}">
                <p14:modId xmlns:p14="http://schemas.microsoft.com/office/powerpoint/2010/main" val="4156892242"/>
              </p:ext>
            </p:extLst>
          </p:nvPr>
        </p:nvGraphicFramePr>
        <p:xfrm>
          <a:off x="1219200" y="1132840"/>
          <a:ext cx="4646507" cy="22961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1281A6D-B8D0-1CE3-62DF-178277CF2021}"/>
              </a:ext>
            </a:extLst>
          </p:cNvPr>
          <p:cNvGraphicFramePr>
            <a:graphicFrameLocks/>
          </p:cNvGraphicFramePr>
          <p:nvPr>
            <p:extLst>
              <p:ext uri="{D42A27DB-BD31-4B8C-83A1-F6EECF244321}">
                <p14:modId xmlns:p14="http://schemas.microsoft.com/office/powerpoint/2010/main" val="4214106708"/>
              </p:ext>
            </p:extLst>
          </p:nvPr>
        </p:nvGraphicFramePr>
        <p:xfrm>
          <a:off x="6478693" y="1130458"/>
          <a:ext cx="4646507" cy="22961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ontent Placeholder 8">
            <a:extLst>
              <a:ext uri="{FF2B5EF4-FFF2-40B4-BE49-F238E27FC236}">
                <a16:creationId xmlns:a16="http://schemas.microsoft.com/office/drawing/2014/main" id="{6EB7574A-AD2E-839E-4536-9DB7986844FB}"/>
              </a:ext>
            </a:extLst>
          </p:cNvPr>
          <p:cNvGraphicFramePr>
            <a:graphicFrameLocks/>
          </p:cNvGraphicFramePr>
          <p:nvPr>
            <p:extLst>
              <p:ext uri="{D42A27DB-BD31-4B8C-83A1-F6EECF244321}">
                <p14:modId xmlns:p14="http://schemas.microsoft.com/office/powerpoint/2010/main" val="3400814915"/>
              </p:ext>
            </p:extLst>
          </p:nvPr>
        </p:nvGraphicFramePr>
        <p:xfrm>
          <a:off x="1219200" y="3560127"/>
          <a:ext cx="4646507" cy="19490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257C7FEB-3A16-6232-5480-3EC6B1473DF1}"/>
              </a:ext>
            </a:extLst>
          </p:cNvPr>
          <p:cNvGraphicFramePr>
            <a:graphicFrameLocks/>
          </p:cNvGraphicFramePr>
          <p:nvPr>
            <p:extLst>
              <p:ext uri="{D42A27DB-BD31-4B8C-83A1-F6EECF244321}">
                <p14:modId xmlns:p14="http://schemas.microsoft.com/office/powerpoint/2010/main" val="4214393150"/>
              </p:ext>
            </p:extLst>
          </p:nvPr>
        </p:nvGraphicFramePr>
        <p:xfrm>
          <a:off x="6585374" y="3511972"/>
          <a:ext cx="4646507" cy="194902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674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E087-47AB-B623-6314-39EC1744737D}"/>
              </a:ext>
            </a:extLst>
          </p:cNvPr>
          <p:cNvSpPr>
            <a:spLocks noGrp="1"/>
          </p:cNvSpPr>
          <p:nvPr>
            <p:ph type="title"/>
          </p:nvPr>
        </p:nvSpPr>
        <p:spPr>
          <a:xfrm>
            <a:off x="1782661" y="355506"/>
            <a:ext cx="9601200" cy="631271"/>
          </a:xfrm>
        </p:spPr>
        <p:txBody>
          <a:bodyPr>
            <a:noAutofit/>
          </a:bodyPr>
          <a:lstStyle/>
          <a:p>
            <a:r>
              <a:rPr lang="en-US" sz="3600" dirty="0"/>
              <a:t>Recommendations for 2017 Marketing Budget</a:t>
            </a:r>
            <a:br>
              <a:rPr lang="en-US" dirty="0"/>
            </a:br>
            <a:br>
              <a:rPr lang="en-US" sz="2800" dirty="0"/>
            </a:br>
            <a:br>
              <a:rPr lang="en-US" sz="2800" dirty="0"/>
            </a:br>
            <a:endParaRPr lang="en-US" dirty="0"/>
          </a:p>
        </p:txBody>
      </p:sp>
      <p:sp>
        <p:nvSpPr>
          <p:cNvPr id="3" name="TextBox 2">
            <a:extLst>
              <a:ext uri="{FF2B5EF4-FFF2-40B4-BE49-F238E27FC236}">
                <a16:creationId xmlns:a16="http://schemas.microsoft.com/office/drawing/2014/main" id="{FF195D9F-2F90-30F9-F965-CB36F8727ED3}"/>
              </a:ext>
            </a:extLst>
          </p:cNvPr>
          <p:cNvSpPr txBox="1"/>
          <p:nvPr/>
        </p:nvSpPr>
        <p:spPr>
          <a:xfrm>
            <a:off x="1077986" y="1330395"/>
            <a:ext cx="4827864" cy="1477328"/>
          </a:xfrm>
          <a:prstGeom prst="rect">
            <a:avLst/>
          </a:prstGeom>
          <a:noFill/>
          <a:ln w="12700">
            <a:solidFill>
              <a:schemeClr val="tx1"/>
            </a:solidFill>
          </a:ln>
        </p:spPr>
        <p:txBody>
          <a:bodyPr wrap="square" rtlCol="0">
            <a:spAutoFit/>
          </a:bodyPr>
          <a:lstStyle/>
          <a:p>
            <a:r>
              <a:rPr lang="en-US" b="1" dirty="0"/>
              <a:t>North America </a:t>
            </a:r>
            <a:r>
              <a:rPr lang="en-US" dirty="0"/>
              <a:t> </a:t>
            </a:r>
          </a:p>
          <a:p>
            <a:pPr marL="285750" indent="-285750">
              <a:buFont typeface="Wingdings" panose="05000000000000000000" pitchFamily="2" charset="2"/>
              <a:buChar char="§"/>
            </a:pPr>
            <a:r>
              <a:rPr lang="en-US" dirty="0"/>
              <a:t>Largest portion of the budget due to massive market that determines global sales</a:t>
            </a:r>
          </a:p>
          <a:p>
            <a:pPr marL="285750" indent="-285750">
              <a:buFont typeface="Wingdings" panose="05000000000000000000" pitchFamily="2" charset="2"/>
              <a:buChar char="§"/>
            </a:pPr>
            <a:r>
              <a:rPr lang="en-US" dirty="0"/>
              <a:t>Marketing should focus on action, sports, and shooter genres.</a:t>
            </a:r>
          </a:p>
        </p:txBody>
      </p:sp>
      <p:sp>
        <p:nvSpPr>
          <p:cNvPr id="4" name="TextBox 3">
            <a:extLst>
              <a:ext uri="{FF2B5EF4-FFF2-40B4-BE49-F238E27FC236}">
                <a16:creationId xmlns:a16="http://schemas.microsoft.com/office/drawing/2014/main" id="{2F29DA77-CD7B-A2B3-299D-80BA976532C4}"/>
              </a:ext>
            </a:extLst>
          </p:cNvPr>
          <p:cNvSpPr txBox="1"/>
          <p:nvPr/>
        </p:nvSpPr>
        <p:spPr>
          <a:xfrm>
            <a:off x="6172200" y="1327967"/>
            <a:ext cx="5670957" cy="1477328"/>
          </a:xfrm>
          <a:prstGeom prst="rect">
            <a:avLst/>
          </a:prstGeom>
          <a:noFill/>
          <a:ln w="12700">
            <a:solidFill>
              <a:schemeClr val="tx1"/>
            </a:solidFill>
          </a:ln>
        </p:spPr>
        <p:txBody>
          <a:bodyPr wrap="square" rtlCol="0">
            <a:spAutoFit/>
          </a:bodyPr>
          <a:lstStyle/>
          <a:p>
            <a:r>
              <a:rPr lang="en-US" sz="1800" b="1" dirty="0"/>
              <a:t>Europe</a:t>
            </a:r>
            <a:r>
              <a:rPr lang="en-US" sz="1800" dirty="0"/>
              <a:t> </a:t>
            </a:r>
          </a:p>
          <a:p>
            <a:pPr marL="285750" indent="-285750">
              <a:buFont typeface="Wingdings" panose="05000000000000000000" pitchFamily="2" charset="2"/>
              <a:buChar char="§"/>
            </a:pPr>
            <a:r>
              <a:rPr lang="en-US" sz="1800" dirty="0"/>
              <a:t>Increased portion </a:t>
            </a:r>
            <a:r>
              <a:rPr lang="en-US" dirty="0"/>
              <a:t>of budget per h</a:t>
            </a:r>
            <a:r>
              <a:rPr lang="en-US" sz="1800" dirty="0"/>
              <a:t>ighest percentage of sales in 2016 and consistent market</a:t>
            </a:r>
            <a:endParaRPr lang="en-US" dirty="0"/>
          </a:p>
          <a:p>
            <a:pPr marL="285750" indent="-285750">
              <a:buFont typeface="Wingdings" panose="05000000000000000000" pitchFamily="2" charset="2"/>
              <a:buChar char="§"/>
            </a:pPr>
            <a:r>
              <a:rPr lang="en-US" sz="1800" dirty="0"/>
              <a:t>Marketing should focus on action, sports, and shooter genres.</a:t>
            </a:r>
          </a:p>
        </p:txBody>
      </p:sp>
      <p:sp>
        <p:nvSpPr>
          <p:cNvPr id="5" name="TextBox 4">
            <a:extLst>
              <a:ext uri="{FF2B5EF4-FFF2-40B4-BE49-F238E27FC236}">
                <a16:creationId xmlns:a16="http://schemas.microsoft.com/office/drawing/2014/main" id="{41071C00-ADD7-413A-B5FF-0D7F32E8876C}"/>
              </a:ext>
            </a:extLst>
          </p:cNvPr>
          <p:cNvSpPr txBox="1"/>
          <p:nvPr/>
        </p:nvSpPr>
        <p:spPr>
          <a:xfrm>
            <a:off x="1077986" y="3363173"/>
            <a:ext cx="5985545" cy="2585323"/>
          </a:xfrm>
          <a:prstGeom prst="rect">
            <a:avLst/>
          </a:prstGeom>
          <a:noFill/>
          <a:ln w="12700" cmpd="thinThick">
            <a:solidFill>
              <a:schemeClr val="tx1"/>
            </a:solidFill>
            <a:prstDash val="solid"/>
          </a:ln>
        </p:spPr>
        <p:txBody>
          <a:bodyPr wrap="square" rtlCol="0">
            <a:spAutoFit/>
          </a:bodyPr>
          <a:lstStyle/>
          <a:p>
            <a:r>
              <a:rPr lang="en-US" sz="1800" b="1" dirty="0"/>
              <a:t>Japan</a:t>
            </a:r>
            <a:r>
              <a:rPr lang="en-US" sz="1800" dirty="0"/>
              <a:t> </a:t>
            </a:r>
          </a:p>
          <a:p>
            <a:pPr marL="285750" indent="-285750">
              <a:buFont typeface="Wingdings" panose="05000000000000000000" pitchFamily="2" charset="2"/>
              <a:buChar char="§"/>
            </a:pPr>
            <a:r>
              <a:rPr lang="en-US" sz="1800" dirty="0"/>
              <a:t>Similar portion of budget as 2016 per increasing sales</a:t>
            </a:r>
          </a:p>
          <a:p>
            <a:pPr marL="285750" indent="-285750">
              <a:buFont typeface="Wingdings" panose="05000000000000000000" pitchFamily="2" charset="2"/>
              <a:buChar char="§"/>
            </a:pPr>
            <a:r>
              <a:rPr lang="en-US" sz="1800" dirty="0"/>
              <a:t>Sales will continue being smaller than North America and Europe due to its smaller population. </a:t>
            </a:r>
          </a:p>
          <a:p>
            <a:pPr marL="285750" indent="-285750">
              <a:buFont typeface="Wingdings" panose="05000000000000000000" pitchFamily="2" charset="2"/>
              <a:buChar char="§"/>
            </a:pPr>
            <a:r>
              <a:rPr lang="en-US" sz="1800" dirty="0"/>
              <a:t>More investigation is needed into why Japanese sales tend to decrease when North American sales increase to prevent this from happening in 2017. </a:t>
            </a:r>
          </a:p>
          <a:p>
            <a:pPr marL="285750" indent="-285750">
              <a:buFont typeface="Wingdings" panose="05000000000000000000" pitchFamily="2" charset="2"/>
              <a:buChar char="§"/>
            </a:pPr>
            <a:r>
              <a:rPr lang="en-US" sz="1800" dirty="0"/>
              <a:t>Marketing should focus on role-playing, action, and miscellaneous genres.</a:t>
            </a:r>
          </a:p>
        </p:txBody>
      </p:sp>
      <p:sp>
        <p:nvSpPr>
          <p:cNvPr id="6" name="TextBox 5">
            <a:extLst>
              <a:ext uri="{FF2B5EF4-FFF2-40B4-BE49-F238E27FC236}">
                <a16:creationId xmlns:a16="http://schemas.microsoft.com/office/drawing/2014/main" id="{25CB64FC-4A63-7096-2CD8-23C5FD460026}"/>
              </a:ext>
            </a:extLst>
          </p:cNvPr>
          <p:cNvSpPr txBox="1"/>
          <p:nvPr/>
        </p:nvSpPr>
        <p:spPr>
          <a:xfrm>
            <a:off x="7365534" y="3363173"/>
            <a:ext cx="4477624" cy="2585323"/>
          </a:xfrm>
          <a:prstGeom prst="rect">
            <a:avLst/>
          </a:prstGeom>
          <a:noFill/>
          <a:ln w="12700">
            <a:solidFill>
              <a:schemeClr val="tx1"/>
            </a:solidFill>
          </a:ln>
        </p:spPr>
        <p:txBody>
          <a:bodyPr wrap="square" rtlCol="0">
            <a:spAutoFit/>
          </a:bodyPr>
          <a:lstStyle/>
          <a:p>
            <a:r>
              <a:rPr lang="en-US" sz="1800" b="1" dirty="0"/>
              <a:t>Other</a:t>
            </a:r>
            <a:endParaRPr lang="en-US" b="1" dirty="0"/>
          </a:p>
          <a:p>
            <a:pPr marL="285750" indent="-285750">
              <a:buFont typeface="Wingdings" panose="05000000000000000000" pitchFamily="2" charset="2"/>
              <a:buChar char="§"/>
            </a:pPr>
            <a:r>
              <a:rPr lang="en-US" sz="1800" dirty="0"/>
              <a:t>Smallest portion of budget per</a:t>
            </a:r>
            <a:r>
              <a:rPr lang="en-US" sz="1800" b="1" dirty="0"/>
              <a:t> </a:t>
            </a:r>
            <a:r>
              <a:rPr lang="en-US" sz="1800" dirty="0"/>
              <a:t>lowest percentage of global sales</a:t>
            </a:r>
          </a:p>
          <a:p>
            <a:pPr marL="285750" indent="-285750">
              <a:buFont typeface="Wingdings" panose="05000000000000000000" pitchFamily="2" charset="2"/>
              <a:buChar char="§"/>
            </a:pPr>
            <a:r>
              <a:rPr lang="en-US" dirty="0"/>
              <a:t>Upward sales</a:t>
            </a:r>
            <a:r>
              <a:rPr lang="en-US" sz="1800" dirty="0"/>
              <a:t> trend warrants further investigation on where more specifically sales are increasing to best capitalize on profits in the near future. </a:t>
            </a:r>
          </a:p>
          <a:p>
            <a:pPr marL="285750" indent="-285750">
              <a:buFont typeface="Wingdings" panose="05000000000000000000" pitchFamily="2" charset="2"/>
              <a:buChar char="§"/>
            </a:pPr>
            <a:r>
              <a:rPr lang="en-US" sz="1800" dirty="0"/>
              <a:t>Marketing should focus on action, sports, and shooter genres.</a:t>
            </a:r>
          </a:p>
        </p:txBody>
      </p:sp>
    </p:spTree>
    <p:extLst>
      <p:ext uri="{BB962C8B-B14F-4D97-AF65-F5344CB8AC3E}">
        <p14:creationId xmlns:p14="http://schemas.microsoft.com/office/powerpoint/2010/main" val="2893925413"/>
      </p:ext>
    </p:extLst>
  </p:cSld>
  <p:clrMapOvr>
    <a:masterClrMapping/>
  </p:clrMapOvr>
</p:sld>
</file>

<file path=ppt/theme/theme1.xml><?xml version="1.0" encoding="utf-8"?>
<a:theme xmlns:a="http://schemas.openxmlformats.org/drawingml/2006/main" name="Crop">
  <a:themeElements>
    <a:clrScheme name="Custom 12">
      <a:dk1>
        <a:srgbClr val="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{2FD0F7C5-155B-430B-AC37-C41A56AAACD5}tf10001105</Template>
  <TotalTime>3345</TotalTime>
  <Words>470</Words>
  <Application>Microsoft Office PowerPoint</Application>
  <PresentationFormat>Widescreen</PresentationFormat>
  <Paragraphs>44</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Franklin Gothic Book</vt:lpstr>
      <vt:lpstr>Wingdings</vt:lpstr>
      <vt:lpstr>Crop</vt:lpstr>
      <vt:lpstr>GAMECo  sales analysis</vt:lpstr>
      <vt:lpstr>The current understanding is that sale trends (in units sold in millions) have remained stable over time across various geographical regions.   The large changes in sales seen here demonstrate this understanding to be inaccurate. </vt:lpstr>
      <vt:lpstr>Insights</vt:lpstr>
      <vt:lpstr>When compared to global sales trends, it is evident that the decline in North American sales have negatively affected global sales despite the upwards trends of the European, Japanese, and “other” regions.</vt:lpstr>
      <vt:lpstr>The popularity of different genres varies by geographical region as shown by the grouping of this data from the past ten years by percentage of units sold. For example, shooter-type games are much more popular in North American than Japan.</vt:lpstr>
      <vt:lpstr>Insights</vt:lpstr>
      <vt:lpstr>Recommendations for 2017 Marketing Budget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GAMECo</dc:title>
  <dc:creator>Christoph Schmitz</dc:creator>
  <cp:lastModifiedBy>Christoph Schmitz</cp:lastModifiedBy>
  <cp:revision>29</cp:revision>
  <dcterms:created xsi:type="dcterms:W3CDTF">2023-07-06T19:24:43Z</dcterms:created>
  <dcterms:modified xsi:type="dcterms:W3CDTF">2023-07-11T03:14:47Z</dcterms:modified>
</cp:coreProperties>
</file>