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9FBAFD-1D38-46F2-B2A8-808C4EB2826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30262-27FA-4AF0-BEAE-5851ED0DB4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04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FBAFD-1D38-46F2-B2A8-808C4EB2826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218699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FBAFD-1D38-46F2-B2A8-808C4EB2826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187185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FBAFD-1D38-46F2-B2A8-808C4EB2826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220209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FBAFD-1D38-46F2-B2A8-808C4EB2826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30262-27FA-4AF0-BEAE-5851ED0DB4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9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9FBAFD-1D38-46F2-B2A8-808C4EB2826F}"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419587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9FBAFD-1D38-46F2-B2A8-808C4EB2826F}"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391698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FBAFD-1D38-46F2-B2A8-808C4EB2826F}"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86981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9FBAFD-1D38-46F2-B2A8-808C4EB2826F}" type="datetimeFigureOut">
              <a:rPr lang="en-US" smtClean="0"/>
              <a:t>1/16/2024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18143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9FBAFD-1D38-46F2-B2A8-808C4EB2826F}" type="datetimeFigureOut">
              <a:rPr lang="en-US" smtClean="0"/>
              <a:t>1/16/2024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E30262-27FA-4AF0-BEAE-5851ED0DB47B}" type="slidenum">
              <a:rPr lang="en-US" smtClean="0"/>
              <a:t>‹#›</a:t>
            </a:fld>
            <a:endParaRPr lang="en-US"/>
          </a:p>
        </p:txBody>
      </p:sp>
    </p:spTree>
    <p:extLst>
      <p:ext uri="{BB962C8B-B14F-4D97-AF65-F5344CB8AC3E}">
        <p14:creationId xmlns:p14="http://schemas.microsoft.com/office/powerpoint/2010/main" val="253621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FBAFD-1D38-46F2-B2A8-808C4EB2826F}"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30262-27FA-4AF0-BEAE-5851ED0DB47B}" type="slidenum">
              <a:rPr lang="en-US" smtClean="0"/>
              <a:t>‹#›</a:t>
            </a:fld>
            <a:endParaRPr lang="en-US"/>
          </a:p>
        </p:txBody>
      </p:sp>
    </p:spTree>
    <p:extLst>
      <p:ext uri="{BB962C8B-B14F-4D97-AF65-F5344CB8AC3E}">
        <p14:creationId xmlns:p14="http://schemas.microsoft.com/office/powerpoint/2010/main" val="282365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9FBAFD-1D38-46F2-B2A8-808C4EB2826F}" type="datetimeFigureOut">
              <a:rPr lang="en-US" smtClean="0"/>
              <a:t>1/16/2024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E30262-27FA-4AF0-BEAE-5851ED0DB4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2630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12FC-269E-E565-7336-29417EE84B1D}"/>
              </a:ext>
            </a:extLst>
          </p:cNvPr>
          <p:cNvSpPr>
            <a:spLocks noGrp="1"/>
          </p:cNvSpPr>
          <p:nvPr>
            <p:ph type="ctrTitle"/>
          </p:nvPr>
        </p:nvSpPr>
        <p:spPr/>
        <p:txBody>
          <a:bodyPr/>
          <a:lstStyle/>
          <a:p>
            <a:r>
              <a:rPr lang="en-US" dirty="0"/>
              <a:t>Instacart Basket Analysis</a:t>
            </a:r>
          </a:p>
        </p:txBody>
      </p:sp>
      <p:sp>
        <p:nvSpPr>
          <p:cNvPr id="3" name="Subtitle 2">
            <a:extLst>
              <a:ext uri="{FF2B5EF4-FFF2-40B4-BE49-F238E27FC236}">
                <a16:creationId xmlns:a16="http://schemas.microsoft.com/office/drawing/2014/main" id="{D350FD20-7708-8620-5864-2A1A73EC9AF0}"/>
              </a:ext>
            </a:extLst>
          </p:cNvPr>
          <p:cNvSpPr>
            <a:spLocks noGrp="1"/>
          </p:cNvSpPr>
          <p:nvPr>
            <p:ph type="subTitle" idx="1"/>
          </p:nvPr>
        </p:nvSpPr>
        <p:spPr/>
        <p:txBody>
          <a:bodyPr/>
          <a:lstStyle/>
          <a:p>
            <a:r>
              <a:rPr lang="en-US" dirty="0"/>
              <a:t>Prepared by Meredith </a:t>
            </a:r>
            <a:r>
              <a:rPr lang="en-US" dirty="0" err="1"/>
              <a:t>Flahan</a:t>
            </a:r>
            <a:endParaRPr lang="en-US" dirty="0"/>
          </a:p>
        </p:txBody>
      </p:sp>
    </p:spTree>
    <p:extLst>
      <p:ext uri="{BB962C8B-B14F-4D97-AF65-F5344CB8AC3E}">
        <p14:creationId xmlns:p14="http://schemas.microsoft.com/office/powerpoint/2010/main" val="216681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BA20-31CF-2A26-504E-BA1DC3A51D51}"/>
              </a:ext>
            </a:extLst>
          </p:cNvPr>
          <p:cNvSpPr>
            <a:spLocks noGrp="1"/>
          </p:cNvSpPr>
          <p:nvPr>
            <p:ph type="title" idx="4294967295"/>
          </p:nvPr>
        </p:nvSpPr>
        <p:spPr>
          <a:xfrm>
            <a:off x="137275" y="128288"/>
            <a:ext cx="10058400" cy="668762"/>
          </a:xfrm>
        </p:spPr>
        <p:txBody>
          <a:bodyPr>
            <a:normAutofit fontScale="90000"/>
          </a:bodyPr>
          <a:lstStyle/>
          <a:p>
            <a:r>
              <a:rPr lang="en-US" b="1" dirty="0"/>
              <a:t>Customer Ordering Behaviors</a:t>
            </a:r>
          </a:p>
        </p:txBody>
      </p:sp>
      <p:pic>
        <p:nvPicPr>
          <p:cNvPr id="4" name="Picture 3">
            <a:extLst>
              <a:ext uri="{FF2B5EF4-FFF2-40B4-BE49-F238E27FC236}">
                <a16:creationId xmlns:a16="http://schemas.microsoft.com/office/drawing/2014/main" id="{C21191D0-D661-C9F7-2FDF-5F4D01763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7050"/>
            <a:ext cx="3667584" cy="2743200"/>
          </a:xfrm>
          <a:prstGeom prst="rect">
            <a:avLst/>
          </a:prstGeom>
        </p:spPr>
      </p:pic>
      <p:pic>
        <p:nvPicPr>
          <p:cNvPr id="6" name="Picture 5">
            <a:extLst>
              <a:ext uri="{FF2B5EF4-FFF2-40B4-BE49-F238E27FC236}">
                <a16:creationId xmlns:a16="http://schemas.microsoft.com/office/drawing/2014/main" id="{6A836A3E-4E06-931C-077F-8E02B97F3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771" y="1130297"/>
            <a:ext cx="3869059" cy="2286000"/>
          </a:xfrm>
          <a:prstGeom prst="rect">
            <a:avLst/>
          </a:prstGeom>
        </p:spPr>
      </p:pic>
      <p:sp>
        <p:nvSpPr>
          <p:cNvPr id="7" name="TextBox 6">
            <a:extLst>
              <a:ext uri="{FF2B5EF4-FFF2-40B4-BE49-F238E27FC236}">
                <a16:creationId xmlns:a16="http://schemas.microsoft.com/office/drawing/2014/main" id="{EC01C74F-0D43-19BB-4481-3020199CF042}"/>
              </a:ext>
            </a:extLst>
          </p:cNvPr>
          <p:cNvSpPr txBox="1"/>
          <p:nvPr/>
        </p:nvSpPr>
        <p:spPr>
          <a:xfrm>
            <a:off x="4831631" y="952905"/>
            <a:ext cx="1905582" cy="230832"/>
          </a:xfrm>
          <a:prstGeom prst="rect">
            <a:avLst/>
          </a:prstGeom>
          <a:noFill/>
        </p:spPr>
        <p:txBody>
          <a:bodyPr wrap="square" rtlCol="0">
            <a:spAutoFit/>
          </a:bodyPr>
          <a:lstStyle/>
          <a:p>
            <a:r>
              <a:rPr lang="en-US" sz="900" dirty="0"/>
              <a:t>Instacart Orders by Hour of the Day</a:t>
            </a:r>
          </a:p>
        </p:txBody>
      </p:sp>
      <p:pic>
        <p:nvPicPr>
          <p:cNvPr id="9" name="Picture 8">
            <a:extLst>
              <a:ext uri="{FF2B5EF4-FFF2-40B4-BE49-F238E27FC236}">
                <a16:creationId xmlns:a16="http://schemas.microsoft.com/office/drawing/2014/main" id="{6FBF45E4-FAB1-F506-008E-3A118B53F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260" y="852836"/>
            <a:ext cx="3667584" cy="2743200"/>
          </a:xfrm>
          <a:prstGeom prst="rect">
            <a:avLst/>
          </a:prstGeom>
        </p:spPr>
      </p:pic>
      <p:pic>
        <p:nvPicPr>
          <p:cNvPr id="11" name="Picture 10">
            <a:extLst>
              <a:ext uri="{FF2B5EF4-FFF2-40B4-BE49-F238E27FC236}">
                <a16:creationId xmlns:a16="http://schemas.microsoft.com/office/drawing/2014/main" id="{847CDD7E-A8DD-1E00-75F0-020C0ADAB321}"/>
              </a:ext>
            </a:extLst>
          </p:cNvPr>
          <p:cNvPicPr>
            <a:picLocks noChangeAspect="1"/>
          </p:cNvPicPr>
          <p:nvPr/>
        </p:nvPicPr>
        <p:blipFill>
          <a:blip r:embed="rId5"/>
          <a:stretch>
            <a:fillRect/>
          </a:stretch>
        </p:blipFill>
        <p:spPr>
          <a:xfrm>
            <a:off x="241137" y="3596036"/>
            <a:ext cx="3081416" cy="2743200"/>
          </a:xfrm>
          <a:prstGeom prst="rect">
            <a:avLst/>
          </a:prstGeom>
        </p:spPr>
      </p:pic>
      <p:pic>
        <p:nvPicPr>
          <p:cNvPr id="13" name="Picture 12">
            <a:extLst>
              <a:ext uri="{FF2B5EF4-FFF2-40B4-BE49-F238E27FC236}">
                <a16:creationId xmlns:a16="http://schemas.microsoft.com/office/drawing/2014/main" id="{744FF6F8-E948-817A-812D-5491D89BF232}"/>
              </a:ext>
            </a:extLst>
          </p:cNvPr>
          <p:cNvPicPr>
            <a:picLocks noChangeAspect="1"/>
          </p:cNvPicPr>
          <p:nvPr/>
        </p:nvPicPr>
        <p:blipFill>
          <a:blip r:embed="rId6"/>
          <a:stretch>
            <a:fillRect/>
          </a:stretch>
        </p:blipFill>
        <p:spPr>
          <a:xfrm>
            <a:off x="4153190" y="3540250"/>
            <a:ext cx="3421859" cy="2804335"/>
          </a:xfrm>
          <a:prstGeom prst="rect">
            <a:avLst/>
          </a:prstGeom>
        </p:spPr>
      </p:pic>
      <p:pic>
        <p:nvPicPr>
          <p:cNvPr id="15" name="Picture 14">
            <a:extLst>
              <a:ext uri="{FF2B5EF4-FFF2-40B4-BE49-F238E27FC236}">
                <a16:creationId xmlns:a16="http://schemas.microsoft.com/office/drawing/2014/main" id="{C503FBCD-2456-8788-C5F6-118948E38D3B}"/>
              </a:ext>
            </a:extLst>
          </p:cNvPr>
          <p:cNvPicPr>
            <a:picLocks noChangeAspect="1"/>
          </p:cNvPicPr>
          <p:nvPr/>
        </p:nvPicPr>
        <p:blipFill>
          <a:blip r:embed="rId7"/>
          <a:stretch>
            <a:fillRect/>
          </a:stretch>
        </p:blipFill>
        <p:spPr>
          <a:xfrm>
            <a:off x="8119520" y="3651823"/>
            <a:ext cx="3214967" cy="2687414"/>
          </a:xfrm>
          <a:prstGeom prst="rect">
            <a:avLst/>
          </a:prstGeom>
        </p:spPr>
      </p:pic>
    </p:spTree>
    <p:extLst>
      <p:ext uri="{BB962C8B-B14F-4D97-AF65-F5344CB8AC3E}">
        <p14:creationId xmlns:p14="http://schemas.microsoft.com/office/powerpoint/2010/main" val="418974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DD08BC-2800-89CF-2CF1-E4DE056785C9}"/>
              </a:ext>
            </a:extLst>
          </p:cNvPr>
          <p:cNvSpPr txBox="1"/>
          <p:nvPr/>
        </p:nvSpPr>
        <p:spPr>
          <a:xfrm>
            <a:off x="509551" y="142532"/>
            <a:ext cx="5488729" cy="646331"/>
          </a:xfrm>
          <a:prstGeom prst="rect">
            <a:avLst/>
          </a:prstGeom>
          <a:noFill/>
        </p:spPr>
        <p:txBody>
          <a:bodyPr wrap="square" rtlCol="0">
            <a:spAutoFit/>
          </a:bodyPr>
          <a:lstStyle/>
          <a:p>
            <a:pPr algn="ctr"/>
            <a:r>
              <a:rPr lang="en-US" sz="3600" b="1" dirty="0">
                <a:latin typeface="+mj-lt"/>
              </a:rPr>
              <a:t>Customer Ordering Behaviors</a:t>
            </a:r>
          </a:p>
        </p:txBody>
      </p:sp>
      <p:sp>
        <p:nvSpPr>
          <p:cNvPr id="6" name="TextBox 5">
            <a:extLst>
              <a:ext uri="{FF2B5EF4-FFF2-40B4-BE49-F238E27FC236}">
                <a16:creationId xmlns:a16="http://schemas.microsoft.com/office/drawing/2014/main" id="{ABE6EB9A-49BA-E48A-AA1F-AA4ED10B6154}"/>
              </a:ext>
            </a:extLst>
          </p:cNvPr>
          <p:cNvSpPr txBox="1"/>
          <p:nvPr/>
        </p:nvSpPr>
        <p:spPr>
          <a:xfrm>
            <a:off x="6233276" y="914400"/>
            <a:ext cx="5674865" cy="5970865"/>
          </a:xfrm>
          <a:prstGeom prst="rect">
            <a:avLst/>
          </a:prstGeom>
          <a:noFill/>
        </p:spPr>
        <p:txBody>
          <a:bodyPr wrap="square" rtlCol="0">
            <a:spAutoFit/>
          </a:bodyPr>
          <a:lstStyle/>
          <a:p>
            <a:r>
              <a:rPr lang="en-US" sz="1600" b="1" u="sng" dirty="0">
                <a:solidFill>
                  <a:srgbClr val="000000"/>
                </a:solidFill>
                <a:latin typeface="Calibri" panose="020F0502020204030204" pitchFamily="34" charset="0"/>
              </a:rPr>
              <a:t>Recommendations</a:t>
            </a:r>
          </a:p>
          <a:p>
            <a:endParaRPr lang="en-US" sz="1600" b="1" i="0" u="sng" strike="noStrike" dirty="0">
              <a:solidFill>
                <a:srgbClr val="000000"/>
              </a:solidFill>
              <a:effectLst/>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 Time more ads on Friday evenings and Saturday mornings as people are planning their grocery needs for the week. </a:t>
            </a:r>
          </a:p>
          <a:p>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Morning ads throughout the week may encourage more afternoon ordering. </a:t>
            </a:r>
          </a:p>
          <a:p>
            <a:endParaRPr lang="en-US" sz="1400" b="0" i="0" u="none" strike="noStrike" dirty="0">
              <a:solidFill>
                <a:srgbClr val="000000"/>
              </a:solidFill>
              <a:effectLst/>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 I suggest price groupings of less than $5, $5 up to $15, and $15 and higher.</a:t>
            </a:r>
          </a:p>
          <a:p>
            <a:endParaRPr lang="en-US" sz="1400" b="0" i="0" u="none" strike="noStrike" dirty="0">
              <a:solidFill>
                <a:srgbClr val="000000"/>
              </a:solidFill>
              <a:effectLst/>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 Sales drop off significantly past $15, so focused marketing efforts should be on products that fall on the higher end of this mid-range price grouping, or $10 - $15, for highest impact on revenue.</a:t>
            </a:r>
            <a:r>
              <a:rPr lang="en-US" sz="1400" dirty="0"/>
              <a:t> </a:t>
            </a:r>
          </a:p>
          <a:p>
            <a:endParaRPr lang="en-US" sz="1400" dirty="0"/>
          </a:p>
          <a:p>
            <a:r>
              <a:rPr lang="en-US" sz="1400" b="0" i="0" u="none" strike="noStrike" dirty="0">
                <a:solidFill>
                  <a:srgbClr val="000000"/>
                </a:solidFill>
                <a:effectLst/>
                <a:latin typeface="Calibri" panose="020F0502020204030204" pitchFamily="34" charset="0"/>
              </a:rPr>
              <a:t>• Knowing that customers mostly want produce and dairy/egg products, the availability of these products should be emphasized in our advertising. </a:t>
            </a:r>
          </a:p>
          <a:p>
            <a:endParaRPr lang="en-US" sz="1400" b="0" i="0" u="none" strike="noStrike" dirty="0">
              <a:solidFill>
                <a:srgbClr val="000000"/>
              </a:solidFill>
              <a:effectLst/>
              <a:latin typeface="Calibri" panose="020F0502020204030204" pitchFamily="34" charset="0"/>
            </a:endParaRPr>
          </a:p>
          <a:p>
            <a:r>
              <a:rPr lang="en-US" sz="1400" dirty="0">
                <a:solidFill>
                  <a:srgbClr val="000000"/>
                </a:solidFill>
                <a:latin typeface="Calibri" panose="020F0502020204030204" pitchFamily="34" charset="0"/>
              </a:rPr>
              <a:t>• I recommend targeting advertising to our customers who have waited over 8 days since their last order because the number of reorders drops quickly at that point. </a:t>
            </a:r>
          </a:p>
          <a:p>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We should consider advertising loyalty incentives to those who are regularly ordering once a week, such as reward points, discounts, and coupons.</a:t>
            </a:r>
          </a:p>
          <a:p>
            <a:endParaRPr lang="en-US" sz="1400" b="0" i="0" u="none" strike="noStrike" dirty="0">
              <a:solidFill>
                <a:srgbClr val="000000"/>
              </a:solidFill>
              <a:effectLst/>
              <a:latin typeface="Calibri" panose="020F0502020204030204" pitchFamily="34" charset="0"/>
            </a:endParaRPr>
          </a:p>
          <a:p>
            <a:endParaRPr lang="en-US" sz="1400" b="0" i="0" u="none" strike="noStrike" dirty="0">
              <a:solidFill>
                <a:srgbClr val="000000"/>
              </a:solidFill>
              <a:effectLst/>
              <a:latin typeface="Calibri" panose="020F0502020204030204" pitchFamily="34" charset="0"/>
            </a:endParaRPr>
          </a:p>
        </p:txBody>
      </p:sp>
      <p:sp>
        <p:nvSpPr>
          <p:cNvPr id="7" name="TextBox 6">
            <a:extLst>
              <a:ext uri="{FF2B5EF4-FFF2-40B4-BE49-F238E27FC236}">
                <a16:creationId xmlns:a16="http://schemas.microsoft.com/office/drawing/2014/main" id="{E8CC944B-E547-F2C0-E7DA-666F912277C7}"/>
              </a:ext>
            </a:extLst>
          </p:cNvPr>
          <p:cNvSpPr txBox="1"/>
          <p:nvPr/>
        </p:nvSpPr>
        <p:spPr>
          <a:xfrm>
            <a:off x="509551" y="914400"/>
            <a:ext cx="4816306" cy="5509200"/>
          </a:xfrm>
          <a:prstGeom prst="rect">
            <a:avLst/>
          </a:prstGeom>
          <a:noFill/>
        </p:spPr>
        <p:txBody>
          <a:bodyPr wrap="square" rtlCol="0">
            <a:spAutoFit/>
          </a:bodyPr>
          <a:lstStyle/>
          <a:p>
            <a:r>
              <a:rPr lang="en-US" sz="1600" b="1" i="0" u="sng" strike="noStrike" dirty="0">
                <a:solidFill>
                  <a:srgbClr val="000000"/>
                </a:solidFill>
                <a:effectLst/>
                <a:latin typeface="Calibri" panose="020F0502020204030204" pitchFamily="34" charset="0"/>
              </a:rPr>
              <a:t>Data Insights</a:t>
            </a:r>
          </a:p>
          <a:p>
            <a:endParaRPr lang="en-US" sz="1400" dirty="0">
              <a:solidFill>
                <a:srgbClr val="000000"/>
              </a:solidFill>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Busiest</a:t>
            </a:r>
            <a:r>
              <a:rPr lang="en-US" sz="1400" b="0" i="0" u="none" strike="noStrike" dirty="0">
                <a:solidFill>
                  <a:srgbClr val="000000"/>
                </a:solidFill>
                <a:effectLst/>
                <a:latin typeface="Calibri" panose="020F0502020204030204" pitchFamily="34" charset="0"/>
              </a:rPr>
              <a:t> days of the week are Saturdays and Sundays. </a:t>
            </a:r>
          </a:p>
          <a:p>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B</a:t>
            </a:r>
            <a:r>
              <a:rPr lang="en-US" sz="1400" b="0" i="0" u="none" strike="noStrike" dirty="0">
                <a:solidFill>
                  <a:srgbClr val="000000"/>
                </a:solidFill>
                <a:effectLst/>
                <a:latin typeface="Calibri" panose="020F0502020204030204" pitchFamily="34" charset="0"/>
              </a:rPr>
              <a:t>usiest hours of the day are between 9 am and 5 pm with the highest peak between 10 am and 12 pm.</a:t>
            </a:r>
          </a:p>
          <a:p>
            <a:endParaRPr lang="en-US" sz="1400" b="0" i="0" u="none" strike="noStrike" dirty="0">
              <a:solidFill>
                <a:srgbClr val="000000"/>
              </a:solidFill>
              <a:effectLst/>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 Customers demonstrate a large preference for items that cost $15 or less. </a:t>
            </a:r>
          </a:p>
          <a:p>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Mid-range products between $5 - $15 comprise 67% of orders. </a:t>
            </a:r>
          </a:p>
          <a:p>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The top 5 departments for order frequency are produce (29% of all orders) , dairy/eggs, snacks, beverages, and frozen foods.</a:t>
            </a:r>
          </a:p>
          <a:p>
            <a:endParaRPr lang="en-US" sz="1400" b="0" i="0" u="none" strike="noStrike" dirty="0">
              <a:solidFill>
                <a:srgbClr val="000000"/>
              </a:solidFill>
              <a:effectLst/>
              <a:latin typeface="Calibri" panose="020F0502020204030204" pitchFamily="34" charset="0"/>
            </a:endParaRPr>
          </a:p>
          <a:p>
            <a:r>
              <a:rPr lang="en-US" sz="1400" dirty="0">
                <a:solidFill>
                  <a:srgbClr val="000000"/>
                </a:solidFill>
                <a:latin typeface="Calibri" panose="020F0502020204030204" pitchFamily="34" charset="0"/>
              </a:rPr>
              <a:t>• 51% of customers are regular customers (&lt;=40 &amp; &gt;10 orders), 33% are loyal customers (&gt;40 orders), and 15% are new customers (&lt;10 orders). </a:t>
            </a:r>
          </a:p>
          <a:p>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The largest number of customers are ordering every 8 days. There is another large spike of days between orders at 30 days (The data showing the number of days since a prior order caps at 30 days. Any reorders after 30 days may be included in this category.)</a:t>
            </a:r>
          </a:p>
        </p:txBody>
      </p:sp>
    </p:spTree>
    <p:extLst>
      <p:ext uri="{BB962C8B-B14F-4D97-AF65-F5344CB8AC3E}">
        <p14:creationId xmlns:p14="http://schemas.microsoft.com/office/powerpoint/2010/main" val="89260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C5CE5-780F-FB80-7B8A-B46BCAE606A3}"/>
              </a:ext>
            </a:extLst>
          </p:cNvPr>
          <p:cNvSpPr txBox="1"/>
          <p:nvPr/>
        </p:nvSpPr>
        <p:spPr>
          <a:xfrm>
            <a:off x="362967" y="160544"/>
            <a:ext cx="5898230" cy="769441"/>
          </a:xfrm>
          <a:prstGeom prst="rect">
            <a:avLst/>
          </a:prstGeom>
          <a:noFill/>
        </p:spPr>
        <p:txBody>
          <a:bodyPr wrap="square" rtlCol="0">
            <a:spAutoFit/>
          </a:bodyPr>
          <a:lstStyle/>
          <a:p>
            <a:r>
              <a:rPr lang="en-US" sz="4400" b="1" dirty="0">
                <a:latin typeface="+mj-lt"/>
              </a:rPr>
              <a:t>Customer Demographics</a:t>
            </a:r>
          </a:p>
        </p:txBody>
      </p:sp>
      <p:pic>
        <p:nvPicPr>
          <p:cNvPr id="4" name="Picture 3">
            <a:extLst>
              <a:ext uri="{FF2B5EF4-FFF2-40B4-BE49-F238E27FC236}">
                <a16:creationId xmlns:a16="http://schemas.microsoft.com/office/drawing/2014/main" id="{326B50CD-3354-2DFC-1F95-C459B098D650}"/>
              </a:ext>
            </a:extLst>
          </p:cNvPr>
          <p:cNvPicPr>
            <a:picLocks noChangeAspect="1"/>
          </p:cNvPicPr>
          <p:nvPr/>
        </p:nvPicPr>
        <p:blipFill>
          <a:blip r:embed="rId2"/>
          <a:stretch>
            <a:fillRect/>
          </a:stretch>
        </p:blipFill>
        <p:spPr>
          <a:xfrm>
            <a:off x="314106" y="1058961"/>
            <a:ext cx="3791767" cy="2599173"/>
          </a:xfrm>
          <a:prstGeom prst="rect">
            <a:avLst/>
          </a:prstGeom>
        </p:spPr>
      </p:pic>
      <p:sp>
        <p:nvSpPr>
          <p:cNvPr id="5" name="TextBox 4">
            <a:extLst>
              <a:ext uri="{FF2B5EF4-FFF2-40B4-BE49-F238E27FC236}">
                <a16:creationId xmlns:a16="http://schemas.microsoft.com/office/drawing/2014/main" id="{C2B3D7B1-C29A-10BA-C318-4C8352195719}"/>
              </a:ext>
            </a:extLst>
          </p:cNvPr>
          <p:cNvSpPr txBox="1"/>
          <p:nvPr/>
        </p:nvSpPr>
        <p:spPr>
          <a:xfrm>
            <a:off x="1253706" y="963361"/>
            <a:ext cx="1517413" cy="230832"/>
          </a:xfrm>
          <a:prstGeom prst="rect">
            <a:avLst/>
          </a:prstGeom>
          <a:noFill/>
        </p:spPr>
        <p:txBody>
          <a:bodyPr wrap="square" rtlCol="0">
            <a:spAutoFit/>
          </a:bodyPr>
          <a:lstStyle/>
          <a:p>
            <a:r>
              <a:rPr lang="en-US" sz="900" dirty="0"/>
              <a:t>Instacart Orders by Gender</a:t>
            </a:r>
          </a:p>
        </p:txBody>
      </p:sp>
      <p:pic>
        <p:nvPicPr>
          <p:cNvPr id="7" name="Picture 6">
            <a:extLst>
              <a:ext uri="{FF2B5EF4-FFF2-40B4-BE49-F238E27FC236}">
                <a16:creationId xmlns:a16="http://schemas.microsoft.com/office/drawing/2014/main" id="{A0765839-6C73-8255-5EA8-C6DC15A4E241}"/>
              </a:ext>
            </a:extLst>
          </p:cNvPr>
          <p:cNvPicPr>
            <a:picLocks noChangeAspect="1"/>
          </p:cNvPicPr>
          <p:nvPr/>
        </p:nvPicPr>
        <p:blipFill>
          <a:blip r:embed="rId3"/>
          <a:stretch>
            <a:fillRect/>
          </a:stretch>
        </p:blipFill>
        <p:spPr>
          <a:xfrm>
            <a:off x="4105873" y="909625"/>
            <a:ext cx="3251962" cy="2875254"/>
          </a:xfrm>
          <a:prstGeom prst="rect">
            <a:avLst/>
          </a:prstGeom>
        </p:spPr>
      </p:pic>
      <p:pic>
        <p:nvPicPr>
          <p:cNvPr id="9" name="Picture 8">
            <a:extLst>
              <a:ext uri="{FF2B5EF4-FFF2-40B4-BE49-F238E27FC236}">
                <a16:creationId xmlns:a16="http://schemas.microsoft.com/office/drawing/2014/main" id="{06CE9787-B6D3-2DB7-C42A-031B1AED60C4}"/>
              </a:ext>
            </a:extLst>
          </p:cNvPr>
          <p:cNvPicPr>
            <a:picLocks noChangeAspect="1"/>
          </p:cNvPicPr>
          <p:nvPr/>
        </p:nvPicPr>
        <p:blipFill>
          <a:blip r:embed="rId4"/>
          <a:stretch>
            <a:fillRect/>
          </a:stretch>
        </p:blipFill>
        <p:spPr>
          <a:xfrm>
            <a:off x="7921044" y="909625"/>
            <a:ext cx="3868985" cy="2556847"/>
          </a:xfrm>
          <a:prstGeom prst="rect">
            <a:avLst/>
          </a:prstGeom>
        </p:spPr>
      </p:pic>
      <p:sp>
        <p:nvSpPr>
          <p:cNvPr id="10" name="TextBox 9">
            <a:extLst>
              <a:ext uri="{FF2B5EF4-FFF2-40B4-BE49-F238E27FC236}">
                <a16:creationId xmlns:a16="http://schemas.microsoft.com/office/drawing/2014/main" id="{B2A88C2C-6D45-2EC6-562D-DD1F6D2F964C}"/>
              </a:ext>
            </a:extLst>
          </p:cNvPr>
          <p:cNvSpPr txBox="1"/>
          <p:nvPr/>
        </p:nvSpPr>
        <p:spPr>
          <a:xfrm>
            <a:off x="8911766" y="843558"/>
            <a:ext cx="2026528" cy="230832"/>
          </a:xfrm>
          <a:prstGeom prst="rect">
            <a:avLst/>
          </a:prstGeom>
          <a:noFill/>
        </p:spPr>
        <p:txBody>
          <a:bodyPr wrap="square" rtlCol="0">
            <a:spAutoFit/>
          </a:bodyPr>
          <a:lstStyle/>
          <a:p>
            <a:r>
              <a:rPr lang="en-US" sz="900" dirty="0"/>
              <a:t>Instacart Orders by Age</a:t>
            </a:r>
          </a:p>
        </p:txBody>
      </p:sp>
      <p:pic>
        <p:nvPicPr>
          <p:cNvPr id="12" name="Picture 11">
            <a:extLst>
              <a:ext uri="{FF2B5EF4-FFF2-40B4-BE49-F238E27FC236}">
                <a16:creationId xmlns:a16="http://schemas.microsoft.com/office/drawing/2014/main" id="{F47E951E-A809-D9A8-BAFD-5D077245FEC1}"/>
              </a:ext>
            </a:extLst>
          </p:cNvPr>
          <p:cNvPicPr>
            <a:picLocks noChangeAspect="1"/>
          </p:cNvPicPr>
          <p:nvPr/>
        </p:nvPicPr>
        <p:blipFill>
          <a:blip r:embed="rId5"/>
          <a:stretch>
            <a:fillRect/>
          </a:stretch>
        </p:blipFill>
        <p:spPr>
          <a:xfrm>
            <a:off x="137419" y="3905153"/>
            <a:ext cx="3572947" cy="2362914"/>
          </a:xfrm>
          <a:prstGeom prst="rect">
            <a:avLst/>
          </a:prstGeom>
        </p:spPr>
      </p:pic>
      <p:sp>
        <p:nvSpPr>
          <p:cNvPr id="13" name="TextBox 12">
            <a:extLst>
              <a:ext uri="{FF2B5EF4-FFF2-40B4-BE49-F238E27FC236}">
                <a16:creationId xmlns:a16="http://schemas.microsoft.com/office/drawing/2014/main" id="{69C8656E-898E-ACFE-C3BC-2D9A5D8201C7}"/>
              </a:ext>
            </a:extLst>
          </p:cNvPr>
          <p:cNvSpPr txBox="1"/>
          <p:nvPr/>
        </p:nvSpPr>
        <p:spPr>
          <a:xfrm>
            <a:off x="772983" y="3797022"/>
            <a:ext cx="2024245" cy="230832"/>
          </a:xfrm>
          <a:prstGeom prst="rect">
            <a:avLst/>
          </a:prstGeom>
          <a:noFill/>
        </p:spPr>
        <p:txBody>
          <a:bodyPr wrap="square" rtlCol="0">
            <a:spAutoFit/>
          </a:bodyPr>
          <a:lstStyle/>
          <a:p>
            <a:r>
              <a:rPr lang="en-US" sz="900" dirty="0"/>
              <a:t>Instacart Orders by Income</a:t>
            </a:r>
          </a:p>
        </p:txBody>
      </p:sp>
      <p:pic>
        <p:nvPicPr>
          <p:cNvPr id="15" name="Picture 14">
            <a:extLst>
              <a:ext uri="{FF2B5EF4-FFF2-40B4-BE49-F238E27FC236}">
                <a16:creationId xmlns:a16="http://schemas.microsoft.com/office/drawing/2014/main" id="{D6F57DD0-0E27-1F2B-FD51-A9C4509D5230}"/>
              </a:ext>
            </a:extLst>
          </p:cNvPr>
          <p:cNvPicPr>
            <a:picLocks noChangeAspect="1"/>
          </p:cNvPicPr>
          <p:nvPr/>
        </p:nvPicPr>
        <p:blipFill>
          <a:blip r:embed="rId6"/>
          <a:stretch>
            <a:fillRect/>
          </a:stretch>
        </p:blipFill>
        <p:spPr>
          <a:xfrm>
            <a:off x="3689459" y="3898172"/>
            <a:ext cx="3868985" cy="2428981"/>
          </a:xfrm>
          <a:prstGeom prst="rect">
            <a:avLst/>
          </a:prstGeom>
        </p:spPr>
      </p:pic>
      <p:sp>
        <p:nvSpPr>
          <p:cNvPr id="17" name="TextBox 16">
            <a:extLst>
              <a:ext uri="{FF2B5EF4-FFF2-40B4-BE49-F238E27FC236}">
                <a16:creationId xmlns:a16="http://schemas.microsoft.com/office/drawing/2014/main" id="{9BE141CC-D140-B594-AB90-2418FA3E5FC7}"/>
              </a:ext>
            </a:extLst>
          </p:cNvPr>
          <p:cNvSpPr txBox="1"/>
          <p:nvPr/>
        </p:nvSpPr>
        <p:spPr>
          <a:xfrm>
            <a:off x="4353840" y="3797022"/>
            <a:ext cx="1826632" cy="230832"/>
          </a:xfrm>
          <a:prstGeom prst="rect">
            <a:avLst/>
          </a:prstGeom>
          <a:noFill/>
        </p:spPr>
        <p:txBody>
          <a:bodyPr wrap="square" rtlCol="0">
            <a:spAutoFit/>
          </a:bodyPr>
          <a:lstStyle/>
          <a:p>
            <a:r>
              <a:rPr lang="en-US" sz="900" dirty="0"/>
              <a:t>Instacart Orders by Parental Status</a:t>
            </a:r>
          </a:p>
        </p:txBody>
      </p:sp>
      <p:pic>
        <p:nvPicPr>
          <p:cNvPr id="19" name="Picture 18">
            <a:extLst>
              <a:ext uri="{FF2B5EF4-FFF2-40B4-BE49-F238E27FC236}">
                <a16:creationId xmlns:a16="http://schemas.microsoft.com/office/drawing/2014/main" id="{276760FE-4E13-2CA1-11F2-90DBC328203F}"/>
              </a:ext>
            </a:extLst>
          </p:cNvPr>
          <p:cNvPicPr>
            <a:picLocks noChangeAspect="1"/>
          </p:cNvPicPr>
          <p:nvPr/>
        </p:nvPicPr>
        <p:blipFill>
          <a:blip r:embed="rId7"/>
          <a:stretch>
            <a:fillRect/>
          </a:stretch>
        </p:blipFill>
        <p:spPr>
          <a:xfrm>
            <a:off x="7519074" y="3898172"/>
            <a:ext cx="4672926" cy="2362914"/>
          </a:xfrm>
          <a:prstGeom prst="rect">
            <a:avLst/>
          </a:prstGeom>
        </p:spPr>
      </p:pic>
      <p:sp>
        <p:nvSpPr>
          <p:cNvPr id="20" name="TextBox 19">
            <a:extLst>
              <a:ext uri="{FF2B5EF4-FFF2-40B4-BE49-F238E27FC236}">
                <a16:creationId xmlns:a16="http://schemas.microsoft.com/office/drawing/2014/main" id="{476BC823-041F-7C7D-A386-C3A0492F84E4}"/>
              </a:ext>
            </a:extLst>
          </p:cNvPr>
          <p:cNvSpPr txBox="1"/>
          <p:nvPr/>
        </p:nvSpPr>
        <p:spPr>
          <a:xfrm>
            <a:off x="8313664" y="3789737"/>
            <a:ext cx="1954443" cy="230832"/>
          </a:xfrm>
          <a:prstGeom prst="rect">
            <a:avLst/>
          </a:prstGeom>
          <a:noFill/>
        </p:spPr>
        <p:txBody>
          <a:bodyPr wrap="square" rtlCol="0">
            <a:spAutoFit/>
          </a:bodyPr>
          <a:lstStyle/>
          <a:p>
            <a:r>
              <a:rPr lang="en-US" sz="900" dirty="0"/>
              <a:t>Instacart Orders by Family Status</a:t>
            </a:r>
          </a:p>
        </p:txBody>
      </p:sp>
    </p:spTree>
    <p:extLst>
      <p:ext uri="{BB962C8B-B14F-4D97-AF65-F5344CB8AC3E}">
        <p14:creationId xmlns:p14="http://schemas.microsoft.com/office/powerpoint/2010/main" val="290501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5980D-561E-FD82-14DD-0AFB1F21C978}"/>
              </a:ext>
            </a:extLst>
          </p:cNvPr>
          <p:cNvSpPr txBox="1"/>
          <p:nvPr/>
        </p:nvSpPr>
        <p:spPr>
          <a:xfrm>
            <a:off x="-653807" y="200907"/>
            <a:ext cx="6749807"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mn-ea"/>
                <a:cs typeface="+mn-cs"/>
              </a:rPr>
              <a:t>Customer </a:t>
            </a:r>
            <a:r>
              <a:rPr lang="en-US" sz="3600" b="1" dirty="0">
                <a:solidFill>
                  <a:prstClr val="black"/>
                </a:solidFill>
                <a:latin typeface="Calibri Light" panose="020F0302020204030204"/>
              </a:rPr>
              <a:t>Demographic</a:t>
            </a:r>
            <a:r>
              <a:rPr kumimoji="0" lang="en-US" sz="3600" b="1" i="0" u="none" strike="noStrike" kern="1200" cap="none" spc="0" normalizeH="0" baseline="0" noProof="0" dirty="0">
                <a:ln>
                  <a:noFill/>
                </a:ln>
                <a:solidFill>
                  <a:prstClr val="black"/>
                </a:solidFill>
                <a:effectLst/>
                <a:uLnTx/>
                <a:uFillTx/>
                <a:latin typeface="Calibri Light" panose="020F0302020204030204"/>
                <a:ea typeface="+mn-ea"/>
                <a:cs typeface="+mn-cs"/>
              </a:rPr>
              <a:t>s</a:t>
            </a:r>
          </a:p>
          <a:p>
            <a:endParaRPr lang="en-US" dirty="0"/>
          </a:p>
        </p:txBody>
      </p:sp>
      <p:sp>
        <p:nvSpPr>
          <p:cNvPr id="5" name="TextBox 4">
            <a:extLst>
              <a:ext uri="{FF2B5EF4-FFF2-40B4-BE49-F238E27FC236}">
                <a16:creationId xmlns:a16="http://schemas.microsoft.com/office/drawing/2014/main" id="{2DD23F02-82F8-E092-B413-A9A29379ADF3}"/>
              </a:ext>
            </a:extLst>
          </p:cNvPr>
          <p:cNvSpPr txBox="1"/>
          <p:nvPr/>
        </p:nvSpPr>
        <p:spPr>
          <a:xfrm>
            <a:off x="656132" y="1486447"/>
            <a:ext cx="4795365" cy="47089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000000"/>
                </a:solidFill>
                <a:effectLst/>
                <a:uLnTx/>
                <a:uFillTx/>
                <a:latin typeface="Calibri" panose="020F0502020204030204" pitchFamily="34" charset="0"/>
                <a:ea typeface="+mn-ea"/>
                <a:cs typeface="+mn-cs"/>
              </a:rPr>
              <a:t>Data Insights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Analysis focused on order frequency because this has the largest impact on Instacart revenue since average amount spent on orders is steady.</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Most customers are located within the south since it is the most populous region included in this analysis.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Parents place ~300% more orders than non-parents in all departments.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Middle-aged people place ~170% more orders than  older people and ~160% more than younger people.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 low-average income ($50,000 - $100,000) is the highest represented income level followed by high-average ($100,000 - $150,000).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Gender is not a significant classification factor.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6" name="TextBox 5">
            <a:extLst>
              <a:ext uri="{FF2B5EF4-FFF2-40B4-BE49-F238E27FC236}">
                <a16:creationId xmlns:a16="http://schemas.microsoft.com/office/drawing/2014/main" id="{DB383642-ACCB-125D-B2B6-E592D292EC88}"/>
              </a:ext>
            </a:extLst>
          </p:cNvPr>
          <p:cNvSpPr txBox="1"/>
          <p:nvPr/>
        </p:nvSpPr>
        <p:spPr>
          <a:xfrm>
            <a:off x="6096000" y="1486447"/>
            <a:ext cx="5863328" cy="4862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000000"/>
                </a:solidFill>
                <a:effectLst/>
                <a:uLnTx/>
                <a:uFillTx/>
                <a:latin typeface="Calibri" panose="020F0502020204030204" pitchFamily="34" charset="0"/>
                <a:ea typeface="+mn-ea"/>
                <a:cs typeface="+mn-cs"/>
              </a:rPr>
              <a:t>Recommendations</a:t>
            </a:r>
          </a:p>
          <a:p>
            <a:pPr>
              <a:defRPr/>
            </a:pPr>
            <a:endParaRPr lang="en-US" sz="1400" b="0" i="0" u="none" strike="noStrike" dirty="0">
              <a:solidFill>
                <a:srgbClr val="000000"/>
              </a:solidFill>
              <a:effectLst/>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Parents, middle-aged, people, and married people are highly represented in all analyses of ordering habits, though this does not mean that ordering habits are directly influenced by age, parental status, and family status. The distribution of these classifications are comparable against department orders, order frequency, and spending habits, suggesting that they do not have a causal relationship.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It is valuable to know the demographics of the customers to appeal to the lifestyles that apply to the majority of customers.  </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I recommend further analysis into other factors that may impact on ordering habits, as they may not have been covered here. Perhaps those working outside of the home vs those who do not or rural vs urban living play a role. </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I recommend further investigation with customer surveys on why they order through Instacart. </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Overall, from this analysis, marketing efforts should focus on parents, middle-aged people, those with low-averages incomes, and married people since they make up the majority of the customer base. </a:t>
            </a:r>
          </a:p>
        </p:txBody>
      </p:sp>
    </p:spTree>
    <p:extLst>
      <p:ext uri="{BB962C8B-B14F-4D97-AF65-F5344CB8AC3E}">
        <p14:creationId xmlns:p14="http://schemas.microsoft.com/office/powerpoint/2010/main" val="29360882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1015</TotalTime>
  <Words>726</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Instacart Basket Analysis</vt:lpstr>
      <vt:lpstr>Customer Ordering Behaviors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Basket Analysis</dc:title>
  <dc:creator>Christoph Schmitz</dc:creator>
  <cp:lastModifiedBy>Christoph Schmitz</cp:lastModifiedBy>
  <cp:revision>9</cp:revision>
  <dcterms:created xsi:type="dcterms:W3CDTF">2024-01-10T23:13:43Z</dcterms:created>
  <dcterms:modified xsi:type="dcterms:W3CDTF">2024-01-17T01:35:12Z</dcterms:modified>
</cp:coreProperties>
</file>