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10"/>
  </p:notesMasterIdLst>
  <p:handoutMasterIdLst>
    <p:handoutMasterId r:id="rId11"/>
  </p:handoutMasterIdLst>
  <p:sldIdLst>
    <p:sldId id="307" r:id="rId5"/>
    <p:sldId id="309" r:id="rId6"/>
    <p:sldId id="310" r:id="rId7"/>
    <p:sldId id="311" r:id="rId8"/>
    <p:sldId id="341" r:id="rId9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07"/>
            <p14:sldId id="309"/>
            <p14:sldId id="310"/>
            <p14:sldId id="311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3" autoAdjust="0"/>
    <p:restoredTop sz="92978" autoAdjust="0"/>
  </p:normalViewPr>
  <p:slideViewPr>
    <p:cSldViewPr snapToGrid="0" showGuides="1">
      <p:cViewPr varScale="1">
        <p:scale>
          <a:sx n="103" d="100"/>
          <a:sy n="103" d="100"/>
        </p:scale>
        <p:origin x="74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08/12/2022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08/12/2022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0695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3107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40719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4796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08/12/2022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08/12/2022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08/12/2022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08/12/2022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08/12/2022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08/12/2022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08/12/2022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08/12/2022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08/12/2022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08/12/2022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08/12/2022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08/12/2022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08/12/2022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0C08874-F94D-EDBB-582C-2C76FFB67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Morfología de cauces</a:t>
            </a:r>
            <a:endParaRPr lang="en-US" sz="2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  <p:pic>
        <p:nvPicPr>
          <p:cNvPr id="7" name="Picture 4">
            <a:extLst>
              <a:ext uri="{FF2B5EF4-FFF2-40B4-BE49-F238E27FC236}">
                <a16:creationId xmlns:a16="http://schemas.microsoft.com/office/drawing/2014/main" id="{27F0C4BE-3375-4B1C-8229-FDE8128A7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7432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80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Clasificación básica de los ríos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1133658" y="2138490"/>
            <a:ext cx="2945973" cy="33680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VE" sz="2600" b="1" dirty="0"/>
              <a:t>C</a:t>
            </a:r>
            <a:r>
              <a:rPr lang="en-US" sz="2600" b="1" dirty="0" err="1"/>
              <a:t>auces</a:t>
            </a:r>
            <a:r>
              <a:rPr lang="en-US" sz="2600" b="1" dirty="0"/>
              <a:t> de </a:t>
            </a:r>
            <a:r>
              <a:rPr lang="en-US" sz="2600" b="1" dirty="0" err="1"/>
              <a:t>lecho</a:t>
            </a:r>
            <a:r>
              <a:rPr lang="en-US" sz="2600" b="1" dirty="0"/>
              <a:t> </a:t>
            </a:r>
            <a:r>
              <a:rPr lang="en-US" sz="2600" b="1" dirty="0" err="1"/>
              <a:t>rocoso</a:t>
            </a:r>
            <a:endParaRPr lang="en-US" sz="2600" b="1" dirty="0"/>
          </a:p>
          <a:p>
            <a:pPr algn="l"/>
            <a:endParaRPr lang="en-US" sz="2600" b="1" dirty="0"/>
          </a:p>
          <a:p>
            <a:pPr algn="l"/>
            <a:endParaRPr lang="en-US" sz="2600" b="1" dirty="0"/>
          </a:p>
          <a:p>
            <a:pPr algn="l"/>
            <a:endParaRPr lang="en-US" sz="2600" b="1" dirty="0"/>
          </a:p>
          <a:p>
            <a:pPr algn="l"/>
            <a:endParaRPr lang="en-US" sz="2600" b="1" dirty="0"/>
          </a:p>
          <a:p>
            <a:pPr algn="l"/>
            <a:endParaRPr lang="en-US" sz="26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b="1" dirty="0" err="1"/>
              <a:t>Cauces</a:t>
            </a:r>
            <a:r>
              <a:rPr lang="en-US" sz="2600" b="1" dirty="0"/>
              <a:t> </a:t>
            </a:r>
            <a:r>
              <a:rPr lang="en-US" sz="2600" b="1" dirty="0" err="1"/>
              <a:t>aluviales</a:t>
            </a:r>
            <a:endParaRPr lang="en-US" sz="2600" b="1" dirty="0"/>
          </a:p>
        </p:txBody>
      </p:sp>
      <p:pic>
        <p:nvPicPr>
          <p:cNvPr id="1026" name="Picture 2" descr="238,565 imágenes de Río rocoso - Imágenes, fotos y vectores de stock |  Shutterstock">
            <a:extLst>
              <a:ext uri="{FF2B5EF4-FFF2-40B4-BE49-F238E27FC236}">
                <a16:creationId xmlns:a16="http://schemas.microsoft.com/office/drawing/2014/main" id="{D6229C30-EEB1-A631-861D-84123FC68C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3"/>
          <a:stretch/>
        </p:blipFill>
        <p:spPr bwMode="auto">
          <a:xfrm>
            <a:off x="4198365" y="1666265"/>
            <a:ext cx="2468880" cy="162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lanura aluvial - Wikipedia, la enciclopedia libre">
            <a:extLst>
              <a:ext uri="{FF2B5EF4-FFF2-40B4-BE49-F238E27FC236}">
                <a16:creationId xmlns:a16="http://schemas.microsoft.com/office/drawing/2014/main" id="{4782940B-B11C-0E51-6AEF-153591379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365" y="4190162"/>
            <a:ext cx="246888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3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Patrones de cauces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8C4760-0824-F00A-2CB0-BB0923667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080" y="1585879"/>
            <a:ext cx="3780716" cy="483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89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Clasificación de cauces aluviales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5D07C5C4-9E0D-03C0-7A70-C5D09DFAE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671276"/>
              </p:ext>
            </p:extLst>
          </p:nvPr>
        </p:nvGraphicFramePr>
        <p:xfrm>
          <a:off x="824512" y="1384910"/>
          <a:ext cx="6094325" cy="444653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3582">
                  <a:extLst>
                    <a:ext uri="{9D8B030D-6E8A-4147-A177-3AD203B41FA5}">
                      <a16:colId xmlns:a16="http://schemas.microsoft.com/office/drawing/2014/main" val="879276536"/>
                    </a:ext>
                  </a:extLst>
                </a:gridCol>
                <a:gridCol w="806247">
                  <a:extLst>
                    <a:ext uri="{9D8B030D-6E8A-4147-A177-3AD203B41FA5}">
                      <a16:colId xmlns:a16="http://schemas.microsoft.com/office/drawing/2014/main" val="3938824345"/>
                    </a:ext>
                  </a:extLst>
                </a:gridCol>
                <a:gridCol w="1828513">
                  <a:extLst>
                    <a:ext uri="{9D8B030D-6E8A-4147-A177-3AD203B41FA5}">
                      <a16:colId xmlns:a16="http://schemas.microsoft.com/office/drawing/2014/main" val="4247639196"/>
                    </a:ext>
                  </a:extLst>
                </a:gridCol>
                <a:gridCol w="1935983">
                  <a:extLst>
                    <a:ext uri="{9D8B030D-6E8A-4147-A177-3AD203B41FA5}">
                      <a16:colId xmlns:a16="http://schemas.microsoft.com/office/drawing/2014/main" val="875500528"/>
                    </a:ext>
                  </a:extLst>
                </a:gridCol>
              </a:tblGrid>
              <a:tr h="670539">
                <a:tc>
                  <a:txBody>
                    <a:bodyPr/>
                    <a:lstStyle/>
                    <a:p>
                      <a:pPr algn="ctr"/>
                      <a:r>
                        <a:rPr lang="pt-BR" sz="13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Modo de transporte de sedimentos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M%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Estable</a:t>
                      </a:r>
                      <a:endParaRPr lang="en-US" sz="1300" b="1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En sedimentación (exceso de sedimentos)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4197027129"/>
                  </a:ext>
                </a:extLst>
              </a:tr>
              <a:tr h="1519644">
                <a:tc>
                  <a:txBody>
                    <a:bodyPr/>
                    <a:lstStyle/>
                    <a:p>
                      <a:pPr algn="ctr"/>
                      <a:r>
                        <a:rPr lang="es-ES" sz="1300">
                          <a:effectLst/>
                        </a:rPr>
                        <a:t>Carga suspendida: carga del 85-100%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100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>
                          <a:effectLst/>
                        </a:rPr>
                        <a:t>Relación ancho/profundidad &lt;7; Sinuosidad &gt;2.1; Pendiente: relativamente baja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>
                          <a:effectLst/>
                        </a:rPr>
                        <a:t>La mayor sedimentación ocurre en las márgenes, que causa el </a:t>
                      </a:r>
                      <a:r>
                        <a:rPr lang="es-ES" sz="1300" dirty="0" err="1">
                          <a:effectLst/>
                        </a:rPr>
                        <a:t>estrachamiento</a:t>
                      </a:r>
                      <a:r>
                        <a:rPr lang="es-ES" sz="1300" dirty="0">
                          <a:effectLst/>
                        </a:rPr>
                        <a:t> del cauce. La sedimentación en el lecho es poca.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4203715061"/>
                  </a:ext>
                </a:extLst>
              </a:tr>
              <a:tr h="1159050">
                <a:tc>
                  <a:txBody>
                    <a:bodyPr/>
                    <a:lstStyle/>
                    <a:p>
                      <a:pPr algn="ctr"/>
                      <a:r>
                        <a:rPr lang="es-ES" sz="1300">
                          <a:effectLst/>
                        </a:rPr>
                        <a:t>Carga mixta: carga suspendida del 65-85%, carga por arrastre del 15-35%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30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>
                          <a:effectLst/>
                        </a:rPr>
                        <a:t>Relación ancho/profundidad 7-25; Sinuosidad 1.5-2.1; Pendiente: moderada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>
                          <a:effectLst/>
                        </a:rPr>
                        <a:t>Al comienzo hay mayor sedimentación en las márgenes y luego se presenta sedimentación en el lecho.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471407148"/>
                  </a:ext>
                </a:extLst>
              </a:tr>
              <a:tr h="1053704">
                <a:tc>
                  <a:txBody>
                    <a:bodyPr/>
                    <a:lstStyle/>
                    <a:p>
                      <a:pPr algn="ctr"/>
                      <a:r>
                        <a:rPr lang="es-ES" sz="1300">
                          <a:effectLst/>
                        </a:rPr>
                        <a:t>Carga por arrastre: carga del 35-70%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>
                          <a:effectLst/>
                        </a:rPr>
                        <a:t>Relación ancho/profundidad &gt;25; Sinuosidad &lt;1.5; Pendiente: relativamente alta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>
                          <a:effectLst/>
                        </a:rPr>
                        <a:t>Sedimentación en el lecho y formación de islas.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450775513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C69AAE66-552C-7D84-82E4-E8376C3EBCDF}"/>
              </a:ext>
            </a:extLst>
          </p:cNvPr>
          <p:cNvSpPr txBox="1"/>
          <p:nvPr/>
        </p:nvSpPr>
        <p:spPr>
          <a:xfrm>
            <a:off x="834786" y="5924914"/>
            <a:ext cx="6094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200" b="0" i="0" dirty="0">
                <a:solidFill>
                  <a:srgbClr val="24292F"/>
                </a:solidFill>
                <a:effectLst/>
                <a:latin typeface="+mj-lt"/>
              </a:rPr>
              <a:t>M= porcentaje de limo-arcilla en el perímetro del canal</a:t>
            </a:r>
            <a:endParaRPr lang="en-US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318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095999" y="359560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Expositor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6"/>
            <a:ext cx="5040000" cy="20717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Contenido digital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4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3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171</TotalTime>
  <Words>273</Words>
  <Application>Microsoft Office PowerPoint</Application>
  <PresentationFormat>Panorámica</PresentationFormat>
  <Paragraphs>56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Segoe UI</vt:lpstr>
      <vt:lpstr>Segoe UI Light</vt:lpstr>
      <vt:lpstr>Tema de Office</vt:lpstr>
      <vt:lpstr>Morfología de cauces</vt:lpstr>
      <vt:lpstr>Clasificación básica de los ríos</vt:lpstr>
      <vt:lpstr>Patrones de cauces</vt:lpstr>
      <vt:lpstr>Clasificación de cauces aluviales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13</cp:revision>
  <dcterms:created xsi:type="dcterms:W3CDTF">2022-08-04T19:07:18Z</dcterms:created>
  <dcterms:modified xsi:type="dcterms:W3CDTF">2022-12-08T22:21:38Z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