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9" r:id="rId6"/>
    <p:sldId id="310" r:id="rId7"/>
    <p:sldId id="311" r:id="rId8"/>
    <p:sldId id="346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10"/>
            <p14:sldId id="311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071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479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2. Morfología de cauces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básica de los ríos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b="1" dirty="0"/>
              <a:t>C</a:t>
            </a:r>
            <a:r>
              <a:rPr lang="en-US" sz="2600" b="1" dirty="0" err="1"/>
              <a:t>auces</a:t>
            </a:r>
            <a:r>
              <a:rPr lang="en-US" sz="2600" b="1" dirty="0"/>
              <a:t> de </a:t>
            </a:r>
            <a:r>
              <a:rPr lang="en-US" sz="2600" b="1" dirty="0" err="1"/>
              <a:t>lecho</a:t>
            </a:r>
            <a:r>
              <a:rPr lang="en-US" sz="2600" b="1" dirty="0"/>
              <a:t> </a:t>
            </a:r>
            <a:r>
              <a:rPr lang="en-US" sz="2600" b="1" dirty="0" err="1"/>
              <a:t>rocoso</a:t>
            </a:r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/>
              <a:t>Cauces</a:t>
            </a:r>
            <a:r>
              <a:rPr lang="en-US" sz="2600" b="1" dirty="0"/>
              <a:t> </a:t>
            </a:r>
            <a:r>
              <a:rPr lang="en-US" sz="2600" b="1" dirty="0" err="1"/>
              <a:t>aluviales</a:t>
            </a:r>
            <a:endParaRPr lang="en-US" sz="2600" b="1" dirty="0"/>
          </a:p>
        </p:txBody>
      </p:sp>
      <p:pic>
        <p:nvPicPr>
          <p:cNvPr id="1026" name="Picture 2" descr="238,565 imágenes de Río rocoso - Imágenes, fotos y vectores de stock |  Shutterstock">
            <a:extLst>
              <a:ext uri="{FF2B5EF4-FFF2-40B4-BE49-F238E27FC236}">
                <a16:creationId xmlns:a16="http://schemas.microsoft.com/office/drawing/2014/main" id="{D6229C30-EEB1-A631-861D-84123FC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3"/>
          <a:stretch/>
        </p:blipFill>
        <p:spPr bwMode="auto">
          <a:xfrm>
            <a:off x="4198365" y="1666265"/>
            <a:ext cx="2468880" cy="16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lanura aluvial - Wikipedia, la enciclopedia libre">
            <a:extLst>
              <a:ext uri="{FF2B5EF4-FFF2-40B4-BE49-F238E27FC236}">
                <a16:creationId xmlns:a16="http://schemas.microsoft.com/office/drawing/2014/main" id="{4782940B-B11C-0E51-6AEF-15359137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65" y="4190162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D8B1C3-7D06-073A-3AFF-A4BC2546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Patrones de cauces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C4760-0824-F00A-2CB0-BB092366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80" y="1585879"/>
            <a:ext cx="3780716" cy="48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7BC872-E51C-AB58-CCC9-0BF98555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Clasificación de cauces aluviales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D07C5C4-9E0D-03C0-7A70-C5D09DFAE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71276"/>
              </p:ext>
            </p:extLst>
          </p:nvPr>
        </p:nvGraphicFramePr>
        <p:xfrm>
          <a:off x="824512" y="1384910"/>
          <a:ext cx="6094325" cy="4446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3582">
                  <a:extLst>
                    <a:ext uri="{9D8B030D-6E8A-4147-A177-3AD203B41FA5}">
                      <a16:colId xmlns:a16="http://schemas.microsoft.com/office/drawing/2014/main" val="879276536"/>
                    </a:ext>
                  </a:extLst>
                </a:gridCol>
                <a:gridCol w="806247">
                  <a:extLst>
                    <a:ext uri="{9D8B030D-6E8A-4147-A177-3AD203B41FA5}">
                      <a16:colId xmlns:a16="http://schemas.microsoft.com/office/drawing/2014/main" val="3938824345"/>
                    </a:ext>
                  </a:extLst>
                </a:gridCol>
                <a:gridCol w="1828513">
                  <a:extLst>
                    <a:ext uri="{9D8B030D-6E8A-4147-A177-3AD203B41FA5}">
                      <a16:colId xmlns:a16="http://schemas.microsoft.com/office/drawing/2014/main" val="4247639196"/>
                    </a:ext>
                  </a:extLst>
                </a:gridCol>
                <a:gridCol w="1935983">
                  <a:extLst>
                    <a:ext uri="{9D8B030D-6E8A-4147-A177-3AD203B41FA5}">
                      <a16:colId xmlns:a16="http://schemas.microsoft.com/office/drawing/2014/main" val="875500528"/>
                    </a:ext>
                  </a:extLst>
                </a:gridCol>
              </a:tblGrid>
              <a:tr h="670539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Modo de transporte de sedimentos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Estable</a:t>
                      </a:r>
                      <a:endParaRPr lang="en-US" sz="13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En sedimentación (exceso de sedimentos)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97027129"/>
                  </a:ext>
                </a:extLst>
              </a:tr>
              <a:tr h="151964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suspendida: carga del 85-100%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100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&lt;7; Sinuosidad &gt;2.1; Pendiente: relativamente baja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La mayor sedimentación ocurre en las márgenes, que causa el </a:t>
                      </a:r>
                      <a:r>
                        <a:rPr lang="es-ES" sz="1300" dirty="0" err="1">
                          <a:effectLst/>
                        </a:rPr>
                        <a:t>estrachamiento</a:t>
                      </a:r>
                      <a:r>
                        <a:rPr lang="es-ES" sz="1300" dirty="0">
                          <a:effectLst/>
                        </a:rPr>
                        <a:t> del cauce. La sedimentación en el lecho es poca.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203715061"/>
                  </a:ext>
                </a:extLst>
              </a:tr>
              <a:tr h="1159050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mixta: carga suspendida del 65-85%, carga por arrastre del 15-35%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Relación ancho/profundidad 7-25; Sinuosidad 1.5-2.1; Pendiente: moderada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Al comienzo hay mayor sedimentación en las márgenes y luego se presenta sedimentación en el lecho.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71407148"/>
                  </a:ext>
                </a:extLst>
              </a:tr>
              <a:tr h="1053704"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Carga por arrastre: carga del 35-70%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Relación ancho/profundidad &gt;25; Sinuosidad &lt;1.5; Pendiente: relativamente alta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Sedimentación en el lecho y formación de islas.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5077551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69AAE66-552C-7D84-82E4-E8376C3EBCDF}"/>
              </a:ext>
            </a:extLst>
          </p:cNvPr>
          <p:cNvSpPr txBox="1"/>
          <p:nvPr/>
        </p:nvSpPr>
        <p:spPr>
          <a:xfrm>
            <a:off x="834786" y="5924914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200" b="0" i="0" dirty="0">
                <a:solidFill>
                  <a:srgbClr val="24292F"/>
                </a:solidFill>
                <a:effectLst/>
                <a:latin typeface="+mj-lt"/>
              </a:rPr>
              <a:t>M= porcentaje de limo-arcilla en el perímetro del canal</a:t>
            </a:r>
            <a:endParaRPr lang="en-US" sz="12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9C820-ACAF-3DB6-151F-5C90E8B6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171</TotalTime>
  <Words>307</Words>
  <Application>Microsoft Office PowerPoint</Application>
  <PresentationFormat>Panorámica</PresentationFormat>
  <Paragraphs>60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1 - Actividad 2. Morfología de cauces</vt:lpstr>
      <vt:lpstr>Clasificación básica de los ríos</vt:lpstr>
      <vt:lpstr>Patrones de cauces</vt:lpstr>
      <vt:lpstr>Clasificación de cauces aluviales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14</cp:revision>
  <dcterms:created xsi:type="dcterms:W3CDTF">2022-08-04T19:07:18Z</dcterms:created>
  <dcterms:modified xsi:type="dcterms:W3CDTF">2023-07-07T15:46:01Z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