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4"/>
  </p:sldMasterIdLst>
  <p:notesMasterIdLst>
    <p:notesMasterId r:id="rId10"/>
  </p:notesMasterIdLst>
  <p:handoutMasterIdLst>
    <p:handoutMasterId r:id="rId11"/>
  </p:handoutMasterIdLst>
  <p:sldIdLst>
    <p:sldId id="342" r:id="rId5"/>
    <p:sldId id="309" r:id="rId6"/>
    <p:sldId id="343" r:id="rId7"/>
    <p:sldId id="344" r:id="rId8"/>
    <p:sldId id="346" r:id="rId9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194743-3C7C-499C-B327-CF08643433A4}">
          <p14:sldIdLst>
            <p14:sldId id="342"/>
            <p14:sldId id="309"/>
            <p14:sldId id="343"/>
            <p14:sldId id="344"/>
            <p14:sldId id="3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0F0F0"/>
    <a:srgbClr val="F8F8F8"/>
    <a:srgbClr val="FAFAFA"/>
    <a:srgbClr val="EEEEEE"/>
    <a:srgbClr val="E8E8E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6" autoAdjust="0"/>
    <p:restoredTop sz="92978" autoAdjust="0"/>
  </p:normalViewPr>
  <p:slideViewPr>
    <p:cSldViewPr snapToGrid="0" showGuides="1">
      <p:cViewPr varScale="1">
        <p:scale>
          <a:sx n="46" d="100"/>
          <a:sy n="46" d="100"/>
        </p:scale>
        <p:origin x="67" y="7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78"/>
      </p:cViewPr>
      <p:guideLst/>
    </p:cSldViewPr>
  </p:notesViewPr>
  <p:gridSpacing cx="1522800" cy="1522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AB3E6E3-061B-41A2-BBDC-C5312A04A40A}" type="datetime1">
              <a:rPr lang="es-ES" smtClean="0"/>
              <a:t>07/07/2023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145992C-CBBF-4F24-8325-F5CB0EAAC0E9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25204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31079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69559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86184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200" b="0" i="0" dirty="0">
              <a:solidFill>
                <a:srgbClr val="24292F"/>
              </a:solidFill>
              <a:effectLst/>
              <a:latin typeface="-apple-system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5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9059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732FF5-B762-47CF-A667-C95E437C256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9239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572471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3170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 rtl="0"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5678904" y="987426"/>
            <a:ext cx="5678424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562100" y="2101851"/>
            <a:ext cx="3932237" cy="3759200"/>
          </a:xfrm>
        </p:spPr>
        <p:txBody>
          <a:bodyPr rtlCol="0"/>
          <a:lstStyle>
            <a:lvl1pPr marL="0" indent="0" rtl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407472-54D5-485E-8ACB-6D04E47D95CF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1580874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28A7A1-E52A-4367-BE3E-105C0C9F4921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393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261679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6081632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120DF6-1B4A-4B6C-B500-7840816C7764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3666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134D8D-99E7-4CF1-858E-66F4FE6BE361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9166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81988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6229934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6276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4320000"/>
          </a:xfrm>
        </p:spPr>
        <p:txBody>
          <a:bodyPr anchor="t" anchorCtr="0">
            <a:normAutofit/>
          </a:bodyPr>
          <a:lstStyle/>
          <a:p>
            <a:pPr algn="l"/>
            <a:r>
              <a:rPr lang="es-CO" sz="2600" b="1" dirty="0"/>
              <a:t>Curso básico de transporte de sedimentos con HEC-RAS 1D</a:t>
            </a:r>
            <a:br>
              <a:rPr lang="es-CO" sz="2600" b="1" dirty="0"/>
            </a:br>
            <a:br>
              <a:rPr lang="es-CO" sz="2600" b="1" dirty="0"/>
            </a:br>
            <a:r>
              <a:rPr lang="es-ES" sz="2600" b="1" i="1" dirty="0"/>
              <a:t>Módulo 1 - Actividad 6. Caudal sólido en suspensión</a:t>
            </a:r>
            <a:endParaRPr lang="en-US" sz="2600" b="1" i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763AFD-ACB0-D007-9045-1446594414B7}"/>
              </a:ext>
            </a:extLst>
          </p:cNvPr>
          <p:cNvGrpSpPr/>
          <p:nvPr/>
        </p:nvGrpSpPr>
        <p:grpSpPr>
          <a:xfrm>
            <a:off x="719999" y="5597999"/>
            <a:ext cx="4951595" cy="918547"/>
            <a:chOff x="1024800" y="5598000"/>
            <a:chExt cx="4528936" cy="5400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075D5BD-DF2F-9AFC-C3C1-DED853F4C094}"/>
                </a:ext>
              </a:extLst>
            </p:cNvPr>
            <p:cNvSpPr/>
            <p:nvPr/>
          </p:nvSpPr>
          <p:spPr>
            <a:xfrm>
              <a:off x="1024800" y="5598000"/>
              <a:ext cx="594000" cy="540000"/>
            </a:xfrm>
            <a:prstGeom prst="roundRect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D021875-474F-619F-E897-C817A7AFF50E}"/>
                </a:ext>
              </a:extLst>
            </p:cNvPr>
            <p:cNvSpPr/>
            <p:nvPr/>
          </p:nvSpPr>
          <p:spPr>
            <a:xfrm>
              <a:off x="1266127" y="5598000"/>
              <a:ext cx="4287609" cy="5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María Fernanda Latouche Facenda</a:t>
              </a:r>
            </a:p>
            <a:p>
              <a:r>
                <a:rPr lang="en-US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Profesora</a:t>
              </a:r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del Centro de </a:t>
              </a:r>
              <a:r>
                <a:rPr lang="en-US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Estudios</a:t>
              </a:r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Hidráulicos</a:t>
              </a:r>
              <a:endPara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7" name="Picture 2">
            <a:extLst>
              <a:ext uri="{FF2B5EF4-FFF2-40B4-BE49-F238E27FC236}">
                <a16:creationId xmlns:a16="http://schemas.microsoft.com/office/drawing/2014/main" id="{A674C36D-52D8-7DD6-C9E1-1C89BA8EA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075" y="0"/>
            <a:ext cx="16859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95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857591"/>
          </a:xfrm>
        </p:spPr>
        <p:txBody>
          <a:bodyPr anchor="t" anchorCtr="0">
            <a:normAutofit/>
          </a:bodyPr>
          <a:lstStyle/>
          <a:p>
            <a:pPr algn="l"/>
            <a:r>
              <a:rPr lang="es-CO" sz="2600" b="1" dirty="0"/>
              <a:t>Caudal sólido en suspensión</a:t>
            </a:r>
            <a:endParaRPr lang="en-US" sz="26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394D115-EC13-200A-2091-0E6B8AC853F8}"/>
              </a:ext>
            </a:extLst>
          </p:cNvPr>
          <p:cNvCxnSpPr>
            <a:cxnSpLocks/>
          </p:cNvCxnSpPr>
          <p:nvPr/>
        </p:nvCxnSpPr>
        <p:spPr>
          <a:xfrm>
            <a:off x="824512" y="1152939"/>
            <a:ext cx="54858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ítulo 1">
                <a:extLst>
                  <a:ext uri="{FF2B5EF4-FFF2-40B4-BE49-F238E27FC236}">
                    <a16:creationId xmlns:a16="http://schemas.microsoft.com/office/drawing/2014/main" id="{9BB4F73C-A892-EEF4-E53F-4FA434C872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3658" y="2138490"/>
                <a:ext cx="4962342" cy="3368005"/>
              </a:xfrm>
              <a:prstGeom prst="rect">
                <a:avLst/>
              </a:prstGeom>
            </p:spPr>
            <p:txBody>
              <a:bodyPr vert="horz" lIns="91440" tIns="45720" rIns="91440" bIns="45720" rtlCol="0" anchor="t" anchorCtr="0">
                <a:normAutofit/>
              </a:bodyPr>
              <a:lstStyle>
                <a:lvl1pPr algn="ctr" defTabSz="91437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s-VE" sz="2600" dirty="0"/>
                  <a:t>Caudal</a:t>
                </a:r>
                <a:r>
                  <a:rPr lang="en-US" sz="2600" dirty="0"/>
                  <a:t> </a:t>
                </a:r>
                <a:r>
                  <a:rPr lang="es-419" sz="2600" dirty="0" err="1"/>
                  <a:t>sól</a:t>
                </a:r>
                <a:r>
                  <a:rPr lang="es-VE" sz="2600" dirty="0"/>
                  <a:t>i</a:t>
                </a:r>
                <a:r>
                  <a:rPr lang="en-US" sz="2600" dirty="0"/>
                  <a:t>do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VE" sz="2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VE" sz="2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s-VE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VE" sz="2600" b="0" dirty="0"/>
                  <a:t> </a:t>
                </a:r>
              </a:p>
              <a:p>
                <a:pPr algn="l"/>
                <a:endParaRPr lang="es-VE" sz="2600" b="0" dirty="0"/>
              </a:p>
              <a:p>
                <a:pPr algn="l"/>
                <a:r>
                  <a:rPr lang="en-US" sz="2600" dirty="0"/>
                  <a:t>Caudal </a:t>
                </a:r>
                <a:r>
                  <a:rPr lang="en-US" sz="2600" dirty="0" err="1"/>
                  <a:t>sólido</a:t>
                </a:r>
                <a:r>
                  <a:rPr lang="en-US" sz="2600" dirty="0"/>
                  <a:t> </a:t>
                </a:r>
                <a:r>
                  <a:rPr lang="en-US" sz="2600" dirty="0" err="1"/>
                  <a:t>unitario</a:t>
                </a:r>
                <a:r>
                  <a:rPr lang="en-US" sz="26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VE" sz="2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s-VE" sz="2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s-VE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600" dirty="0"/>
              </a:p>
              <a:p>
                <a:pPr algn="l"/>
                <a:endParaRPr lang="en-US" sz="2600" dirty="0"/>
              </a:p>
              <a:p>
                <a:pPr algn="l"/>
                <a:r>
                  <a:rPr lang="en-US" sz="2600" dirty="0" err="1"/>
                  <a:t>Concentración</a:t>
                </a:r>
                <a:r>
                  <a:rPr lang="en-US" sz="2600" dirty="0"/>
                  <a:t> de material </a:t>
                </a:r>
                <a:r>
                  <a:rPr lang="en-US" sz="2600" dirty="0" err="1"/>
                  <a:t>sólido</a:t>
                </a:r>
                <a:r>
                  <a:rPr lang="en-US" sz="2600" dirty="0"/>
                  <a:t> </a:t>
                </a:r>
                <a:r>
                  <a:rPr lang="en-US" sz="2600" dirty="0" err="1"/>
                  <a:t>suspendido</a:t>
                </a:r>
                <a:r>
                  <a:rPr lang="en-US" sz="2600" dirty="0"/>
                  <a:t> (</a:t>
                </a:r>
                <a14:m>
                  <m:oMath xmlns:m="http://schemas.openxmlformats.org/officeDocument/2006/math">
                    <m:r>
                      <a:rPr lang="es-VE" sz="26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600" dirty="0"/>
                  <a:t>) [mg/l] [</a:t>
                </a:r>
                <a:r>
                  <a:rPr lang="en-US" sz="2600" dirty="0" err="1"/>
                  <a:t>p.p.m</a:t>
                </a:r>
                <a:r>
                  <a:rPr lang="en-US" sz="2600" dirty="0"/>
                  <a:t>]</a:t>
                </a:r>
              </a:p>
              <a:p>
                <a:pPr algn="l"/>
                <a:endParaRPr lang="en-US" sz="2600" dirty="0"/>
              </a:p>
              <a:p>
                <a:pPr algn="l"/>
                <a:endParaRPr lang="en-US" sz="2600" dirty="0"/>
              </a:p>
            </p:txBody>
          </p:sp>
        </mc:Choice>
        <mc:Fallback xmlns="">
          <p:sp>
            <p:nvSpPr>
              <p:cNvPr id="9" name="Título 1">
                <a:extLst>
                  <a:ext uri="{FF2B5EF4-FFF2-40B4-BE49-F238E27FC236}">
                    <a16:creationId xmlns:a16="http://schemas.microsoft.com/office/drawing/2014/main" id="{9BB4F73C-A892-EEF4-E53F-4FA434C87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658" y="2138490"/>
                <a:ext cx="4962342" cy="3368005"/>
              </a:xfrm>
              <a:prstGeom prst="rect">
                <a:avLst/>
              </a:prstGeom>
              <a:blipFill>
                <a:blip r:embed="rId3"/>
                <a:stretch>
                  <a:fillRect l="-2211" t="-2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8A90C3D-C90C-7218-C808-D7C7418FB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075" y="0"/>
            <a:ext cx="16859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39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857591"/>
          </a:xfrm>
        </p:spPr>
        <p:txBody>
          <a:bodyPr anchor="t" anchorCtr="0">
            <a:normAutofit/>
          </a:bodyPr>
          <a:lstStyle/>
          <a:p>
            <a:pPr algn="l"/>
            <a:r>
              <a:rPr lang="es-CO" sz="2600" b="1" dirty="0"/>
              <a:t>Caudal sólido en suspensión</a:t>
            </a:r>
            <a:endParaRPr lang="en-US" sz="26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394D115-EC13-200A-2091-0E6B8AC853F8}"/>
              </a:ext>
            </a:extLst>
          </p:cNvPr>
          <p:cNvCxnSpPr>
            <a:cxnSpLocks/>
          </p:cNvCxnSpPr>
          <p:nvPr/>
        </p:nvCxnSpPr>
        <p:spPr>
          <a:xfrm>
            <a:off x="824512" y="1152939"/>
            <a:ext cx="54858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CE819F-7EE7-96F0-F307-36762040C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595" y="1559755"/>
            <a:ext cx="5243796" cy="33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F8B6048-5979-321E-FC95-F3882F412F8B}"/>
                  </a:ext>
                </a:extLst>
              </p:cNvPr>
              <p:cNvSpPr txBox="1"/>
              <p:nvPr/>
            </p:nvSpPr>
            <p:spPr>
              <a:xfrm>
                <a:off x="1964242" y="5192486"/>
                <a:ext cx="3206391" cy="6229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VE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VE" b="0" i="1" smtClean="0">
                              <a:latin typeface="Cambria Math" panose="02040503050406030204" pitchFamily="18" charset="0"/>
                            </a:rPr>
                            <m:t>𝑆𝑆</m:t>
                          </m:r>
                        </m:sub>
                      </m:sSub>
                      <m:r>
                        <a:rPr lang="es-V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V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V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VE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r>
                            <a:rPr lang="es-V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s-V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V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s-VE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s-V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V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s-VE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  <m:r>
                        <a:rPr lang="es-VE" b="0" i="1" smtClean="0"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s-VE" b="0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es-V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V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V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s-VE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s-VE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F8B6048-5979-321E-FC95-F3882F412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4242" y="5192486"/>
                <a:ext cx="3206391" cy="6229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7DC5360F-8FE2-54D6-5E53-73C6D702B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075" y="0"/>
            <a:ext cx="16859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6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857591"/>
          </a:xfrm>
        </p:spPr>
        <p:txBody>
          <a:bodyPr anchor="t" anchorCtr="0">
            <a:normAutofit/>
          </a:bodyPr>
          <a:lstStyle/>
          <a:p>
            <a:pPr algn="l"/>
            <a:r>
              <a:rPr lang="es-CO" sz="2600" b="1" dirty="0"/>
              <a:t>Caudal sólido en suspensión</a:t>
            </a:r>
            <a:endParaRPr lang="en-US" sz="26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394D115-EC13-200A-2091-0E6B8AC853F8}"/>
              </a:ext>
            </a:extLst>
          </p:cNvPr>
          <p:cNvCxnSpPr>
            <a:cxnSpLocks/>
          </p:cNvCxnSpPr>
          <p:nvPr/>
        </p:nvCxnSpPr>
        <p:spPr>
          <a:xfrm>
            <a:off x="824512" y="1152939"/>
            <a:ext cx="54858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Título 1">
            <a:extLst>
              <a:ext uri="{FF2B5EF4-FFF2-40B4-BE49-F238E27FC236}">
                <a16:creationId xmlns:a16="http://schemas.microsoft.com/office/drawing/2014/main" id="{9BB4F73C-A892-EEF4-E53F-4FA434C872C3}"/>
              </a:ext>
            </a:extLst>
          </p:cNvPr>
          <p:cNvSpPr txBox="1">
            <a:spLocks/>
          </p:cNvSpPr>
          <p:nvPr/>
        </p:nvSpPr>
        <p:spPr>
          <a:xfrm>
            <a:off x="4587553" y="1585879"/>
            <a:ext cx="2988904" cy="162280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VE" sz="1800" dirty="0"/>
              <a:t>Río Amarillo, China</a:t>
            </a:r>
          </a:p>
          <a:p>
            <a:pPr algn="l"/>
            <a:endParaRPr lang="es-VE" sz="1800" dirty="0"/>
          </a:p>
          <a:p>
            <a:pPr algn="l"/>
            <a:r>
              <a:rPr lang="es-VE" sz="1600" dirty="0"/>
              <a:t>Q=2571 m</a:t>
            </a:r>
            <a:r>
              <a:rPr lang="es-VE" sz="1600" baseline="30000" dirty="0"/>
              <a:t>3</a:t>
            </a:r>
            <a:r>
              <a:rPr lang="es-VE" sz="1600" dirty="0"/>
              <a:t>/s</a:t>
            </a:r>
            <a:endParaRPr lang="en-US" sz="1600" dirty="0"/>
          </a:p>
          <a:p>
            <a:pPr algn="l"/>
            <a:endParaRPr lang="en-US" sz="1800" dirty="0"/>
          </a:p>
        </p:txBody>
      </p:sp>
      <p:pic>
        <p:nvPicPr>
          <p:cNvPr id="2050" name="Picture 2" descr="Yellow River | Initiatives pour l'Avenir des Grands Fleuves">
            <a:extLst>
              <a:ext uri="{FF2B5EF4-FFF2-40B4-BE49-F238E27FC236}">
                <a16:creationId xmlns:a16="http://schemas.microsoft.com/office/drawing/2014/main" id="{CF4E75E6-07FF-B0A8-3376-BBB56FAB6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07" y="1423340"/>
            <a:ext cx="3486259" cy="232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ÍO DANUBIO: Características, Ubicación, Recorrido y más.">
            <a:extLst>
              <a:ext uri="{FF2B5EF4-FFF2-40B4-BE49-F238E27FC236}">
                <a16:creationId xmlns:a16="http://schemas.microsoft.com/office/drawing/2014/main" id="{CAAC5636-D7C5-2CA7-55D9-007B273FFA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67"/>
          <a:stretch/>
        </p:blipFill>
        <p:spPr bwMode="auto">
          <a:xfrm>
            <a:off x="944807" y="4110760"/>
            <a:ext cx="3431358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87FA3DA3-640F-494D-E210-E685CAC18B36}"/>
              </a:ext>
            </a:extLst>
          </p:cNvPr>
          <p:cNvSpPr txBox="1">
            <a:spLocks/>
          </p:cNvSpPr>
          <p:nvPr/>
        </p:nvSpPr>
        <p:spPr>
          <a:xfrm>
            <a:off x="944807" y="3745916"/>
            <a:ext cx="3223710" cy="28459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VE" sz="900" i="1" dirty="0"/>
              <a:t>Fuente: https://www.initiativesrivers.org/rivers/yellow-river/</a:t>
            </a:r>
          </a:p>
          <a:p>
            <a:pPr algn="l"/>
            <a:endParaRPr lang="en-US" sz="1400" dirty="0"/>
          </a:p>
          <a:p>
            <a:pPr algn="l"/>
            <a:endParaRPr lang="en-US" sz="1400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433D997-B0A5-24A0-AD90-4B69837F76FE}"/>
              </a:ext>
            </a:extLst>
          </p:cNvPr>
          <p:cNvSpPr txBox="1">
            <a:spLocks/>
          </p:cNvSpPr>
          <p:nvPr/>
        </p:nvSpPr>
        <p:spPr>
          <a:xfrm>
            <a:off x="944807" y="6406091"/>
            <a:ext cx="3223710" cy="28459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VE" sz="900" i="1" dirty="0"/>
              <a:t>Fuente: https://riosdelplaneta.com/rio-danubio/</a:t>
            </a:r>
            <a:endParaRPr lang="en-US" sz="1400" dirty="0"/>
          </a:p>
          <a:p>
            <a:pPr algn="l"/>
            <a:endParaRPr lang="en-US" sz="14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D91A2F3-2F17-424B-5B4C-237C15E042C8}"/>
              </a:ext>
            </a:extLst>
          </p:cNvPr>
          <p:cNvSpPr txBox="1">
            <a:spLocks/>
          </p:cNvSpPr>
          <p:nvPr/>
        </p:nvSpPr>
        <p:spPr>
          <a:xfrm>
            <a:off x="4587553" y="4220221"/>
            <a:ext cx="2988904" cy="162280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VE" sz="1800" dirty="0"/>
              <a:t>Río Danubio, Europa</a:t>
            </a:r>
          </a:p>
          <a:p>
            <a:pPr algn="l"/>
            <a:endParaRPr lang="es-VE" sz="1800" dirty="0"/>
          </a:p>
          <a:p>
            <a:pPr algn="l"/>
            <a:r>
              <a:rPr lang="en-US" sz="1600" dirty="0"/>
              <a:t>Q=6400 m</a:t>
            </a:r>
            <a:r>
              <a:rPr lang="en-US" sz="1600" baseline="30000" dirty="0"/>
              <a:t>3</a:t>
            </a:r>
            <a:r>
              <a:rPr lang="en-US" sz="1600" dirty="0"/>
              <a:t>/s</a:t>
            </a:r>
          </a:p>
          <a:p>
            <a:pPr algn="l"/>
            <a:endParaRPr lang="en-US" sz="1800" dirty="0"/>
          </a:p>
          <a:p>
            <a:pPr algn="l"/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049247-2472-5952-0EE9-83180C771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075" y="0"/>
            <a:ext cx="16859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54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293DDAA-B5E7-2D95-74A3-91A199E94E6C}"/>
              </a:ext>
            </a:extLst>
          </p:cNvPr>
          <p:cNvSpPr txBox="1">
            <a:spLocks/>
          </p:cNvSpPr>
          <p:nvPr/>
        </p:nvSpPr>
        <p:spPr>
          <a:xfrm>
            <a:off x="6374295" y="3466396"/>
            <a:ext cx="5040000" cy="32623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Ingeniera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María Fernanda Latouche Facenda</a:t>
            </a: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</a:rPr>
              <a:t>Centro de Estudios Hidráulicos</a:t>
            </a:r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maria.latouche@escuelaing.edu.co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https://github.com/mflatouche</a:t>
            </a: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Laboratorio Audiovisual LAURA</a:t>
            </a:r>
          </a:p>
          <a:p>
            <a:pPr algn="ctr"/>
            <a:r>
              <a:rPr lang="es-CO" sz="1600" b="1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Dirección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</a:rPr>
              <a:t>Maestro Felipe Rodríguez Gómez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</a:rPr>
              <a:t>felipe.rodriguez@escuelaing.edu.co</a:t>
            </a:r>
          </a:p>
          <a:p>
            <a:pPr algn="ctr"/>
            <a:r>
              <a:rPr lang="es-CO" sz="1600" b="1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Cámara, edición y música</a:t>
            </a:r>
            <a:endParaRPr lang="es-CO" sz="1800" b="1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 Manuel Corredor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juan.corredor-u@escuelaing.edu.co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31B05A-2637-641E-855D-FABE24D5B5FC}"/>
              </a:ext>
            </a:extLst>
          </p:cNvPr>
          <p:cNvSpPr txBox="1">
            <a:spLocks/>
          </p:cNvSpPr>
          <p:nvPr/>
        </p:nvSpPr>
        <p:spPr>
          <a:xfrm>
            <a:off x="1055999" y="3595605"/>
            <a:ext cx="5040000" cy="32623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Dirección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Héctor Alfonso Rodríguez Díaz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alfonso.rodriguez@escuelaing.edu.co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Guión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https://github.com/mflatouche/M.TSED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0FD19C5-BDA1-AA73-30F7-387B18E48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1374" y="1647144"/>
            <a:ext cx="2160000" cy="103773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5C469DA-D012-E443-0DB2-0AC049C3A9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15999" y="1604884"/>
            <a:ext cx="2160000" cy="112226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F4EC895-97D1-6A45-FE7D-7DA1B49F55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86750" y="1658885"/>
            <a:ext cx="2160000" cy="101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750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2">
      <a:dk1>
        <a:sysClr val="windowText" lastClr="000000"/>
      </a:dk1>
      <a:lt1>
        <a:srgbClr val="F8F8F8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VideoGitHub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" id="{5A35A6FC-B87C-4B67-9B88-2A7DF7702ABE}" vid="{05B25DEA-0386-406F-A99F-5BE9D4B84DC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89011499791B4EB69D0A56FFA67F2B" ma:contentTypeVersion="30" ma:contentTypeDescription="Create a new document." ma:contentTypeScope="" ma:versionID="f76dc847e91b26043a9f85409c9c8da8">
  <xsd:schema xmlns:xsd="http://www.w3.org/2001/XMLSchema" xmlns:xs="http://www.w3.org/2001/XMLSchema" xmlns:p="http://schemas.microsoft.com/office/2006/metadata/properties" xmlns:ns3="bf3e1746-bde1-4d6e-9c3f-7182572f7502" xmlns:ns4="14224164-2045-4b51-92bb-313d0f626d83" targetNamespace="http://schemas.microsoft.com/office/2006/metadata/properties" ma:root="true" ma:fieldsID="e77e75136ac7a83ebab10a30c2d6fe6c" ns3:_="" ns4:_="">
    <xsd:import namespace="bf3e1746-bde1-4d6e-9c3f-7182572f7502"/>
    <xsd:import namespace="14224164-2045-4b51-92bb-313d0f626d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3e1746-bde1-4d6e-9c3f-7182572f75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0" nillable="true" ma:displayName="Notebook Type" ma:internalName="NotebookType">
      <xsd:simpleType>
        <xsd:restriction base="dms:Text"/>
      </xsd:simpleType>
    </xsd:element>
    <xsd:element name="FolderType" ma:index="11" nillable="true" ma:displayName="Folder Type" ma:internalName="FolderType">
      <xsd:simpleType>
        <xsd:restriction base="dms:Text"/>
      </xsd:simpleType>
    </xsd:element>
    <xsd:element name="CultureName" ma:index="12" nillable="true" ma:displayName="Culture Name" ma:internalName="CultureName">
      <xsd:simpleType>
        <xsd:restriction base="dms:Text"/>
      </xsd:simpleType>
    </xsd:element>
    <xsd:element name="AppVersion" ma:index="13" nillable="true" ma:displayName="App Version" ma:internalName="AppVersion">
      <xsd:simpleType>
        <xsd:restriction base="dms:Text"/>
      </xsd:simpleType>
    </xsd:element>
    <xsd:element name="TeamsChannelId" ma:index="14" nillable="true" ma:displayName="Teams Channel Id" ma:internalName="TeamsChannelId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6" nillable="true" ma:displayName="Math Settings" ma:internalName="Math_Settings">
      <xsd:simpleType>
        <xsd:restriction base="dms:Text"/>
      </xsd:simpleType>
    </xsd:element>
    <xsd:element name="DefaultSectionNames" ma:index="1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Tags" ma:index="33" nillable="true" ma:displayName="Tags" ma:internalName="MediaServiceAutoTags" ma:readOnly="true">
      <xsd:simpleType>
        <xsd:restriction base="dms:Text"/>
      </xsd:simpleType>
    </xsd:element>
    <xsd:element name="MediaServiceOCR" ma:index="3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224164-2045-4b51-92bb-313d0f626d83" elementFormDefault="qualified">
    <xsd:import namespace="http://schemas.microsoft.com/office/2006/documentManagement/types"/>
    <xsd:import namespace="http://schemas.microsoft.com/office/infopath/2007/PartnerControls"/>
    <xsd:element name="SharedWithUsers" ma:index="3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bf3e1746-bde1-4d6e-9c3f-7182572f7502" xsi:nil="true"/>
    <CultureName xmlns="bf3e1746-bde1-4d6e-9c3f-7182572f7502" xsi:nil="true"/>
    <Students xmlns="bf3e1746-bde1-4d6e-9c3f-7182572f7502">
      <UserInfo>
        <DisplayName/>
        <AccountId xsi:nil="true"/>
        <AccountType/>
      </UserInfo>
    </Students>
    <Distribution_Groups xmlns="bf3e1746-bde1-4d6e-9c3f-7182572f7502" xsi:nil="true"/>
    <FolderType xmlns="bf3e1746-bde1-4d6e-9c3f-7182572f7502" xsi:nil="true"/>
    <Student_Groups xmlns="bf3e1746-bde1-4d6e-9c3f-7182572f7502">
      <UserInfo>
        <DisplayName/>
        <AccountId xsi:nil="true"/>
        <AccountType/>
      </UserInfo>
    </Student_Groups>
    <Self_Registration_Enabled xmlns="bf3e1746-bde1-4d6e-9c3f-7182572f7502" xsi:nil="true"/>
    <TeamsChannelId xmlns="bf3e1746-bde1-4d6e-9c3f-7182572f7502" xsi:nil="true"/>
    <IsNotebookLocked xmlns="bf3e1746-bde1-4d6e-9c3f-7182572f7502" xsi:nil="true"/>
    <DefaultSectionNames xmlns="bf3e1746-bde1-4d6e-9c3f-7182572f7502" xsi:nil="true"/>
    <Is_Collaboration_Space_Locked xmlns="bf3e1746-bde1-4d6e-9c3f-7182572f7502" xsi:nil="true"/>
    <Invited_Teachers xmlns="bf3e1746-bde1-4d6e-9c3f-7182572f7502" xsi:nil="true"/>
    <Math_Settings xmlns="bf3e1746-bde1-4d6e-9c3f-7182572f7502" xsi:nil="true"/>
    <Templates xmlns="bf3e1746-bde1-4d6e-9c3f-7182572f7502" xsi:nil="true"/>
    <Has_Teacher_Only_SectionGroup xmlns="bf3e1746-bde1-4d6e-9c3f-7182572f7502" xsi:nil="true"/>
    <AppVersion xmlns="bf3e1746-bde1-4d6e-9c3f-7182572f7502" xsi:nil="true"/>
    <Invited_Students xmlns="bf3e1746-bde1-4d6e-9c3f-7182572f7502" xsi:nil="true"/>
    <Owner xmlns="bf3e1746-bde1-4d6e-9c3f-7182572f7502">
      <UserInfo>
        <DisplayName/>
        <AccountId xsi:nil="true"/>
        <AccountType/>
      </UserInfo>
    </Owner>
    <Teachers xmlns="bf3e1746-bde1-4d6e-9c3f-7182572f7502">
      <UserInfo>
        <DisplayName/>
        <AccountId xsi:nil="true"/>
        <AccountType/>
      </UserInfo>
    </Teachers>
    <LMS_Mappings xmlns="bf3e1746-bde1-4d6e-9c3f-7182572f750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129B439-51BE-4A7D-9272-FBD057297E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3e1746-bde1-4d6e-9c3f-7182572f7502"/>
    <ds:schemaRef ds:uri="14224164-2045-4b51-92bb-313d0f626d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EDD01B8-816B-49B7-8C81-03AB51D87C54}">
  <ds:schemaRefs>
    <ds:schemaRef ds:uri="http://schemas.microsoft.com/office/2006/metadata/properties"/>
    <ds:schemaRef ds:uri="http://schemas.microsoft.com/office/infopath/2007/PartnerControls"/>
    <ds:schemaRef ds:uri="bf3e1746-bde1-4d6e-9c3f-7182572f7502"/>
  </ds:schemaRefs>
</ds:datastoreItem>
</file>

<file path=customXml/itemProps3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Plantilla_PPTX_Videos</Template>
  <TotalTime>216</TotalTime>
  <Words>238</Words>
  <Application>Microsoft Office PowerPoint</Application>
  <PresentationFormat>Panorámica</PresentationFormat>
  <Paragraphs>50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-apple-system</vt:lpstr>
      <vt:lpstr>Arial</vt:lpstr>
      <vt:lpstr>Calibri</vt:lpstr>
      <vt:lpstr>Cambria Math</vt:lpstr>
      <vt:lpstr>Segoe UI</vt:lpstr>
      <vt:lpstr>Segoe UI Light</vt:lpstr>
      <vt:lpstr>Tema de Office</vt:lpstr>
      <vt:lpstr>Curso básico de transporte de sedimentos con HEC-RAS 1D  Módulo 1 - Actividad 6. Caudal sólido en suspensión</vt:lpstr>
      <vt:lpstr>Caudal sólido en suspensión</vt:lpstr>
      <vt:lpstr>Caudal sólido en suspensión</vt:lpstr>
      <vt:lpstr>Caudal sólido en suspensión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RODRIGUEZ ACEVEDO</dc:creator>
  <cp:lastModifiedBy>MARIA FERNANDA LATOUCHE FACENDA</cp:lastModifiedBy>
  <cp:revision>17</cp:revision>
  <dcterms:created xsi:type="dcterms:W3CDTF">2022-08-04T19:07:18Z</dcterms:created>
  <dcterms:modified xsi:type="dcterms:W3CDTF">2023-07-07T15:49:51Z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0x010100C089011499791B4EB69D0A56FFA67F2B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