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3"/>
  </p:notesMasterIdLst>
  <p:handoutMasterIdLst>
    <p:handoutMasterId r:id="rId14"/>
  </p:handoutMasterIdLst>
  <p:sldIdLst>
    <p:sldId id="342" r:id="rId5"/>
    <p:sldId id="309" r:id="rId6"/>
    <p:sldId id="343" r:id="rId7"/>
    <p:sldId id="344" r:id="rId8"/>
    <p:sldId id="345" r:id="rId9"/>
    <p:sldId id="346" r:id="rId10"/>
    <p:sldId id="347" r:id="rId11"/>
    <p:sldId id="348" r:id="rId12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42"/>
            <p14:sldId id="309"/>
            <p14:sldId id="343"/>
            <p14:sldId id="344"/>
            <p14:sldId id="345"/>
            <p14:sldId id="346"/>
            <p14:sldId id="347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3" autoAdjust="0"/>
    <p:restoredTop sz="92978" autoAdjust="0"/>
  </p:normalViewPr>
  <p:slideViewPr>
    <p:cSldViewPr snapToGrid="0" showGuides="1">
      <p:cViewPr varScale="1">
        <p:scale>
          <a:sx n="46" d="100"/>
          <a:sy n="46" d="100"/>
        </p:scale>
        <p:origin x="67" y="7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07/07/2023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107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36737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15209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1253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91525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54323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Curso básico de transporte de sedimentos con HEC-RAS 1D</a:t>
            </a:r>
            <a:br>
              <a:rPr lang="es-CO" sz="2600" b="1" dirty="0"/>
            </a:br>
            <a:br>
              <a:rPr lang="es-CO" sz="2600" b="1" dirty="0"/>
            </a:br>
            <a:r>
              <a:rPr lang="es-ES" sz="2600" b="1" i="1" dirty="0"/>
              <a:t>Módulo 2 - Actividad 1. Funcionamiento del modelo</a:t>
            </a:r>
            <a:endParaRPr lang="en-US" sz="2600" b="1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19999" y="5597999"/>
            <a:ext cx="4951595" cy="918547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66127" y="5598000"/>
              <a:ext cx="4287609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Profesora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del Centro de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Hidráulicos</a:t>
              </a: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A674C36D-52D8-7DD6-C9E1-1C89BA8E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kumimoji="0" lang="es-E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  <a:t>Acoplamiento entre las características hidráulicas y de sedimentos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514672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ítulo 1">
                <a:extLst>
                  <a:ext uri="{FF2B5EF4-FFF2-40B4-BE49-F238E27FC236}">
                    <a16:creationId xmlns:a16="http://schemas.microsoft.com/office/drawing/2014/main" id="{9C018BA1-742A-8553-9315-C335B0CB84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506" y="1958509"/>
                <a:ext cx="5440494" cy="413754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algn="ctr" defTabSz="91437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s-VE" sz="2000" dirty="0"/>
                  <a:t>Para cada </a:t>
                </a:r>
                <a14:m>
                  <m:oMath xmlns:m="http://schemas.openxmlformats.org/officeDocument/2006/math">
                    <m:r>
                      <a:rPr lang="es-V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s-V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VE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Título 1">
                <a:extLst>
                  <a:ext uri="{FF2B5EF4-FFF2-40B4-BE49-F238E27FC236}">
                    <a16:creationId xmlns:a16="http://schemas.microsoft.com/office/drawing/2014/main" id="{9C018BA1-742A-8553-9315-C335B0CB8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06" y="1958509"/>
                <a:ext cx="5440494" cy="413754"/>
              </a:xfrm>
              <a:prstGeom prst="rect">
                <a:avLst/>
              </a:prstGeom>
              <a:blipFill>
                <a:blip r:embed="rId3"/>
                <a:stretch>
                  <a:fillRect l="-1233" t="-13235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2E7038E-8C12-9574-F06A-CAC5B5498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1851"/>
            <a:ext cx="7498504" cy="290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793C8A0-4F17-30F4-1AC9-0313D54BB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3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Continuidad de sedimentos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1" name="Imagen 30">
            <a:extLst>
              <a:ext uri="{FF2B5EF4-FFF2-40B4-BE49-F238E27FC236}">
                <a16:creationId xmlns:a16="http://schemas.microsoft.com/office/drawing/2014/main" id="{A7B3EAB3-2CA4-D911-B0CE-1909C48F0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88" y="3410565"/>
            <a:ext cx="6122703" cy="2967659"/>
          </a:xfrm>
          <a:prstGeom prst="rect">
            <a:avLst/>
          </a:prstGeom>
        </p:spPr>
      </p:pic>
      <p:sp>
        <p:nvSpPr>
          <p:cNvPr id="32" name="Título 1">
            <a:extLst>
              <a:ext uri="{FF2B5EF4-FFF2-40B4-BE49-F238E27FC236}">
                <a16:creationId xmlns:a16="http://schemas.microsoft.com/office/drawing/2014/main" id="{14151D92-D29A-D29F-3BA3-6AAADC16A21D}"/>
              </a:ext>
            </a:extLst>
          </p:cNvPr>
          <p:cNvSpPr txBox="1">
            <a:spLocks/>
          </p:cNvSpPr>
          <p:nvPr/>
        </p:nvSpPr>
        <p:spPr>
          <a:xfrm>
            <a:off x="935974" y="1373079"/>
            <a:ext cx="2945973" cy="4308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VE" sz="2000" dirty="0"/>
              <a:t>Ecuación de Exner: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37F7FC95-9DD2-576B-1A91-214D8A7991B0}"/>
                  </a:ext>
                </a:extLst>
              </p:cNvPr>
              <p:cNvSpPr txBox="1"/>
              <p:nvPr/>
            </p:nvSpPr>
            <p:spPr>
              <a:xfrm>
                <a:off x="2376189" y="1934605"/>
                <a:ext cx="2326406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V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V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s-VE" b="0" i="1" smtClean="0">
                          <a:latin typeface="Cambria Math" panose="02040503050406030204" pitchFamily="18" charset="0"/>
                        </a:rPr>
                        <m:t>𝐵</m:t>
                      </m:r>
                      <m:f>
                        <m:fPr>
                          <m:ctrlPr>
                            <a:rPr lang="es-V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𝛿𝜂</m:t>
                          </m:r>
                        </m:num>
                        <m:den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VE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V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V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s-V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V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V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s-V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37F7FC95-9DD2-576B-1A91-214D8A799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189" y="1934605"/>
                <a:ext cx="2326406" cy="526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1A76FC4C-D8B6-2225-3A81-DC8F596E461D}"/>
                  </a:ext>
                </a:extLst>
              </p:cNvPr>
              <p:cNvSpPr txBox="1"/>
              <p:nvPr/>
            </p:nvSpPr>
            <p:spPr>
              <a:xfrm>
                <a:off x="1441742" y="2629284"/>
                <a:ext cx="2609843" cy="634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s-V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V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s-V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V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</m:d>
                        </m:sub>
                      </m:sSub>
                      <m:r>
                        <a:rPr lang="es-V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1A76FC4C-D8B6-2225-3A81-DC8F596E4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42" y="2629284"/>
                <a:ext cx="2609843" cy="6347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91F2193D-6DF0-19BB-4D9C-F3BE87DD4D7A}"/>
                  </a:ext>
                </a:extLst>
              </p:cNvPr>
              <p:cNvSpPr txBox="1"/>
              <p:nvPr/>
            </p:nvSpPr>
            <p:spPr>
              <a:xfrm>
                <a:off x="3742801" y="2629496"/>
                <a:ext cx="1738935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V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V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s-VE" b="0" i="1" smtClean="0">
                          <a:latin typeface="Cambria Math" panose="02040503050406030204" pitchFamily="18" charset="0"/>
                        </a:rPr>
                        <m:t>𝐵</m:t>
                      </m:r>
                      <m:f>
                        <m:fPr>
                          <m:ctrlPr>
                            <a:rPr lang="es-V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91F2193D-6DF0-19BB-4D9C-F3BE87DD4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801" y="2629496"/>
                <a:ext cx="1738935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4FC884D-D56A-914D-F492-0E554D41A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66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Tránsito de sedimentos por tamaño de partícula</a:t>
            </a:r>
            <a:endParaRPr lang="en-US" sz="2600" b="1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C809440-0A6A-DEAB-F8D8-B6A1AD5FBB01}"/>
              </a:ext>
            </a:extLst>
          </p:cNvPr>
          <p:cNvCxnSpPr>
            <a:cxnSpLocks/>
          </p:cNvCxnSpPr>
          <p:nvPr/>
        </p:nvCxnSpPr>
        <p:spPr>
          <a:xfrm>
            <a:off x="824512" y="1514672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A9D8FB3D-4F1D-02F5-42E0-F30EEF7F6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2851738"/>
            <a:ext cx="4904171" cy="360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825E5019-6E21-6120-FA39-15EC15BDBC28}"/>
              </a:ext>
            </a:extLst>
          </p:cNvPr>
          <p:cNvSpPr txBox="1">
            <a:spLocks/>
          </p:cNvSpPr>
          <p:nvPr/>
        </p:nvSpPr>
        <p:spPr>
          <a:xfrm>
            <a:off x="1174894" y="1645871"/>
            <a:ext cx="3879427" cy="8575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VE" sz="2000" dirty="0"/>
              <a:t>Capacidad de transporte: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B335784-F140-924C-4905-C235B2DBC10A}"/>
                  </a:ext>
                </a:extLst>
              </p:cNvPr>
              <p:cNvSpPr txBox="1"/>
              <p:nvPr/>
            </p:nvSpPr>
            <p:spPr>
              <a:xfrm>
                <a:off x="2759927" y="1994146"/>
                <a:ext cx="1311641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V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V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V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V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B335784-F140-924C-4905-C235B2DBC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927" y="1994146"/>
                <a:ext cx="1311641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62327405-1E55-32BD-E544-AEB5EF474A8F}"/>
              </a:ext>
            </a:extLst>
          </p:cNvPr>
          <p:cNvSpPr txBox="1"/>
          <p:nvPr/>
        </p:nvSpPr>
        <p:spPr>
          <a:xfrm>
            <a:off x="1332000" y="6459097"/>
            <a:ext cx="32188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0" i="1" dirty="0">
                <a:solidFill>
                  <a:srgbClr val="24292F"/>
                </a:solidFill>
                <a:effectLst/>
                <a:latin typeface="+mj-lt"/>
              </a:rPr>
              <a:t>Fuente: Hydrologic Engineering Center</a:t>
            </a:r>
            <a:endParaRPr lang="en-US" sz="900" i="1" dirty="0">
              <a:latin typeface="+mj-lt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8564393-A08B-4202-520F-03EE5F1B7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88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Limitantes físicos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ítulo 1">
                <a:extLst>
                  <a:ext uri="{FF2B5EF4-FFF2-40B4-BE49-F238E27FC236}">
                    <a16:creationId xmlns:a16="http://schemas.microsoft.com/office/drawing/2014/main" id="{80B0C9CF-5E5E-3158-D9D2-C02FB9EF3F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829" y="1577591"/>
                <a:ext cx="3012125" cy="522512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algn="ctr" defTabSz="91437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s-VE" sz="2000" dirty="0"/>
                  <a:t>Se calculó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VE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s-V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s-VE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0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VE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s-VE" sz="2000" dirty="0"/>
              </a:p>
              <a:p>
                <a:pPr algn="l"/>
                <a:endParaRPr lang="en-US" sz="2000" dirty="0"/>
              </a:p>
              <a:p>
                <a:pPr algn="l"/>
                <a:endParaRPr lang="en-US" sz="2000" dirty="0"/>
              </a:p>
            </p:txBody>
          </p:sp>
        </mc:Choice>
        <mc:Fallback xmlns="">
          <p:sp>
            <p:nvSpPr>
              <p:cNvPr id="3" name="Título 1">
                <a:extLst>
                  <a:ext uri="{FF2B5EF4-FFF2-40B4-BE49-F238E27FC236}">
                    <a16:creationId xmlns:a16="http://schemas.microsoft.com/office/drawing/2014/main" id="{80B0C9CF-5E5E-3158-D9D2-C02FB9EF3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29" y="1577591"/>
                <a:ext cx="3012125" cy="522512"/>
              </a:xfrm>
              <a:prstGeom prst="rect">
                <a:avLst/>
              </a:prstGeom>
              <a:blipFill>
                <a:blip r:embed="rId3"/>
                <a:stretch>
                  <a:fillRect l="-2024" t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14A4518-D2BF-26A1-D44D-51AFC74FE05B}"/>
                  </a:ext>
                </a:extLst>
              </p:cNvPr>
              <p:cNvSpPr txBox="1"/>
              <p:nvPr/>
            </p:nvSpPr>
            <p:spPr>
              <a:xfrm>
                <a:off x="390962" y="2838341"/>
                <a:ext cx="3809388" cy="2638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err="1"/>
                  <a:t>Exceso</a:t>
                </a:r>
                <a:r>
                  <a:rPr lang="en-US" dirty="0"/>
                  <a:t> (</a:t>
                </a:r>
                <a:r>
                  <a:rPr lang="en-US" dirty="0" err="1"/>
                  <a:t>sedimentación</a:t>
                </a:r>
                <a:r>
                  <a:rPr lang="en-US" dirty="0"/>
                  <a:t>)</a:t>
                </a:r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s-V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err="1"/>
                  <a:t>Déficit</a:t>
                </a:r>
                <a:r>
                  <a:rPr lang="en-US" dirty="0"/>
                  <a:t> (erosion)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14A4518-D2BF-26A1-D44D-51AFC74FE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62" y="2838341"/>
                <a:ext cx="3809388" cy="2638671"/>
              </a:xfrm>
              <a:prstGeom prst="rect">
                <a:avLst/>
              </a:prstGeom>
              <a:blipFill>
                <a:blip r:embed="rId4"/>
                <a:stretch>
                  <a:fillRect l="-320" t="-1389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A00A234-2A0A-A548-35B6-4CAB8C0A6CB9}"/>
              </a:ext>
            </a:extLst>
          </p:cNvPr>
          <p:cNvCxnSpPr>
            <a:cxnSpLocks/>
          </p:cNvCxnSpPr>
          <p:nvPr/>
        </p:nvCxnSpPr>
        <p:spPr>
          <a:xfrm>
            <a:off x="4059534" y="3054011"/>
            <a:ext cx="454241" cy="0"/>
          </a:xfrm>
          <a:prstGeom prst="straightConnector1">
            <a:avLst/>
          </a:prstGeom>
          <a:ln w="38100">
            <a:solidFill>
              <a:schemeClr val="bg1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46B88B8-6BB1-88A9-400B-40282DD56E02}"/>
              </a:ext>
            </a:extLst>
          </p:cNvPr>
          <p:cNvCxnSpPr>
            <a:cxnSpLocks/>
          </p:cNvCxnSpPr>
          <p:nvPr/>
        </p:nvCxnSpPr>
        <p:spPr>
          <a:xfrm>
            <a:off x="3516923" y="5305277"/>
            <a:ext cx="996852" cy="0"/>
          </a:xfrm>
          <a:prstGeom prst="straightConnector1">
            <a:avLst/>
          </a:prstGeom>
          <a:ln w="38100">
            <a:solidFill>
              <a:schemeClr val="bg1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8B9B1C29-EB89-2F75-7A3B-5D300378C10A}"/>
              </a:ext>
            </a:extLst>
          </p:cNvPr>
          <p:cNvSpPr/>
          <p:nvPr/>
        </p:nvSpPr>
        <p:spPr>
          <a:xfrm>
            <a:off x="4618856" y="2518602"/>
            <a:ext cx="1761843" cy="9269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</a:rPr>
              <a:t>Velocidad de caída </a:t>
            </a:r>
          </a:p>
          <a:p>
            <a:pPr algn="ctr"/>
            <a:r>
              <a:rPr lang="es-VE" sz="1600" i="1" dirty="0">
                <a:solidFill>
                  <a:schemeClr val="tx1"/>
                </a:solidFill>
              </a:rPr>
              <a:t>(</a:t>
            </a:r>
            <a:r>
              <a:rPr lang="es-VE" sz="1600" i="1" dirty="0" err="1">
                <a:solidFill>
                  <a:schemeClr val="tx1"/>
                </a:solidFill>
              </a:rPr>
              <a:t>Fall</a:t>
            </a:r>
            <a:r>
              <a:rPr lang="es-VE" sz="1600" i="1" dirty="0">
                <a:solidFill>
                  <a:schemeClr val="tx1"/>
                </a:solidFill>
              </a:rPr>
              <a:t> </a:t>
            </a:r>
            <a:r>
              <a:rPr lang="es-VE" sz="1600" i="1" dirty="0" err="1">
                <a:solidFill>
                  <a:schemeClr val="tx1"/>
                </a:solidFill>
              </a:rPr>
              <a:t>velocity</a:t>
            </a:r>
            <a:r>
              <a:rPr lang="es-VE" sz="1600" i="1" dirty="0">
                <a:solidFill>
                  <a:schemeClr val="tx1"/>
                </a:solidFill>
              </a:rPr>
              <a:t>)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35A5B40-A71F-AAEE-3084-94B9D3D8724C}"/>
              </a:ext>
            </a:extLst>
          </p:cNvPr>
          <p:cNvSpPr/>
          <p:nvPr/>
        </p:nvSpPr>
        <p:spPr>
          <a:xfrm>
            <a:off x="4615507" y="4772463"/>
            <a:ext cx="1761843" cy="9269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</a:rPr>
              <a:t>Acorazamiento</a:t>
            </a:r>
          </a:p>
          <a:p>
            <a:pPr algn="ctr"/>
            <a:r>
              <a:rPr lang="es-VE" sz="1600" i="1" dirty="0">
                <a:solidFill>
                  <a:schemeClr val="tx1"/>
                </a:solidFill>
              </a:rPr>
              <a:t>(</a:t>
            </a:r>
            <a:r>
              <a:rPr lang="es-VE" sz="1600" i="1" dirty="0" err="1">
                <a:solidFill>
                  <a:schemeClr val="tx1"/>
                </a:solidFill>
              </a:rPr>
              <a:t>Sorting</a:t>
            </a:r>
            <a:r>
              <a:rPr lang="es-VE" sz="1600" i="1" dirty="0">
                <a:solidFill>
                  <a:schemeClr val="tx1"/>
                </a:solidFill>
              </a:rPr>
              <a:t>)</a:t>
            </a:r>
            <a:endParaRPr lang="en-US" sz="1600" i="1" dirty="0">
              <a:solidFill>
                <a:schemeClr val="tx1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7483113-6512-EFD4-C3F0-0B5B1FD69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Cambio en la sección transversal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47642A5-0BE1-FAC5-CECE-46332A1CCBA0}"/>
                  </a:ext>
                </a:extLst>
              </p:cNvPr>
              <p:cNvSpPr txBox="1"/>
              <p:nvPr/>
            </p:nvSpPr>
            <p:spPr>
              <a:xfrm>
                <a:off x="1695542" y="1397798"/>
                <a:ext cx="3202385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s-V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V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s-V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V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</m:d>
                        </m:sub>
                      </m:sSub>
                      <m:r>
                        <a:rPr lang="es-V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47642A5-0BE1-FAC5-CECE-46332A1CC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42" y="1397798"/>
                <a:ext cx="3202385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ipse 10">
            <a:extLst>
              <a:ext uri="{FF2B5EF4-FFF2-40B4-BE49-F238E27FC236}">
                <a16:creationId xmlns:a16="http://schemas.microsoft.com/office/drawing/2014/main" id="{8B47F1FC-F38B-63BC-DD84-9EE2183690E7}"/>
              </a:ext>
            </a:extLst>
          </p:cNvPr>
          <p:cNvSpPr/>
          <p:nvPr/>
        </p:nvSpPr>
        <p:spPr>
          <a:xfrm>
            <a:off x="3903952" y="1357606"/>
            <a:ext cx="588723" cy="356277"/>
          </a:xfrm>
          <a:prstGeom prst="ellipse">
            <a:avLst/>
          </a:prstGeom>
          <a:noFill/>
          <a:ln w="1905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12BD96A-A3CA-4D15-93F7-AC48AF959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00" y="2890064"/>
            <a:ext cx="5717169" cy="297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C6C4CD7-13FD-C186-BC41-8141F7CBB62A}"/>
              </a:ext>
            </a:extLst>
          </p:cNvPr>
          <p:cNvSpPr txBox="1">
            <a:spLocks/>
          </p:cNvSpPr>
          <p:nvPr/>
        </p:nvSpPr>
        <p:spPr>
          <a:xfrm>
            <a:off x="867859" y="2489341"/>
            <a:ext cx="5442506" cy="692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2000" dirty="0"/>
              <a:t>Método </a:t>
            </a:r>
            <a:r>
              <a:rPr lang="es-VE" sz="2000" dirty="0" err="1"/>
              <a:t>Veener</a:t>
            </a:r>
            <a:endParaRPr lang="en-US" sz="20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A8F76E9-4163-75EE-AAC6-6759418CAD17}"/>
              </a:ext>
            </a:extLst>
          </p:cNvPr>
          <p:cNvSpPr txBox="1"/>
          <p:nvPr/>
        </p:nvSpPr>
        <p:spPr>
          <a:xfrm>
            <a:off x="2095273" y="5907168"/>
            <a:ext cx="32188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0" i="1" dirty="0">
                <a:solidFill>
                  <a:srgbClr val="24292F"/>
                </a:solidFill>
                <a:effectLst/>
                <a:latin typeface="+mj-lt"/>
              </a:rPr>
              <a:t>Fuente: Hydrologic Engineering Center</a:t>
            </a:r>
            <a:endParaRPr lang="en-US" sz="900" i="1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CF68C8-E4D0-F37A-F171-007D6E85A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0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Cambio en la sección transversal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47642A5-0BE1-FAC5-CECE-46332A1CCBA0}"/>
                  </a:ext>
                </a:extLst>
              </p:cNvPr>
              <p:cNvSpPr txBox="1"/>
              <p:nvPr/>
            </p:nvSpPr>
            <p:spPr>
              <a:xfrm>
                <a:off x="1695542" y="1397798"/>
                <a:ext cx="3202385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s-V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V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s-V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V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</m:d>
                        </m:sub>
                      </m:sSub>
                      <m:r>
                        <a:rPr lang="es-V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47642A5-0BE1-FAC5-CECE-46332A1CC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42" y="1397798"/>
                <a:ext cx="3202385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ipse 10">
            <a:extLst>
              <a:ext uri="{FF2B5EF4-FFF2-40B4-BE49-F238E27FC236}">
                <a16:creationId xmlns:a16="http://schemas.microsoft.com/office/drawing/2014/main" id="{8B47F1FC-F38B-63BC-DD84-9EE2183690E7}"/>
              </a:ext>
            </a:extLst>
          </p:cNvPr>
          <p:cNvSpPr/>
          <p:nvPr/>
        </p:nvSpPr>
        <p:spPr>
          <a:xfrm>
            <a:off x="3903952" y="1357606"/>
            <a:ext cx="588723" cy="356277"/>
          </a:xfrm>
          <a:prstGeom prst="ellipse">
            <a:avLst/>
          </a:prstGeom>
          <a:noFill/>
          <a:ln w="1905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12BD96A-A3CA-4D15-93F7-AC48AF959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00" y="2890064"/>
            <a:ext cx="5717169" cy="297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C6C4CD7-13FD-C186-BC41-8141F7CBB62A}"/>
              </a:ext>
            </a:extLst>
          </p:cNvPr>
          <p:cNvSpPr txBox="1">
            <a:spLocks/>
          </p:cNvSpPr>
          <p:nvPr/>
        </p:nvSpPr>
        <p:spPr>
          <a:xfrm>
            <a:off x="867859" y="2489341"/>
            <a:ext cx="5442506" cy="692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2000" dirty="0"/>
              <a:t>Método </a:t>
            </a:r>
            <a:r>
              <a:rPr lang="es-VE" sz="2000" dirty="0" err="1"/>
              <a:t>Veener</a:t>
            </a:r>
            <a:endParaRPr lang="en-US" sz="2000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0141A076-A2B6-6604-D73A-BF3156EE3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00" y="2890064"/>
            <a:ext cx="5717169" cy="297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A8F76E9-4163-75EE-AAC6-6759418CAD17}"/>
              </a:ext>
            </a:extLst>
          </p:cNvPr>
          <p:cNvSpPr txBox="1"/>
          <p:nvPr/>
        </p:nvSpPr>
        <p:spPr>
          <a:xfrm>
            <a:off x="2095273" y="5907168"/>
            <a:ext cx="32188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0" i="1" dirty="0">
                <a:solidFill>
                  <a:srgbClr val="24292F"/>
                </a:solidFill>
                <a:effectLst/>
                <a:latin typeface="+mj-lt"/>
              </a:rPr>
              <a:t>Fuente: Hydrologic Engineering Center</a:t>
            </a:r>
            <a:endParaRPr lang="en-US" sz="900" i="1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DE7586-08FB-3F3B-7B63-CA5C8971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53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374295" y="346639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Ingeniera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Centro de Estudios Hidráulicos</a:t>
            </a:r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Laboratorio Audiovisual LAURA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Maestro Felipe Rodríguez Gómez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felipe.rodriguez@escuelaing.edu.co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5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Guión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https://github.com/mflatouche/M.TSED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75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182</TotalTime>
  <Words>280</Words>
  <Application>Microsoft Office PowerPoint</Application>
  <PresentationFormat>Panorámica</PresentationFormat>
  <Paragraphs>73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Cambria Math</vt:lpstr>
      <vt:lpstr>Segoe UI</vt:lpstr>
      <vt:lpstr>Segoe UI Light</vt:lpstr>
      <vt:lpstr>Tema de Office</vt:lpstr>
      <vt:lpstr>Curso básico de transporte de sedimentos con HEC-RAS 1D  Módulo 2 - Actividad 1. Funcionamiento del modelo</vt:lpstr>
      <vt:lpstr>Acoplamiento entre las características hidráulicas y de sedimentos</vt:lpstr>
      <vt:lpstr>Continuidad de sedimentos</vt:lpstr>
      <vt:lpstr>Tránsito de sedimentos por tamaño de partícula</vt:lpstr>
      <vt:lpstr>Limitantes físicos</vt:lpstr>
      <vt:lpstr>Cambio en la sección transversal</vt:lpstr>
      <vt:lpstr>Cambio en la sección transversal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16</cp:revision>
  <dcterms:created xsi:type="dcterms:W3CDTF">2022-08-04T19:07:18Z</dcterms:created>
  <dcterms:modified xsi:type="dcterms:W3CDTF">2023-07-07T15:52:40Z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