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14"/>
  </p:notesMasterIdLst>
  <p:handoutMasterIdLst>
    <p:handoutMasterId r:id="rId15"/>
  </p:handoutMasterIdLst>
  <p:sldIdLst>
    <p:sldId id="307" r:id="rId5"/>
    <p:sldId id="342" r:id="rId6"/>
    <p:sldId id="309" r:id="rId7"/>
    <p:sldId id="343" r:id="rId8"/>
    <p:sldId id="344" r:id="rId9"/>
    <p:sldId id="345" r:id="rId10"/>
    <p:sldId id="346" r:id="rId11"/>
    <p:sldId id="347" r:id="rId12"/>
    <p:sldId id="341" r:id="rId13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07"/>
            <p14:sldId id="342"/>
            <p14:sldId id="309"/>
            <p14:sldId id="343"/>
            <p14:sldId id="344"/>
            <p14:sldId id="345"/>
            <p14:sldId id="346"/>
            <p14:sldId id="347"/>
            <p14:sldId id="3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0F0F0"/>
    <a:srgbClr val="F8F8F8"/>
    <a:srgbClr val="FAFAFA"/>
    <a:srgbClr val="EEEEEE"/>
    <a:srgbClr val="E8E8E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3" autoAdjust="0"/>
    <p:restoredTop sz="92978" autoAdjust="0"/>
  </p:normalViewPr>
  <p:slideViewPr>
    <p:cSldViewPr snapToGrid="0" showGuides="1">
      <p:cViewPr varScale="1">
        <p:scale>
          <a:sx n="76" d="100"/>
          <a:sy n="76" d="100"/>
        </p:scale>
        <p:origin x="81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20/01/2023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0695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2520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31079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3673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1520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253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91525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Diapositiva</a:t>
            </a:r>
            <a:r>
              <a:rPr lang="en-US" dirty="0"/>
              <a:t> para </a:t>
            </a:r>
            <a:r>
              <a:rPr lang="en-US" dirty="0" err="1"/>
              <a:t>introducción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.</a:t>
            </a: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54323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732FF5-B762-47CF-A667-C95E437C256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678904" y="987426"/>
            <a:ext cx="5678424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62100" y="2101851"/>
            <a:ext cx="3932237" cy="3759200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07472-54D5-485E-8ACB-6D04E47D95CF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128A7A1-E52A-4367-BE3E-105C0C9F492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120DF6-1B4A-4B6C-B500-7840816C7764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2134D8D-99E7-4CF1-858E-66F4FE6BE361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DDDD12C-A2E5-4D32-A8D5-4FBA4A9916EE}" type="datetime1">
              <a:rPr lang="es-ES" noProof="0" smtClean="0"/>
              <a:t>20/01/2023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Funcionamiento del modelo de HEC-RAS 1D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  <p:pic>
        <p:nvPicPr>
          <p:cNvPr id="7" name="Picture 4">
            <a:extLst>
              <a:ext uri="{FF2B5EF4-FFF2-40B4-BE49-F238E27FC236}">
                <a16:creationId xmlns:a16="http://schemas.microsoft.com/office/drawing/2014/main" id="{27F0C4BE-3375-4B1C-8229-FDE812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7432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0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0C08874-F94D-EDBB-582C-2C76FFB67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4320000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Funcionamiento del modelo de HEC-RAS 1D</a:t>
            </a:r>
            <a:endParaRPr lang="en-US" sz="2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5763AFD-ACB0-D007-9045-1446594414B7}"/>
              </a:ext>
            </a:extLst>
          </p:cNvPr>
          <p:cNvGrpSpPr/>
          <p:nvPr/>
        </p:nvGrpSpPr>
        <p:grpSpPr>
          <a:xfrm>
            <a:off x="720000" y="5598000"/>
            <a:ext cx="4680000" cy="540000"/>
            <a:chOff x="1024800" y="5598000"/>
            <a:chExt cx="4528936" cy="5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075D5BD-DF2F-9AFC-C3C1-DED853F4C094}"/>
                </a:ext>
              </a:extLst>
            </p:cNvPr>
            <p:cNvSpPr/>
            <p:nvPr/>
          </p:nvSpPr>
          <p:spPr>
            <a:xfrm>
              <a:off x="1024800" y="5598000"/>
              <a:ext cx="594000" cy="540000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21875-474F-619F-E897-C817A7AFF50E}"/>
                </a:ext>
              </a:extLst>
            </p:cNvPr>
            <p:cNvSpPr/>
            <p:nvPr/>
          </p:nvSpPr>
          <p:spPr>
            <a:xfrm>
              <a:off x="1233736" y="5598000"/>
              <a:ext cx="4320000" cy="5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María Fernanda Latouche Facenda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kumimoji="0" lang="es-E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Acoplamiento entre las características hidráulicas y de 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514672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1">
                <a:extLst>
                  <a:ext uri="{FF2B5EF4-FFF2-40B4-BE49-F238E27FC236}">
                    <a16:creationId xmlns:a16="http://schemas.microsoft.com/office/drawing/2014/main" id="{9C018BA1-742A-8553-9315-C335B0CB84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506" y="1958509"/>
                <a:ext cx="5440494" cy="413754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s-VE" sz="2000" dirty="0"/>
                  <a:t>Para cada </a:t>
                </a:r>
                <a14:m>
                  <m:oMath xmlns:m="http://schemas.openxmlformats.org/officeDocument/2006/math">
                    <m:r>
                      <a:rPr lang="es-V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V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VE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</a:t>
                </a:r>
                <a:endParaRPr lang="en-US" sz="2000" dirty="0"/>
              </a:p>
            </p:txBody>
          </p:sp>
        </mc:Choice>
        <mc:Fallback>
          <p:sp>
            <p:nvSpPr>
              <p:cNvPr id="3" name="Título 1">
                <a:extLst>
                  <a:ext uri="{FF2B5EF4-FFF2-40B4-BE49-F238E27FC236}">
                    <a16:creationId xmlns:a16="http://schemas.microsoft.com/office/drawing/2014/main" id="{9C018BA1-742A-8553-9315-C335B0CB8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06" y="1958509"/>
                <a:ext cx="5440494" cy="413754"/>
              </a:xfrm>
              <a:prstGeom prst="rect">
                <a:avLst/>
              </a:prstGeom>
              <a:blipFill>
                <a:blip r:embed="rId3"/>
                <a:stretch>
                  <a:fillRect l="-1233" t="-1323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2E7038E-8C12-9574-F06A-CAC5B5498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1851"/>
            <a:ext cx="7498504" cy="290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3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Continuidad de sedimentos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1" name="Imagen 30">
            <a:extLst>
              <a:ext uri="{FF2B5EF4-FFF2-40B4-BE49-F238E27FC236}">
                <a16:creationId xmlns:a16="http://schemas.microsoft.com/office/drawing/2014/main" id="{A7B3EAB3-2CA4-D911-B0CE-1909C48F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88" y="3410565"/>
            <a:ext cx="6122703" cy="2967659"/>
          </a:xfrm>
          <a:prstGeom prst="rect">
            <a:avLst/>
          </a:prstGeom>
        </p:spPr>
      </p:pic>
      <p:sp>
        <p:nvSpPr>
          <p:cNvPr id="32" name="Título 1">
            <a:extLst>
              <a:ext uri="{FF2B5EF4-FFF2-40B4-BE49-F238E27FC236}">
                <a16:creationId xmlns:a16="http://schemas.microsoft.com/office/drawing/2014/main" id="{14151D92-D29A-D29F-3BA3-6AAADC16A21D}"/>
              </a:ext>
            </a:extLst>
          </p:cNvPr>
          <p:cNvSpPr txBox="1">
            <a:spLocks/>
          </p:cNvSpPr>
          <p:nvPr/>
        </p:nvSpPr>
        <p:spPr>
          <a:xfrm>
            <a:off x="935974" y="1373079"/>
            <a:ext cx="2945973" cy="4308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2000" dirty="0"/>
              <a:t>Ecuación de Exner: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37F7FC95-9DD2-576B-1A91-214D8A7991B0}"/>
                  </a:ext>
                </a:extLst>
              </p:cNvPr>
              <p:cNvSpPr txBox="1"/>
              <p:nvPr/>
            </p:nvSpPr>
            <p:spPr>
              <a:xfrm>
                <a:off x="2376189" y="1934605"/>
                <a:ext cx="2326406" cy="526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𝐵</m:t>
                      </m:r>
                      <m:f>
                        <m:fPr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𝛿𝜂</m:t>
                          </m:r>
                        </m:num>
                        <m:den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V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s-V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num>
                        <m:den>
                          <m: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37F7FC95-9DD2-576B-1A91-214D8A799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189" y="1934605"/>
                <a:ext cx="2326406" cy="526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A76FC4C-D8B6-2225-3A81-DC8F596E461D}"/>
                  </a:ext>
                </a:extLst>
              </p:cNvPr>
              <p:cNvSpPr txBox="1"/>
              <p:nvPr/>
            </p:nvSpPr>
            <p:spPr>
              <a:xfrm>
                <a:off x="1441742" y="2629284"/>
                <a:ext cx="2609843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V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</m:d>
                        </m:sub>
                      </m:sSub>
                      <m:r>
                        <a:rPr lang="es-V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1A76FC4C-D8B6-2225-3A81-DC8F596E4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742" y="2629284"/>
                <a:ext cx="2609843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1F2193D-6DF0-19BB-4D9C-F3BE87DD4D7A}"/>
                  </a:ext>
                </a:extLst>
              </p:cNvPr>
              <p:cNvSpPr txBox="1"/>
              <p:nvPr/>
            </p:nvSpPr>
            <p:spPr>
              <a:xfrm>
                <a:off x="3742801" y="2629496"/>
                <a:ext cx="1738935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𝐵</m:t>
                      </m:r>
                      <m:f>
                        <m:fPr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91F2193D-6DF0-19BB-4D9C-F3BE87DD4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01" y="2629496"/>
                <a:ext cx="1738935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6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Tránsito de sedimentos por tamaño de partícula</a:t>
            </a:r>
            <a:endParaRPr lang="en-US" sz="2600" b="1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C809440-0A6A-DEAB-F8D8-B6A1AD5FBB01}"/>
              </a:ext>
            </a:extLst>
          </p:cNvPr>
          <p:cNvCxnSpPr>
            <a:cxnSpLocks/>
          </p:cNvCxnSpPr>
          <p:nvPr/>
        </p:nvCxnSpPr>
        <p:spPr>
          <a:xfrm>
            <a:off x="824512" y="1514672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A9D8FB3D-4F1D-02F5-42E0-F30EEF7F6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851738"/>
            <a:ext cx="4904171" cy="360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25E5019-6E21-6120-FA39-15EC15BDBC28}"/>
              </a:ext>
            </a:extLst>
          </p:cNvPr>
          <p:cNvSpPr txBox="1">
            <a:spLocks/>
          </p:cNvSpPr>
          <p:nvPr/>
        </p:nvSpPr>
        <p:spPr>
          <a:xfrm>
            <a:off x="1174894" y="1645871"/>
            <a:ext cx="3879427" cy="8575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VE" sz="2000" dirty="0"/>
              <a:t>Capacidad de transporte: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B335784-F140-924C-4905-C235B2DBC10A}"/>
                  </a:ext>
                </a:extLst>
              </p:cNvPr>
              <p:cNvSpPr txBox="1"/>
              <p:nvPr/>
            </p:nvSpPr>
            <p:spPr>
              <a:xfrm>
                <a:off x="2759927" y="1994146"/>
                <a:ext cx="1311641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V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V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V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V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V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B335784-F140-924C-4905-C235B2DBC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927" y="1994146"/>
                <a:ext cx="1311641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62327405-1E55-32BD-E544-AEB5EF474A8F}"/>
              </a:ext>
            </a:extLst>
          </p:cNvPr>
          <p:cNvSpPr txBox="1"/>
          <p:nvPr/>
        </p:nvSpPr>
        <p:spPr>
          <a:xfrm>
            <a:off x="1332000" y="6459097"/>
            <a:ext cx="32188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1" dirty="0">
                <a:solidFill>
                  <a:srgbClr val="24292F"/>
                </a:solidFill>
                <a:effectLst/>
                <a:latin typeface="+mj-lt"/>
              </a:rPr>
              <a:t>Fuente: Hydrologic Engineering Center</a:t>
            </a:r>
            <a:endParaRPr lang="en-US" sz="9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888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Limitantes físicos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ítulo 1">
                <a:extLst>
                  <a:ext uri="{FF2B5EF4-FFF2-40B4-BE49-F238E27FC236}">
                    <a16:creationId xmlns:a16="http://schemas.microsoft.com/office/drawing/2014/main" id="{80B0C9CF-5E5E-3158-D9D2-C02FB9EF3F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29" y="1577591"/>
                <a:ext cx="3012125" cy="522512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algn="ctr" defTabSz="91437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s-VE" sz="2000" dirty="0"/>
                  <a:t>Se calculó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V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VE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VE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s-VE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VE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s-VE" sz="2000" dirty="0"/>
              </a:p>
              <a:p>
                <a:pPr algn="l"/>
                <a:endParaRPr lang="en-US" sz="2000" dirty="0"/>
              </a:p>
              <a:p>
                <a:pPr algn="l"/>
                <a:endParaRPr lang="en-US" sz="2000" dirty="0"/>
              </a:p>
            </p:txBody>
          </p:sp>
        </mc:Choice>
        <mc:Fallback>
          <p:sp>
            <p:nvSpPr>
              <p:cNvPr id="3" name="Título 1">
                <a:extLst>
                  <a:ext uri="{FF2B5EF4-FFF2-40B4-BE49-F238E27FC236}">
                    <a16:creationId xmlns:a16="http://schemas.microsoft.com/office/drawing/2014/main" id="{80B0C9CF-5E5E-3158-D9D2-C02FB9EF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29" y="1577591"/>
                <a:ext cx="3012125" cy="522512"/>
              </a:xfrm>
              <a:prstGeom prst="rect">
                <a:avLst/>
              </a:prstGeom>
              <a:blipFill>
                <a:blip r:embed="rId3"/>
                <a:stretch>
                  <a:fillRect l="-2024" t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14A4518-D2BF-26A1-D44D-51AFC74FE05B}"/>
                  </a:ext>
                </a:extLst>
              </p:cNvPr>
              <p:cNvSpPr txBox="1"/>
              <p:nvPr/>
            </p:nvSpPr>
            <p:spPr>
              <a:xfrm>
                <a:off x="390962" y="2838341"/>
                <a:ext cx="3809388" cy="2638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err="1"/>
                  <a:t>Exceso</a:t>
                </a:r>
                <a:r>
                  <a:rPr lang="en-US" dirty="0"/>
                  <a:t> (</a:t>
                </a:r>
                <a:r>
                  <a:rPr lang="en-US" dirty="0" err="1"/>
                  <a:t>sedimentación</a:t>
                </a:r>
                <a:r>
                  <a:rPr lang="en-US" dirty="0"/>
                  <a:t>)</a:t>
                </a: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s-V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s-V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s-V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V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V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err="1"/>
                  <a:t>Déficit</a:t>
                </a:r>
                <a:r>
                  <a:rPr lang="en-US" dirty="0"/>
                  <a:t> (erosion)</a:t>
                </a: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14A4518-D2BF-26A1-D44D-51AFC74FE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62" y="2838341"/>
                <a:ext cx="3809388" cy="2638671"/>
              </a:xfrm>
              <a:prstGeom prst="rect">
                <a:avLst/>
              </a:prstGeom>
              <a:blipFill>
                <a:blip r:embed="rId4"/>
                <a:stretch>
                  <a:fillRect l="-320" t="-1389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A00A234-2A0A-A548-35B6-4CAB8C0A6CB9}"/>
              </a:ext>
            </a:extLst>
          </p:cNvPr>
          <p:cNvCxnSpPr>
            <a:cxnSpLocks/>
          </p:cNvCxnSpPr>
          <p:nvPr/>
        </p:nvCxnSpPr>
        <p:spPr>
          <a:xfrm>
            <a:off x="4059534" y="3054011"/>
            <a:ext cx="454241" cy="0"/>
          </a:xfrm>
          <a:prstGeom prst="straightConnector1">
            <a:avLst/>
          </a:prstGeom>
          <a:ln w="38100">
            <a:solidFill>
              <a:schemeClr val="bg1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D46B88B8-6BB1-88A9-400B-40282DD56E02}"/>
              </a:ext>
            </a:extLst>
          </p:cNvPr>
          <p:cNvCxnSpPr>
            <a:cxnSpLocks/>
          </p:cNvCxnSpPr>
          <p:nvPr/>
        </p:nvCxnSpPr>
        <p:spPr>
          <a:xfrm>
            <a:off x="3516923" y="5305277"/>
            <a:ext cx="996852" cy="0"/>
          </a:xfrm>
          <a:prstGeom prst="straightConnector1">
            <a:avLst/>
          </a:prstGeom>
          <a:ln w="38100">
            <a:solidFill>
              <a:schemeClr val="bg1">
                <a:lumMod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8B9B1C29-EB89-2F75-7A3B-5D300378C10A}"/>
              </a:ext>
            </a:extLst>
          </p:cNvPr>
          <p:cNvSpPr/>
          <p:nvPr/>
        </p:nvSpPr>
        <p:spPr>
          <a:xfrm>
            <a:off x="4618856" y="2518602"/>
            <a:ext cx="1761843" cy="9269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</a:rPr>
              <a:t>Velocidad de caída </a:t>
            </a:r>
          </a:p>
          <a:p>
            <a:pPr algn="ctr"/>
            <a:r>
              <a:rPr lang="es-VE" sz="1600" i="1" dirty="0">
                <a:solidFill>
                  <a:schemeClr val="tx1"/>
                </a:solidFill>
              </a:rPr>
              <a:t>(</a:t>
            </a:r>
            <a:r>
              <a:rPr lang="es-VE" sz="1600" i="1" dirty="0" err="1">
                <a:solidFill>
                  <a:schemeClr val="tx1"/>
                </a:solidFill>
              </a:rPr>
              <a:t>Fall</a:t>
            </a:r>
            <a:r>
              <a:rPr lang="es-VE" sz="1600" i="1" dirty="0">
                <a:solidFill>
                  <a:schemeClr val="tx1"/>
                </a:solidFill>
              </a:rPr>
              <a:t> </a:t>
            </a:r>
            <a:r>
              <a:rPr lang="es-VE" sz="1600" i="1" dirty="0" err="1">
                <a:solidFill>
                  <a:schemeClr val="tx1"/>
                </a:solidFill>
              </a:rPr>
              <a:t>velocity</a:t>
            </a:r>
            <a:r>
              <a:rPr lang="es-VE" sz="1600" i="1" dirty="0">
                <a:solidFill>
                  <a:schemeClr val="tx1"/>
                </a:solidFill>
              </a:rPr>
              <a:t>)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35A5B40-A71F-AAEE-3084-94B9D3D8724C}"/>
              </a:ext>
            </a:extLst>
          </p:cNvPr>
          <p:cNvSpPr/>
          <p:nvPr/>
        </p:nvSpPr>
        <p:spPr>
          <a:xfrm>
            <a:off x="4615507" y="4772463"/>
            <a:ext cx="1761843" cy="9269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600" dirty="0">
                <a:solidFill>
                  <a:schemeClr val="tx1"/>
                </a:solidFill>
              </a:rPr>
              <a:t>Acorazamiento</a:t>
            </a:r>
          </a:p>
          <a:p>
            <a:pPr algn="ctr"/>
            <a:r>
              <a:rPr lang="es-VE" sz="1600" i="1" dirty="0">
                <a:solidFill>
                  <a:schemeClr val="tx1"/>
                </a:solidFill>
              </a:rPr>
              <a:t>(</a:t>
            </a:r>
            <a:r>
              <a:rPr lang="es-VE" sz="1600" i="1" dirty="0" err="1">
                <a:solidFill>
                  <a:schemeClr val="tx1"/>
                </a:solidFill>
              </a:rPr>
              <a:t>Sorting</a:t>
            </a:r>
            <a:r>
              <a:rPr lang="es-VE" sz="1600" i="1" dirty="0">
                <a:solidFill>
                  <a:schemeClr val="tx1"/>
                </a:solidFill>
              </a:rPr>
              <a:t>)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Cambio en la sección transversal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47642A5-0BE1-FAC5-CECE-46332A1CCBA0}"/>
                  </a:ext>
                </a:extLst>
              </p:cNvPr>
              <p:cNvSpPr txBox="1"/>
              <p:nvPr/>
            </p:nvSpPr>
            <p:spPr>
              <a:xfrm>
                <a:off x="1695542" y="1397798"/>
                <a:ext cx="3202385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V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</m:d>
                        </m:sub>
                      </m:sSub>
                      <m:r>
                        <a:rPr lang="es-V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47642A5-0BE1-FAC5-CECE-46332A1CC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42" y="1397798"/>
                <a:ext cx="3202385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8B47F1FC-F38B-63BC-DD84-9EE2183690E7}"/>
              </a:ext>
            </a:extLst>
          </p:cNvPr>
          <p:cNvSpPr/>
          <p:nvPr/>
        </p:nvSpPr>
        <p:spPr>
          <a:xfrm>
            <a:off x="3903952" y="1357606"/>
            <a:ext cx="588723" cy="356277"/>
          </a:xfrm>
          <a:prstGeom prst="ellipse">
            <a:avLst/>
          </a:prstGeom>
          <a:noFill/>
          <a:ln w="190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12BD96A-A3CA-4D15-93F7-AC48AF95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00" y="2890064"/>
            <a:ext cx="5717169" cy="297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C6C4CD7-13FD-C186-BC41-8141F7CBB62A}"/>
              </a:ext>
            </a:extLst>
          </p:cNvPr>
          <p:cNvSpPr txBox="1">
            <a:spLocks/>
          </p:cNvSpPr>
          <p:nvPr/>
        </p:nvSpPr>
        <p:spPr>
          <a:xfrm>
            <a:off x="867859" y="2489341"/>
            <a:ext cx="5442506" cy="692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000" dirty="0"/>
              <a:t>Método </a:t>
            </a:r>
            <a:r>
              <a:rPr lang="es-VE" sz="2000" dirty="0" err="1"/>
              <a:t>Veener</a:t>
            </a:r>
            <a:endParaRPr lang="en-US" sz="2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A8F76E9-4163-75EE-AAC6-6759418CAD17}"/>
              </a:ext>
            </a:extLst>
          </p:cNvPr>
          <p:cNvSpPr txBox="1"/>
          <p:nvPr/>
        </p:nvSpPr>
        <p:spPr>
          <a:xfrm>
            <a:off x="2095273" y="5907168"/>
            <a:ext cx="32188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1" dirty="0">
                <a:solidFill>
                  <a:srgbClr val="24292F"/>
                </a:solidFill>
                <a:effectLst/>
                <a:latin typeface="+mj-lt"/>
              </a:rPr>
              <a:t>Fuente: Hydrologic Engineering Center</a:t>
            </a:r>
            <a:endParaRPr lang="en-US" sz="9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9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93AA3-2B1F-F00E-F28B-13E668B9C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6323895" cy="857591"/>
          </a:xfrm>
        </p:spPr>
        <p:txBody>
          <a:bodyPr anchor="t" anchorCtr="0">
            <a:normAutofit/>
          </a:bodyPr>
          <a:lstStyle/>
          <a:p>
            <a:pPr algn="l"/>
            <a:r>
              <a:rPr lang="es-ES" sz="2600" b="1" dirty="0"/>
              <a:t>Cambio en la sección transversal</a:t>
            </a:r>
            <a:endParaRPr lang="en-US" sz="2600" b="1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94D115-EC13-200A-2091-0E6B8AC853F8}"/>
              </a:ext>
            </a:extLst>
          </p:cNvPr>
          <p:cNvCxnSpPr>
            <a:cxnSpLocks/>
          </p:cNvCxnSpPr>
          <p:nvPr/>
        </p:nvCxnSpPr>
        <p:spPr>
          <a:xfrm>
            <a:off x="824512" y="1152939"/>
            <a:ext cx="548585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47642A5-0BE1-FAC5-CECE-46332A1CCBA0}"/>
                  </a:ext>
                </a:extLst>
              </p:cNvPr>
              <p:cNvSpPr txBox="1"/>
              <p:nvPr/>
            </p:nvSpPr>
            <p:spPr>
              <a:xfrm>
                <a:off x="1695542" y="1397798"/>
                <a:ext cx="3202385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V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V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V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V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</m:t>
                              </m:r>
                            </m:e>
                          </m:d>
                        </m:sub>
                      </m:sSub>
                      <m:r>
                        <a:rPr lang="es-V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s-V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47642A5-0BE1-FAC5-CECE-46332A1CC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42" y="1397798"/>
                <a:ext cx="3202385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8B47F1FC-F38B-63BC-DD84-9EE2183690E7}"/>
              </a:ext>
            </a:extLst>
          </p:cNvPr>
          <p:cNvSpPr/>
          <p:nvPr/>
        </p:nvSpPr>
        <p:spPr>
          <a:xfrm>
            <a:off x="3903952" y="1357606"/>
            <a:ext cx="588723" cy="356277"/>
          </a:xfrm>
          <a:prstGeom prst="ellipse">
            <a:avLst/>
          </a:prstGeom>
          <a:noFill/>
          <a:ln w="190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12BD96A-A3CA-4D15-93F7-AC48AF95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00" y="2890064"/>
            <a:ext cx="5717169" cy="297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EC6C4CD7-13FD-C186-BC41-8141F7CBB62A}"/>
              </a:ext>
            </a:extLst>
          </p:cNvPr>
          <p:cNvSpPr txBox="1">
            <a:spLocks/>
          </p:cNvSpPr>
          <p:nvPr/>
        </p:nvSpPr>
        <p:spPr>
          <a:xfrm>
            <a:off x="867859" y="2489341"/>
            <a:ext cx="5442506" cy="6923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VE" sz="2000" dirty="0"/>
              <a:t>Método </a:t>
            </a:r>
            <a:r>
              <a:rPr lang="es-VE" sz="2000" dirty="0" err="1"/>
              <a:t>Veener</a:t>
            </a:r>
            <a:endParaRPr lang="en-US" sz="2000" dirty="0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141A076-A2B6-6604-D73A-BF3156EE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00" y="2890064"/>
            <a:ext cx="5717169" cy="297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A8F76E9-4163-75EE-AAC6-6759418CAD17}"/>
              </a:ext>
            </a:extLst>
          </p:cNvPr>
          <p:cNvSpPr txBox="1"/>
          <p:nvPr/>
        </p:nvSpPr>
        <p:spPr>
          <a:xfrm>
            <a:off x="2095273" y="5907168"/>
            <a:ext cx="32188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0" i="1" dirty="0">
                <a:solidFill>
                  <a:srgbClr val="24292F"/>
                </a:solidFill>
                <a:effectLst/>
                <a:latin typeface="+mj-lt"/>
              </a:rPr>
              <a:t>Fuente: Hydrologic Engineering Center</a:t>
            </a:r>
            <a:endParaRPr lang="en-US" sz="9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53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3DDAA-B5E7-2D95-74A3-91A199E94E6C}"/>
              </a:ext>
            </a:extLst>
          </p:cNvPr>
          <p:cNvSpPr txBox="1">
            <a:spLocks/>
          </p:cNvSpPr>
          <p:nvPr/>
        </p:nvSpPr>
        <p:spPr>
          <a:xfrm>
            <a:off x="6095999" y="3595606"/>
            <a:ext cx="5040000" cy="32623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Expositor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6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Cámara, edición y música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 Manuel Corredor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juan.corredor-u@escuelaing.edu.co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31B05A-2637-641E-855D-FABE24D5B5FC}"/>
              </a:ext>
            </a:extLst>
          </p:cNvPr>
          <p:cNvSpPr txBox="1">
            <a:spLocks/>
          </p:cNvSpPr>
          <p:nvPr/>
        </p:nvSpPr>
        <p:spPr>
          <a:xfrm>
            <a:off x="1055999" y="3595606"/>
            <a:ext cx="5040000" cy="20717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Dirección</a:t>
            </a:r>
            <a:endParaRPr lang="es-CO" sz="18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Héctor Alfonso Rodríguez Díaz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alfonso.rodriguez@escuelaing.edu.co</a:t>
            </a: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endParaRPr lang="es-CO" sz="1400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1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Contenido digital</a:t>
            </a:r>
          </a:p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María Fernanda Latouche Facenda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maria.latouche@escuelaing.edu.co</a:t>
            </a:r>
          </a:p>
          <a:p>
            <a:pPr algn="ctr"/>
            <a:r>
              <a:rPr lang="es-CO" sz="14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https://github.com/mflatouche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FD19C5-BDA1-AA73-30F7-387B18E48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374" y="1647144"/>
            <a:ext cx="2160000" cy="103773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5C469DA-D012-E443-0DB2-0AC049C3A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5999" y="1604884"/>
            <a:ext cx="2160000" cy="11222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F4EC895-97D1-6A45-FE7D-7DA1B49F55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6750" y="1658885"/>
            <a:ext cx="2160000" cy="10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2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deoGitHub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Props1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D01B8-816B-49B7-8C81-03AB51D87C54}">
  <ds:schemaRefs>
    <ds:schemaRef ds:uri="http://schemas.microsoft.com/office/2006/metadata/properties"/>
    <ds:schemaRef ds:uri="http://schemas.microsoft.com/office/infopath/2007/PartnerControls"/>
    <ds:schemaRef ds:uri="bf3e1746-bde1-4d6e-9c3f-7182572f750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182</TotalTime>
  <Words>265</Words>
  <Application>Microsoft Office PowerPoint</Application>
  <PresentationFormat>Panorámica</PresentationFormat>
  <Paragraphs>73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Cambria Math</vt:lpstr>
      <vt:lpstr>Segoe UI</vt:lpstr>
      <vt:lpstr>Segoe UI Light</vt:lpstr>
      <vt:lpstr>Tema de Office</vt:lpstr>
      <vt:lpstr>Funcionamiento del modelo de HEC-RAS 1D</vt:lpstr>
      <vt:lpstr>Funcionamiento del modelo de HEC-RAS 1D</vt:lpstr>
      <vt:lpstr>Acoplamiento entre las características hidráulicas y de sedimentos</vt:lpstr>
      <vt:lpstr>Continuidad de sedimentos</vt:lpstr>
      <vt:lpstr>Tránsito de sedimentos por tamaño de partícula</vt:lpstr>
      <vt:lpstr>Limitantes físicos</vt:lpstr>
      <vt:lpstr>Cambio en la sección transversal</vt:lpstr>
      <vt:lpstr>Cambio en la sección transversal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RODRIGUEZ ACEVEDO</dc:creator>
  <cp:lastModifiedBy>MARIA FERNANDA LATOUCHE FACENDA</cp:lastModifiedBy>
  <cp:revision>15</cp:revision>
  <dcterms:created xsi:type="dcterms:W3CDTF">2022-08-04T19:07:18Z</dcterms:created>
  <dcterms:modified xsi:type="dcterms:W3CDTF">2023-01-20T14:26:21Z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