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4"/>
  </p:notesMasterIdLst>
  <p:handoutMasterIdLst>
    <p:handoutMasterId r:id="rId15"/>
  </p:handoutMasterIdLst>
  <p:sldIdLst>
    <p:sldId id="307" r:id="rId5"/>
    <p:sldId id="342" r:id="rId6"/>
    <p:sldId id="309" r:id="rId7"/>
    <p:sldId id="343" r:id="rId8"/>
    <p:sldId id="344" r:id="rId9"/>
    <p:sldId id="345" r:id="rId10"/>
    <p:sldId id="346" r:id="rId11"/>
    <p:sldId id="347" r:id="rId12"/>
    <p:sldId id="341" r:id="rId13"/>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07"/>
            <p14:sldId id="342"/>
            <p14:sldId id="309"/>
            <p14:sldId id="343"/>
            <p14:sldId id="344"/>
            <p14:sldId id="345"/>
            <p14:sldId id="346"/>
            <p14:sldId id="347"/>
            <p14:sldId id="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3" autoAdjust="0"/>
    <p:restoredTop sz="83137" autoAdjust="0"/>
  </p:normalViewPr>
  <p:slideViewPr>
    <p:cSldViewPr snapToGrid="0" showGuides="1">
      <p:cViewPr varScale="1">
        <p:scale>
          <a:sx n="92" d="100"/>
          <a:sy n="92" d="100"/>
        </p:scale>
        <p:origin x="1146"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20/01/2023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‹Nº›</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20/01/2023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‹Nº›</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mflatouche/M.TSED/tree/main/Section02/2_Funcionamiento#user-content-fn-2-f5abf9427621d9cc1bb2190e39f9e37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Diapositiva</a:t>
            </a:r>
            <a:r>
              <a:rPr lang="en-US" dirty="0"/>
              <a:t> para </a:t>
            </a:r>
            <a:r>
              <a:rPr lang="en-US" dirty="0" err="1"/>
              <a:t>introducción</a:t>
            </a:r>
            <a:r>
              <a:rPr lang="en-US" dirty="0"/>
              <a:t> </a:t>
            </a:r>
            <a:r>
              <a:rPr lang="en-US" dirty="0" err="1"/>
              <a:t>ejemplo</a:t>
            </a:r>
            <a:r>
              <a:rPr lang="en-US" dirty="0"/>
              <a:t>.</a:t>
            </a: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30695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VE" sz="1800" dirty="0">
                <a:effectLst/>
                <a:latin typeface="Calibri" panose="020F0502020204030204" pitchFamily="34" charset="0"/>
                <a:ea typeface="Calibri" panose="020F0502020204030204" pitchFamily="34" charset="0"/>
              </a:rPr>
              <a:t>en esta actividad haré una explicación de las ecuaciones básicas que utiliza HEC-RAS 1D para realizar el cálculo del transporte de sedimentos.</a:t>
            </a: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32520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VE" sz="1800" dirty="0">
                <a:effectLst/>
                <a:latin typeface="Calibri" panose="020F0502020204030204" pitchFamily="34" charset="0"/>
                <a:ea typeface="Calibri" panose="020F0502020204030204" pitchFamily="34" charset="0"/>
                <a:cs typeface="Calibri" panose="020F0502020204030204" pitchFamily="34" charset="0"/>
              </a:rPr>
              <a:t>HEC-RAS es un modelo acoplado explícito, para cada incremento computacional realiza el tránsito hidráulico y de sedimentos en todo el tramo en estudio.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VE" sz="1800" dirty="0">
                <a:effectLst/>
                <a:latin typeface="Calibri" panose="020F0502020204030204" pitchFamily="34" charset="0"/>
                <a:ea typeface="Calibri" panose="020F0502020204030204" pitchFamily="34" charset="0"/>
                <a:cs typeface="Calibri" panose="020F0502020204030204" pitchFamily="34" charset="0"/>
              </a:rPr>
              <a:t>En primer lugar, el modelo calcula las características hidráulicas del sistema desde aguas abajo hacia aguas arriba para cada sección transversal. Luego, utilizando las ecuaciones de transporte de sedimentos y las características hidráulicas determinadas previamente, realiza el tránsito de sedimentos desde aguas arriba hacia aguas abajo. Por último, el modelo actualiza las secciones transversales del cauce y comienza otra vez el ciclo para el siguiente incremento computacional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63107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Para realizar el tránsito de sedimentos, HEC-RAS resuelve la ecuación de Exner, que es una ecuación de conservación de la masa que se aplica a los sedimentos de un sistema fluvial. Básicamente lo que expresa la ecuación es que la diferencia entre el caudal sólido que ingresa al volumen de control y el caudal sólido que sale de a este en un intervalo de tiempo es igual al volumen de material sólido acumulado o perdido en el interior, el cual se convierte en un ascenso o descenso de la elevación del fondo del cauce</a:t>
            </a:r>
            <a:r>
              <a:rPr lang="es-ES" b="0" i="0" u="none" strike="noStrike" baseline="30000" dirty="0">
                <a:solidFill>
                  <a:srgbClr val="24292F"/>
                </a:solidFill>
                <a:effectLst/>
                <a:latin typeface="-apple-system"/>
                <a:hlinkClick r:id="rId3"/>
              </a:rPr>
              <a:t>2</a:t>
            </a:r>
            <a:r>
              <a:rPr lang="es-ES" b="0" i="0" u="none" strike="noStrike" baseline="30000" dirty="0">
                <a:solidFill>
                  <a:srgbClr val="24292F"/>
                </a:solidFill>
                <a:effectLst/>
                <a:latin typeface="-apple-system"/>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ES" b="0" i="0" u="none" strike="noStrike" baseline="30000" dirty="0">
              <a:solidFill>
                <a:srgbClr val="24292F"/>
              </a:solidFill>
              <a:effectLst/>
              <a:latin typeface="-apple-system"/>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HEC-RAS resuelve la ecuación de continuidad de sedimentos calculando una capacidad de transporte de sedimentos para el volumen de control</a:t>
            </a:r>
            <a:r>
              <a:rPr lang="es-ES" dirty="0"/>
              <a:t>))</a:t>
            </a:r>
            <a:r>
              <a:rPr lang="es-ES" b="0" i="0" dirty="0">
                <a:solidFill>
                  <a:srgbClr val="24292F"/>
                </a:solidFill>
                <a:effectLst/>
                <a:latin typeface="-apple-system"/>
              </a:rPr>
              <a:t> asociada a cada sección transversal, comparándola con el caudal de sedimentos que entra en el volumen de control desde aguas arriba. Si la capacidad de transporte es mayor que el caudal sólido ingresando al volumen de control, HEC-RAS satisface el déficit mediante la erosión de los sedimentos del lecho. Si la oferta supera la capacidad, HEC-RAS deposita el excedente de sedimentos</a:t>
            </a: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61275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Las ecuaciones de transporte de sedimentos generalmente están planteadas para un único tamaño de partícula, pero en la realidad ese no es el caso que se presenta. HEC-RAS divide los sedimentos en múltiples intervalos de clase y calcula el potencial de transporte de sedimentos para cada uno de estos. La capacidad de transporte para cada intervalo de clase es el potencial de transporte de sedimentos multiplicado por el porcentaje de ese tamaño de partícula presente en el material del lecho, el cual es el material disponible para ser transportado. Entonces, la capacidad total de transporte es la suma de la capacidad de transporte de todos los intervalos de clase.</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ES" b="0" i="0" dirty="0">
              <a:solidFill>
                <a:srgbClr val="24292F"/>
              </a:solidFill>
              <a:effectLst/>
              <a:latin typeface="-apple-system"/>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Las partículas de sedimentos con diámetro menor a 0.0625 mm (limos y arcillas) son materiales cohesivos, esto cambia significativamente la forma en que el material se transporta. En este tipo de material se tiene tanta área superficial que las fuerzas electroquímicas entre las partículas son más relevantes que las fuerzas debidas a la gravedad, por lo tanto, se tienen que utilizar diferentes algoritmos para estos determinar la capacidad de transporte de estos materiales.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ES" b="0" i="0" dirty="0">
              <a:solidFill>
                <a:srgbClr val="24292F"/>
              </a:solidFill>
              <a:effectLst/>
              <a:latin typeface="-apple-system"/>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85257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En los pasos anteriores se determinó el caudal sólido ingresando al volumen de control </a:t>
            </a:r>
            <a:r>
              <a:rPr lang="es-ES" dirty="0"/>
              <a:t>(Qs </a:t>
            </a:r>
            <a:r>
              <a:rPr lang="es-ES" dirty="0" err="1"/>
              <a:t>in</a:t>
            </a:r>
            <a:r>
              <a:rPr lang="es-ES" b="0" i="0" dirty="0" err="1">
                <a:solidFill>
                  <a:srgbClr val="24292F"/>
                </a:solidFill>
                <a:effectLst/>
                <a:latin typeface="-apple-system"/>
              </a:rPr>
              <a:t>y</a:t>
            </a:r>
            <a:r>
              <a:rPr lang="es-ES" b="0" i="0" dirty="0">
                <a:solidFill>
                  <a:srgbClr val="24292F"/>
                </a:solidFill>
                <a:effectLst/>
                <a:latin typeface="-apple-system"/>
              </a:rPr>
              <a:t> se calculó el caudal sólido que el flujo podría mover utilizando las ecuaciones de transporte de sedimentos </a:t>
            </a:r>
            <a:r>
              <a:rPr lang="es-ES" dirty="0"/>
              <a:t>(Tc)</a:t>
            </a:r>
            <a:r>
              <a:rPr lang="es-ES" b="0" i="0" dirty="0">
                <a:solidFill>
                  <a:srgbClr val="24292F"/>
                </a:solidFill>
                <a:effectLst/>
                <a:latin typeface="-apple-system"/>
              </a:rPr>
              <a:t>. Al comparar estos dos valores se tiene un déficit o un exceso de sedimentos:</a:t>
            </a:r>
          </a:p>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Sin embargo, antes de erosionar o depositar los sedimentos en el volumen de control se deben tener en cuenta ciertos procesos físicos que limitan la cantidad de sedimentos que realmente se pueden erosionar o sedimentar en un intervalo de tiempo, a estos se les llaman </a:t>
            </a:r>
            <a:r>
              <a:rPr lang="es-ES" b="0" i="1" dirty="0">
                <a:solidFill>
                  <a:srgbClr val="24292F"/>
                </a:solidFill>
                <a:effectLst/>
                <a:latin typeface="-apple-system"/>
              </a:rPr>
              <a:t>limitantes físicos</a:t>
            </a:r>
            <a:r>
              <a:rPr lang="es-ES" b="0" i="0" dirty="0">
                <a:solidFill>
                  <a:srgbClr val="24292F"/>
                </a:solidFill>
                <a:effectLst/>
                <a:latin typeface="-apple-system"/>
              </a:rPr>
              <a:t>.</a:t>
            </a:r>
          </a:p>
          <a:p>
            <a:pPr algn="l"/>
            <a:r>
              <a:rPr lang="es-ES" b="1" i="0" dirty="0">
                <a:solidFill>
                  <a:srgbClr val="24292F"/>
                </a:solidFill>
                <a:effectLst/>
                <a:latin typeface="-apple-system"/>
              </a:rPr>
              <a:t>Velocidad de caída </a:t>
            </a:r>
            <a:r>
              <a:rPr lang="es-ES" b="1" i="1" dirty="0">
                <a:solidFill>
                  <a:srgbClr val="24292F"/>
                </a:solidFill>
                <a:effectLst/>
                <a:latin typeface="-apple-system"/>
              </a:rPr>
              <a:t>(</a:t>
            </a:r>
            <a:r>
              <a:rPr lang="es-ES" b="1" i="1" dirty="0" err="1">
                <a:solidFill>
                  <a:srgbClr val="24292F"/>
                </a:solidFill>
                <a:effectLst/>
                <a:latin typeface="-apple-system"/>
              </a:rPr>
              <a:t>Fall</a:t>
            </a:r>
            <a:r>
              <a:rPr lang="es-ES" b="1" i="1" dirty="0">
                <a:solidFill>
                  <a:srgbClr val="24292F"/>
                </a:solidFill>
                <a:effectLst/>
                <a:latin typeface="-apple-system"/>
              </a:rPr>
              <a:t> </a:t>
            </a:r>
            <a:r>
              <a:rPr lang="es-ES" b="1" i="1" dirty="0" err="1">
                <a:solidFill>
                  <a:srgbClr val="24292F"/>
                </a:solidFill>
                <a:effectLst/>
                <a:latin typeface="-apple-system"/>
              </a:rPr>
              <a:t>Velocity</a:t>
            </a:r>
            <a:r>
              <a:rPr lang="es-ES" b="1" i="1" dirty="0">
                <a:solidFill>
                  <a:srgbClr val="24292F"/>
                </a:solidFill>
                <a:effectLst/>
                <a:latin typeface="-apple-system"/>
              </a:rPr>
              <a:t>)</a:t>
            </a:r>
            <a:endParaRPr lang="es-ES" b="1" i="0" dirty="0">
              <a:solidFill>
                <a:srgbClr val="24292F"/>
              </a:solidFill>
              <a:effectLst/>
              <a:latin typeface="-apple-system"/>
            </a:endParaRPr>
          </a:p>
          <a:p>
            <a:pPr algn="l"/>
            <a:r>
              <a:rPr lang="es-ES" b="0" i="0" dirty="0">
                <a:solidFill>
                  <a:srgbClr val="24292F"/>
                </a:solidFill>
                <a:effectLst/>
                <a:latin typeface="-apple-system"/>
              </a:rPr>
              <a:t>El modelo deposita la cantidad de sedimentos que físicamente pueden caer al lecho en un intervalo de tiempo dado.</a:t>
            </a:r>
          </a:p>
          <a:p>
            <a:pPr algn="l"/>
            <a:r>
              <a:rPr lang="es-ES" b="1" i="0" dirty="0">
                <a:solidFill>
                  <a:srgbClr val="24292F"/>
                </a:solidFill>
                <a:effectLst/>
                <a:latin typeface="-apple-system"/>
              </a:rPr>
              <a:t>Acorazamiento </a:t>
            </a:r>
            <a:r>
              <a:rPr lang="es-ES" b="1" i="1" dirty="0">
                <a:solidFill>
                  <a:srgbClr val="24292F"/>
                </a:solidFill>
                <a:effectLst/>
                <a:latin typeface="-apple-system"/>
              </a:rPr>
              <a:t>(</a:t>
            </a:r>
            <a:r>
              <a:rPr lang="es-ES" b="1" i="1" dirty="0" err="1">
                <a:solidFill>
                  <a:srgbClr val="24292F"/>
                </a:solidFill>
                <a:effectLst/>
                <a:latin typeface="-apple-system"/>
              </a:rPr>
              <a:t>Sorting</a:t>
            </a:r>
            <a:r>
              <a:rPr lang="es-ES" b="1" i="1" dirty="0">
                <a:solidFill>
                  <a:srgbClr val="24292F"/>
                </a:solidFill>
                <a:effectLst/>
                <a:latin typeface="-apple-system"/>
              </a:rPr>
              <a:t>)</a:t>
            </a:r>
            <a:endParaRPr lang="es-ES" b="1" i="0" dirty="0">
              <a:solidFill>
                <a:srgbClr val="24292F"/>
              </a:solidFill>
              <a:effectLst/>
              <a:latin typeface="-apple-system"/>
            </a:endParaRPr>
          </a:p>
          <a:p>
            <a:pPr algn="l"/>
            <a:r>
              <a:rPr lang="es-ES" b="0" i="0" dirty="0">
                <a:solidFill>
                  <a:srgbClr val="24292F"/>
                </a:solidFill>
                <a:effectLst/>
                <a:latin typeface="-apple-system"/>
              </a:rPr>
              <a:t>Una capa de lecho acorazada puede limitar la erosión en el cauce. Los algoritmos de acorazamiento estiman una limitación en la cantidad de material del lecho que puede ser erosionado.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3411533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En cada volumen de control se ha determinado un volumen de sedimentos que es erosionado o depositado, a partir de esta estimación se modifica la sección transversal del cauce. El método </a:t>
            </a:r>
            <a:r>
              <a:rPr lang="es-ES" b="0" i="0" dirty="0" err="1">
                <a:solidFill>
                  <a:srgbClr val="24292F"/>
                </a:solidFill>
                <a:effectLst/>
                <a:latin typeface="-apple-system"/>
              </a:rPr>
              <a:t>Veener</a:t>
            </a:r>
            <a:r>
              <a:rPr lang="es-ES" b="0" i="0" dirty="0">
                <a:solidFill>
                  <a:srgbClr val="24292F"/>
                </a:solidFill>
                <a:effectLst/>
                <a:latin typeface="-apple-system"/>
              </a:rPr>
              <a:t> es el que utiliza HEC-RAS por defecto. Este método cambia todos los nodos mojados dentro de los límites del lecho móvil la misma distancia vertical. En la siguiente figura se muestra un ejemplo de un cambio en la sección transversal para un caso de sedimentación y uno de erosión.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ES" b="0" i="0" dirty="0">
              <a:solidFill>
                <a:srgbClr val="24292F"/>
              </a:solidFill>
              <a:effectLst/>
              <a:latin typeface="-apple-system"/>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se puede observar que el caso de erosión podría representar adecuadamente lo que sucede en la realidad, sin embargo, el caso de sedimentación no tanto. Existe un método alternativo que permite la sedimentación en la llanura. Esta opción maneja la erosión de la misma manera que el método por defecto, confinando la erosión a los límites del lecho móvil. Sin embargo, para el caso de la sedimentación, HEC-RAS distribuye el cambio de lecho de forma equitativa entre todos los nodos mojados, independientemente de que estén o no entre los límites del cauce principal. El principio en el que se basa este método es que las velocidades de erosión o esfuerzos cortantes se limitan al canal principal, pero la sedimentación puede producirse en la llanura de inundación donde el agua que se mueve lentamente permite que el material se deposite</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ES" b="0" i="0" dirty="0">
              <a:solidFill>
                <a:srgbClr val="24292F"/>
              </a:solidFill>
              <a:effectLst/>
              <a:latin typeface="-apple-system"/>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ES" b="0" i="0" dirty="0">
                <a:solidFill>
                  <a:srgbClr val="24292F"/>
                </a:solidFill>
                <a:effectLst/>
                <a:latin typeface="-apple-system"/>
              </a:rPr>
              <a:t>Después de actualizar las secciones transversales, el modelo calcula las características hidráulicas para el siguiente intervalo de tiempo y repite nuevamente el ciclo.</a:t>
            </a: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76417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Diapositiva</a:t>
            </a:r>
            <a:r>
              <a:rPr lang="en-US" dirty="0"/>
              <a:t> para </a:t>
            </a:r>
            <a:r>
              <a:rPr lang="en-US" dirty="0" err="1"/>
              <a:t>introducción</a:t>
            </a:r>
            <a:r>
              <a:rPr lang="en-US" dirty="0"/>
              <a:t> </a:t>
            </a:r>
            <a:r>
              <a:rPr lang="en-US" dirty="0" err="1"/>
              <a:t>ejemplo</a:t>
            </a:r>
            <a:r>
              <a:rPr lang="en-US" dirty="0"/>
              <a:t>.</a:t>
            </a:r>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75435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69059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95732FF5-B762-47CF-A667-C95E437C256E}" type="datetime1">
              <a:rPr lang="es-ES" noProof="0" smtClean="0"/>
              <a:t>20/01/2023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875724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8589317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n con leyenda">
    <p:spTree>
      <p:nvGrpSpPr>
        <p:cNvPr id="1" name=""/>
        <p:cNvGrpSpPr/>
        <p:nvPr/>
      </p:nvGrpSpPr>
      <p:grpSpPr>
        <a:xfrm>
          <a:off x="0" y="0"/>
          <a:ext cx="0" cy="0"/>
          <a:chOff x="0" y="0"/>
          <a:chExt cx="0" cy="0"/>
        </a:xfrm>
      </p:grpSpPr>
      <p:sp>
        <p:nvSpPr>
          <p:cNvPr id="9"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678904" y="987426"/>
            <a:ext cx="5678424" cy="4873625"/>
          </a:xfrm>
        </p:spPr>
        <p:txBody>
          <a:bodyPr rtlCol="0"/>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rtl="0"/>
            <a:r>
              <a:rPr lang="es-ES" noProof="0"/>
              <a:t>Haga clic en el icono para agregar una imagen</a:t>
            </a:r>
            <a:endParaRPr lang="es-ES" noProof="0" dirty="0"/>
          </a:p>
        </p:txBody>
      </p:sp>
      <p:sp>
        <p:nvSpPr>
          <p:cNvPr id="8" name="Marcador de posición de texto 3"/>
          <p:cNvSpPr>
            <a:spLocks noGrp="1"/>
          </p:cNvSpPr>
          <p:nvPr>
            <p:ph type="body" sz="half" idx="2"/>
          </p:nvPr>
        </p:nvSpPr>
        <p:spPr>
          <a:xfrm>
            <a:off x="1562100" y="2101851"/>
            <a:ext cx="3932237" cy="3759200"/>
          </a:xfrm>
        </p:spPr>
        <p:txBody>
          <a:bodyPr rtlCol="0"/>
          <a:lstStyle>
            <a:lvl1pPr marL="0" indent="0" rtl="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50407472-54D5-485E-8ACB-6D04E47D95CF}" type="datetime1">
              <a:rPr lang="es-ES" noProof="0" smtClean="0"/>
              <a:t>20/01/2023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8158087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128A7A1-E52A-4367-BE3E-105C0C9F4921}" type="datetime1">
              <a:rPr lang="es-ES" noProof="0" smtClean="0"/>
              <a:t>20/01/2023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1261679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4608163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A3120DF6-1B4A-4B6C-B500-7840816C7764}" type="datetime1">
              <a:rPr lang="es-ES" noProof="0" smtClean="0"/>
              <a:t>20/01/2023</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52134D8D-99E7-4CF1-858E-66F4FE6BE361}" type="datetime1">
              <a:rPr lang="es-ES" noProof="0" smtClean="0"/>
              <a:t>20/01/2023</a:t>
            </a:fld>
            <a:endParaRPr lang="es-ES" noProof="0" dirty="0"/>
          </a:p>
        </p:txBody>
      </p:sp>
      <p:sp>
        <p:nvSpPr>
          <p:cNvPr id="3" name="Footer Placeholder 2"/>
          <p:cNvSpPr>
            <a:spLocks noGrp="1"/>
          </p:cNvSpPr>
          <p:nvPr>
            <p:ph type="ftr" sz="quarter" idx="11"/>
          </p:nvPr>
        </p:nvSpPr>
        <p:spPr/>
        <p:txBody>
          <a:bodyPr/>
          <a:lstStyle/>
          <a:p>
            <a:pPr rtl="0"/>
            <a:r>
              <a:rPr lang="es-ES" noProof="0"/>
              <a:t>Agregar un pie de página</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178198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20/01/2023</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8622993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DDDD12C-A2E5-4D32-A8D5-4FBA4A9916EE}" type="datetime1">
              <a:rPr lang="es-ES" noProof="0" smtClean="0"/>
              <a:t>20/01/2023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0C08874-F94D-EDBB-582C-2C76FFB6786C}"/>
              </a:ext>
            </a:extLst>
          </p:cNvPr>
          <p:cNvSpPr/>
          <p:nvPr/>
        </p:nvSpPr>
        <p:spPr>
          <a:xfrm>
            <a:off x="0" y="0"/>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6323895" cy="4320000"/>
          </a:xfrm>
        </p:spPr>
        <p:txBody>
          <a:bodyPr anchor="t" anchorCtr="0">
            <a:normAutofit/>
          </a:bodyPr>
          <a:lstStyle/>
          <a:p>
            <a:pPr algn="l"/>
            <a:r>
              <a:rPr lang="es-ES" sz="2600" b="1" dirty="0"/>
              <a:t>Funcionamiento del modelo de HEC-RAS 1D</a:t>
            </a:r>
            <a:endParaRPr lang="en-US" sz="2600" b="1" dirty="0"/>
          </a:p>
        </p:txBody>
      </p:sp>
      <p:grpSp>
        <p:nvGrpSpPr>
          <p:cNvPr id="4" name="Group 3">
            <a:extLst>
              <a:ext uri="{FF2B5EF4-FFF2-40B4-BE49-F238E27FC236}">
                <a16:creationId xmlns:a16="http://schemas.microsoft.com/office/drawing/2014/main" id="{75763AFD-ACB0-D007-9045-1446594414B7}"/>
              </a:ext>
            </a:extLst>
          </p:cNvPr>
          <p:cNvGrpSpPr/>
          <p:nvPr/>
        </p:nvGrpSpPr>
        <p:grpSpPr>
          <a:xfrm>
            <a:off x="720000" y="5598000"/>
            <a:ext cx="4680000" cy="540000"/>
            <a:chOff x="1024800" y="5598000"/>
            <a:chExt cx="4528936" cy="540000"/>
          </a:xfrm>
        </p:grpSpPr>
        <p:sp>
          <p:nvSpPr>
            <p:cNvPr id="5" name="Rectangle: Rounded Corners 4">
              <a:extLst>
                <a:ext uri="{FF2B5EF4-FFF2-40B4-BE49-F238E27FC236}">
                  <a16:creationId xmlns:a16="http://schemas.microsoft.com/office/drawing/2014/main" id="{D075D5BD-DF2F-9AFC-C3C1-DED853F4C094}"/>
                </a:ext>
              </a:extLst>
            </p:cNvPr>
            <p:cNvSpPr/>
            <p:nvPr/>
          </p:nvSpPr>
          <p:spPr>
            <a:xfrm>
              <a:off x="1024800" y="5598000"/>
              <a:ext cx="594000"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a:extLst>
                <a:ext uri="{FF2B5EF4-FFF2-40B4-BE49-F238E27FC236}">
                  <a16:creationId xmlns:a16="http://schemas.microsoft.com/office/drawing/2014/main" id="{AD021875-474F-619F-E897-C817A7AFF50E}"/>
                </a:ext>
              </a:extLst>
            </p:cNvPr>
            <p:cNvSpPr/>
            <p:nvPr/>
          </p:nvSpPr>
          <p:spPr>
            <a:xfrm>
              <a:off x="1233736" y="5598000"/>
              <a:ext cx="4320000" cy="5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Segoe UI" panose="020B0502040204020203" pitchFamily="34" charset="0"/>
                  <a:cs typeface="Segoe UI" panose="020B0502040204020203" pitchFamily="34" charset="0"/>
                </a:rPr>
                <a:t>María Fernanda Latouche Facenda</a:t>
              </a:r>
            </a:p>
          </p:txBody>
        </p:sp>
      </p:grpSp>
      <p:pic>
        <p:nvPicPr>
          <p:cNvPr id="7" name="Picture 4">
            <a:extLst>
              <a:ext uri="{FF2B5EF4-FFF2-40B4-BE49-F238E27FC236}">
                <a16:creationId xmlns:a16="http://schemas.microsoft.com/office/drawing/2014/main" id="{27F0C4BE-3375-4B1C-8229-FDE8128A7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7432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802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0C08874-F94D-EDBB-582C-2C76FFB6786C}"/>
              </a:ext>
            </a:extLst>
          </p:cNvPr>
          <p:cNvSpPr/>
          <p:nvPr/>
        </p:nvSpPr>
        <p:spPr>
          <a:xfrm>
            <a:off x="0" y="0"/>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6323895" cy="4320000"/>
          </a:xfrm>
        </p:spPr>
        <p:txBody>
          <a:bodyPr anchor="t" anchorCtr="0">
            <a:normAutofit/>
          </a:bodyPr>
          <a:lstStyle/>
          <a:p>
            <a:pPr algn="l"/>
            <a:r>
              <a:rPr lang="es-ES" sz="2600" b="1" dirty="0"/>
              <a:t>Funcionamiento del modelo de HEC-RAS 1D</a:t>
            </a:r>
            <a:endParaRPr lang="en-US" sz="2600" b="1" dirty="0"/>
          </a:p>
        </p:txBody>
      </p:sp>
      <p:grpSp>
        <p:nvGrpSpPr>
          <p:cNvPr id="4" name="Group 3">
            <a:extLst>
              <a:ext uri="{FF2B5EF4-FFF2-40B4-BE49-F238E27FC236}">
                <a16:creationId xmlns:a16="http://schemas.microsoft.com/office/drawing/2014/main" id="{75763AFD-ACB0-D007-9045-1446594414B7}"/>
              </a:ext>
            </a:extLst>
          </p:cNvPr>
          <p:cNvGrpSpPr/>
          <p:nvPr/>
        </p:nvGrpSpPr>
        <p:grpSpPr>
          <a:xfrm>
            <a:off x="720000" y="5598000"/>
            <a:ext cx="4680000" cy="540000"/>
            <a:chOff x="1024800" y="5598000"/>
            <a:chExt cx="4528936" cy="540000"/>
          </a:xfrm>
        </p:grpSpPr>
        <p:sp>
          <p:nvSpPr>
            <p:cNvPr id="5" name="Rectangle: Rounded Corners 4">
              <a:extLst>
                <a:ext uri="{FF2B5EF4-FFF2-40B4-BE49-F238E27FC236}">
                  <a16:creationId xmlns:a16="http://schemas.microsoft.com/office/drawing/2014/main" id="{D075D5BD-DF2F-9AFC-C3C1-DED853F4C094}"/>
                </a:ext>
              </a:extLst>
            </p:cNvPr>
            <p:cNvSpPr/>
            <p:nvPr/>
          </p:nvSpPr>
          <p:spPr>
            <a:xfrm>
              <a:off x="1024800" y="5598000"/>
              <a:ext cx="594000"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a:extLst>
                <a:ext uri="{FF2B5EF4-FFF2-40B4-BE49-F238E27FC236}">
                  <a16:creationId xmlns:a16="http://schemas.microsoft.com/office/drawing/2014/main" id="{AD021875-474F-619F-E897-C817A7AFF50E}"/>
                </a:ext>
              </a:extLst>
            </p:cNvPr>
            <p:cNvSpPr/>
            <p:nvPr/>
          </p:nvSpPr>
          <p:spPr>
            <a:xfrm>
              <a:off x="1233736" y="5598000"/>
              <a:ext cx="4320000" cy="5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Segoe UI" panose="020B0502040204020203" pitchFamily="34" charset="0"/>
                  <a:cs typeface="Segoe UI" panose="020B0502040204020203" pitchFamily="34" charset="0"/>
                </a:rPr>
                <a:t>María Fernanda Latouche Facenda</a:t>
              </a:r>
            </a:p>
          </p:txBody>
        </p:sp>
      </p:grpSp>
    </p:spTree>
    <p:extLst>
      <p:ext uri="{BB962C8B-B14F-4D97-AF65-F5344CB8AC3E}">
        <p14:creationId xmlns:p14="http://schemas.microsoft.com/office/powerpoint/2010/main" val="2213951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Acoplamiento entre las características hidráulicas y de sedimentos</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6" name="Conector recto 5">
            <a:extLst>
              <a:ext uri="{FF2B5EF4-FFF2-40B4-BE49-F238E27FC236}">
                <a16:creationId xmlns:a16="http://schemas.microsoft.com/office/drawing/2014/main" id="{B909AAFF-7541-7802-720B-82AAABE89625}"/>
              </a:ext>
            </a:extLst>
          </p:cNvPr>
          <p:cNvCxnSpPr>
            <a:cxnSpLocks/>
          </p:cNvCxnSpPr>
          <p:nvPr/>
        </p:nvCxnSpPr>
        <p:spPr>
          <a:xfrm>
            <a:off x="2163689" y="4321028"/>
            <a:ext cx="7678885" cy="373832"/>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FC0E833D-CB20-A3A2-5F62-9C5D4CF141EA}"/>
              </a:ext>
            </a:extLst>
          </p:cNvPr>
          <p:cNvSpPr txBox="1"/>
          <p:nvPr/>
        </p:nvSpPr>
        <p:spPr>
          <a:xfrm>
            <a:off x="1338040" y="2848739"/>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Q</a:t>
            </a:r>
            <a:r>
              <a:rPr lang="en-US" sz="1600" baseline="-25000" dirty="0">
                <a:solidFill>
                  <a:schemeClr val="bg2">
                    <a:lumMod val="10000"/>
                  </a:schemeClr>
                </a:solidFill>
              </a:rPr>
              <a:t> </a:t>
            </a:r>
            <a:endParaRPr lang="en-US" sz="1400" baseline="-25000" dirty="0">
              <a:solidFill>
                <a:schemeClr val="bg2">
                  <a:lumMod val="10000"/>
                </a:schemeClr>
              </a:solidFill>
            </a:endParaRPr>
          </a:p>
        </p:txBody>
      </p:sp>
      <p:sp>
        <p:nvSpPr>
          <p:cNvPr id="10" name="CuadroTexto 9">
            <a:extLst>
              <a:ext uri="{FF2B5EF4-FFF2-40B4-BE49-F238E27FC236}">
                <a16:creationId xmlns:a16="http://schemas.microsoft.com/office/drawing/2014/main" id="{1F4E4BBE-5D43-2160-573A-0BB394C551AC}"/>
              </a:ext>
            </a:extLst>
          </p:cNvPr>
          <p:cNvSpPr txBox="1"/>
          <p:nvPr/>
        </p:nvSpPr>
        <p:spPr>
          <a:xfrm>
            <a:off x="1693557" y="2049857"/>
            <a:ext cx="1301750" cy="307777"/>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s-VE" sz="1400" dirty="0">
                <a:solidFill>
                  <a:schemeClr val="bg2">
                    <a:lumMod val="10000"/>
                  </a:schemeClr>
                </a:solidFill>
              </a:rPr>
              <a:t>Aguas</a:t>
            </a:r>
            <a:r>
              <a:rPr lang="en-US" sz="1400" dirty="0">
                <a:solidFill>
                  <a:schemeClr val="bg2">
                    <a:lumMod val="10000"/>
                  </a:schemeClr>
                </a:solidFill>
              </a:rPr>
              <a:t> arriba</a:t>
            </a:r>
            <a:r>
              <a:rPr lang="en-US" sz="1400" baseline="-25000" dirty="0">
                <a:solidFill>
                  <a:schemeClr val="bg2">
                    <a:lumMod val="10000"/>
                  </a:schemeClr>
                </a:solidFill>
              </a:rPr>
              <a:t> </a:t>
            </a:r>
            <a:endParaRPr lang="en-US" sz="1200" baseline="-25000" dirty="0">
              <a:solidFill>
                <a:schemeClr val="bg2">
                  <a:lumMod val="10000"/>
                </a:schemeClr>
              </a:solidFill>
            </a:endParaRPr>
          </a:p>
        </p:txBody>
      </p:sp>
      <p:sp>
        <p:nvSpPr>
          <p:cNvPr id="11" name="CuadroTexto 10">
            <a:extLst>
              <a:ext uri="{FF2B5EF4-FFF2-40B4-BE49-F238E27FC236}">
                <a16:creationId xmlns:a16="http://schemas.microsoft.com/office/drawing/2014/main" id="{61E1DA16-EEC5-8274-F50C-092579E2E285}"/>
              </a:ext>
            </a:extLst>
          </p:cNvPr>
          <p:cNvSpPr txBox="1"/>
          <p:nvPr/>
        </p:nvSpPr>
        <p:spPr>
          <a:xfrm>
            <a:off x="9181035" y="2049857"/>
            <a:ext cx="1301750" cy="307777"/>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s-VE" sz="1400" dirty="0">
                <a:solidFill>
                  <a:schemeClr val="bg2">
                    <a:lumMod val="10000"/>
                  </a:schemeClr>
                </a:solidFill>
              </a:rPr>
              <a:t>Aguas</a:t>
            </a:r>
            <a:r>
              <a:rPr lang="en-US" sz="1400" dirty="0">
                <a:solidFill>
                  <a:schemeClr val="bg2">
                    <a:lumMod val="10000"/>
                  </a:schemeClr>
                </a:solidFill>
              </a:rPr>
              <a:t> </a:t>
            </a:r>
            <a:r>
              <a:rPr lang="es-VE" sz="1400" dirty="0">
                <a:solidFill>
                  <a:schemeClr val="bg2">
                    <a:lumMod val="10000"/>
                  </a:schemeClr>
                </a:solidFill>
              </a:rPr>
              <a:t>abajo</a:t>
            </a:r>
            <a:r>
              <a:rPr lang="en-US" sz="1400" baseline="-25000" dirty="0">
                <a:solidFill>
                  <a:schemeClr val="bg2">
                    <a:lumMod val="10000"/>
                  </a:schemeClr>
                </a:solidFill>
              </a:rPr>
              <a:t> </a:t>
            </a:r>
            <a:endParaRPr lang="en-US" sz="1200" baseline="-25000" dirty="0">
              <a:solidFill>
                <a:schemeClr val="bg2">
                  <a:lumMod val="10000"/>
                </a:schemeClr>
              </a:solidFill>
            </a:endParaRPr>
          </a:p>
        </p:txBody>
      </p:sp>
      <p:sp>
        <p:nvSpPr>
          <p:cNvPr id="12" name="Arco 11">
            <a:extLst>
              <a:ext uri="{FF2B5EF4-FFF2-40B4-BE49-F238E27FC236}">
                <a16:creationId xmlns:a16="http://schemas.microsoft.com/office/drawing/2014/main" id="{39ED82BA-E8FA-A4EA-3E56-0C3F50957415}"/>
              </a:ext>
            </a:extLst>
          </p:cNvPr>
          <p:cNvSpPr/>
          <p:nvPr/>
        </p:nvSpPr>
        <p:spPr>
          <a:xfrm rot="16472734">
            <a:off x="8913966" y="2833562"/>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CuadroTexto 12">
            <a:extLst>
              <a:ext uri="{FF2B5EF4-FFF2-40B4-BE49-F238E27FC236}">
                <a16:creationId xmlns:a16="http://schemas.microsoft.com/office/drawing/2014/main" id="{71F871F6-5FC8-C7EC-B974-24F91F244633}"/>
              </a:ext>
            </a:extLst>
          </p:cNvPr>
          <p:cNvSpPr txBox="1"/>
          <p:nvPr/>
        </p:nvSpPr>
        <p:spPr>
          <a:xfrm>
            <a:off x="3229833" y="5939207"/>
            <a:ext cx="1301750" cy="584775"/>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s-VE" sz="1600">
                <a:solidFill>
                  <a:schemeClr val="bg2">
                    <a:lumMod val="10000"/>
                  </a:schemeClr>
                </a:solidFill>
              </a:rPr>
              <a:t>Secciones transversales</a:t>
            </a:r>
            <a:endParaRPr lang="es-VE" sz="1400" baseline="-25000">
              <a:solidFill>
                <a:schemeClr val="bg2">
                  <a:lumMod val="10000"/>
                </a:schemeClr>
              </a:solidFill>
            </a:endParaRPr>
          </a:p>
        </p:txBody>
      </p:sp>
      <p:sp>
        <p:nvSpPr>
          <p:cNvPr id="14" name="Arco 13">
            <a:extLst>
              <a:ext uri="{FF2B5EF4-FFF2-40B4-BE49-F238E27FC236}">
                <a16:creationId xmlns:a16="http://schemas.microsoft.com/office/drawing/2014/main" id="{DD50626F-2C67-84C8-4F53-9701109FB6FE}"/>
              </a:ext>
            </a:extLst>
          </p:cNvPr>
          <p:cNvSpPr/>
          <p:nvPr/>
        </p:nvSpPr>
        <p:spPr>
          <a:xfrm rot="16472734">
            <a:off x="7953753" y="2800682"/>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Arco 14">
            <a:extLst>
              <a:ext uri="{FF2B5EF4-FFF2-40B4-BE49-F238E27FC236}">
                <a16:creationId xmlns:a16="http://schemas.microsoft.com/office/drawing/2014/main" id="{1731FFBA-171B-CD9E-B24A-E6C02F463503}"/>
              </a:ext>
            </a:extLst>
          </p:cNvPr>
          <p:cNvSpPr/>
          <p:nvPr/>
        </p:nvSpPr>
        <p:spPr>
          <a:xfrm rot="16472734">
            <a:off x="6997791" y="2743051"/>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6" name="Conector recto 15">
            <a:extLst>
              <a:ext uri="{FF2B5EF4-FFF2-40B4-BE49-F238E27FC236}">
                <a16:creationId xmlns:a16="http://schemas.microsoft.com/office/drawing/2014/main" id="{BFC80386-E231-F2C7-787E-A979B6DA58CF}"/>
              </a:ext>
            </a:extLst>
          </p:cNvPr>
          <p:cNvCxnSpPr>
            <a:cxnSpLocks/>
          </p:cNvCxnSpPr>
          <p:nvPr/>
        </p:nvCxnSpPr>
        <p:spPr>
          <a:xfrm flipV="1">
            <a:off x="2163689"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C210377C-7EBA-1C00-1B00-85FA88CCEC35}"/>
              </a:ext>
            </a:extLst>
          </p:cNvPr>
          <p:cNvCxnSpPr>
            <a:cxnSpLocks/>
          </p:cNvCxnSpPr>
          <p:nvPr/>
        </p:nvCxnSpPr>
        <p:spPr>
          <a:xfrm flipV="1">
            <a:off x="3123550"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5DBEE8C8-778F-E8A6-49A8-497E91116C33}"/>
              </a:ext>
            </a:extLst>
          </p:cNvPr>
          <p:cNvCxnSpPr>
            <a:cxnSpLocks/>
          </p:cNvCxnSpPr>
          <p:nvPr/>
        </p:nvCxnSpPr>
        <p:spPr>
          <a:xfrm flipV="1">
            <a:off x="9842574"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672D445A-7B16-4BF5-59EA-B5E132047141}"/>
              </a:ext>
            </a:extLst>
          </p:cNvPr>
          <p:cNvCxnSpPr>
            <a:cxnSpLocks/>
          </p:cNvCxnSpPr>
          <p:nvPr/>
        </p:nvCxnSpPr>
        <p:spPr>
          <a:xfrm flipV="1">
            <a:off x="4083411"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1E41B76A-7D6C-B429-4866-A8C1033C7345}"/>
              </a:ext>
            </a:extLst>
          </p:cNvPr>
          <p:cNvCxnSpPr>
            <a:cxnSpLocks/>
          </p:cNvCxnSpPr>
          <p:nvPr/>
        </p:nvCxnSpPr>
        <p:spPr>
          <a:xfrm flipV="1">
            <a:off x="5043272"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1662F930-1728-96D8-4A78-A1EC30D57979}"/>
              </a:ext>
            </a:extLst>
          </p:cNvPr>
          <p:cNvCxnSpPr>
            <a:cxnSpLocks/>
          </p:cNvCxnSpPr>
          <p:nvPr/>
        </p:nvCxnSpPr>
        <p:spPr>
          <a:xfrm flipV="1">
            <a:off x="6003133"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30BBE923-9D75-6EDC-5718-E50C06F402D8}"/>
              </a:ext>
            </a:extLst>
          </p:cNvPr>
          <p:cNvCxnSpPr>
            <a:cxnSpLocks/>
          </p:cNvCxnSpPr>
          <p:nvPr/>
        </p:nvCxnSpPr>
        <p:spPr>
          <a:xfrm flipV="1">
            <a:off x="8882716"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7B70ED8F-B124-B74E-42BA-E5203457945F}"/>
              </a:ext>
            </a:extLst>
          </p:cNvPr>
          <p:cNvCxnSpPr>
            <a:cxnSpLocks/>
          </p:cNvCxnSpPr>
          <p:nvPr/>
        </p:nvCxnSpPr>
        <p:spPr>
          <a:xfrm flipV="1">
            <a:off x="6962994"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117FE3F9-81C0-274B-C78C-087882AEF4BC}"/>
              </a:ext>
            </a:extLst>
          </p:cNvPr>
          <p:cNvCxnSpPr>
            <a:cxnSpLocks/>
          </p:cNvCxnSpPr>
          <p:nvPr/>
        </p:nvCxnSpPr>
        <p:spPr>
          <a:xfrm flipV="1">
            <a:off x="7922855" y="2491906"/>
            <a:ext cx="0" cy="2659625"/>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A16B2A7-DD9C-322C-F22B-E5F145D910A6}"/>
              </a:ext>
            </a:extLst>
          </p:cNvPr>
          <p:cNvCxnSpPr>
            <a:cxnSpLocks/>
          </p:cNvCxnSpPr>
          <p:nvPr/>
        </p:nvCxnSpPr>
        <p:spPr>
          <a:xfrm>
            <a:off x="1562594" y="3267379"/>
            <a:ext cx="852643" cy="102896"/>
          </a:xfrm>
          <a:prstGeom prst="straightConnector1">
            <a:avLst/>
          </a:prstGeom>
          <a:ln w="57150">
            <a:solidFill>
              <a:schemeClr val="bg2">
                <a:lumMod val="2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6" name="Conector recto 25">
            <a:extLst>
              <a:ext uri="{FF2B5EF4-FFF2-40B4-BE49-F238E27FC236}">
                <a16:creationId xmlns:a16="http://schemas.microsoft.com/office/drawing/2014/main" id="{961DEE75-D2CD-D08A-24EB-FBB0107DD1A3}"/>
              </a:ext>
            </a:extLst>
          </p:cNvPr>
          <p:cNvCxnSpPr>
            <a:cxnSpLocks/>
          </p:cNvCxnSpPr>
          <p:nvPr/>
        </p:nvCxnSpPr>
        <p:spPr>
          <a:xfrm flipH="1">
            <a:off x="4518563" y="5229926"/>
            <a:ext cx="1446231" cy="1001668"/>
          </a:xfrm>
          <a:prstGeom prst="line">
            <a:avLst/>
          </a:prstGeom>
          <a:ln w="9525">
            <a:solidFill>
              <a:schemeClr val="tx1">
                <a:lumMod val="65000"/>
                <a:lumOff val="3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C7817BEC-10A2-3AF6-A3AD-1E2110F5919D}"/>
              </a:ext>
            </a:extLst>
          </p:cNvPr>
          <p:cNvCxnSpPr>
            <a:cxnSpLocks/>
          </p:cNvCxnSpPr>
          <p:nvPr/>
        </p:nvCxnSpPr>
        <p:spPr>
          <a:xfrm flipH="1">
            <a:off x="4531583" y="5279634"/>
            <a:ext cx="2431411" cy="955768"/>
          </a:xfrm>
          <a:prstGeom prst="line">
            <a:avLst/>
          </a:prstGeom>
          <a:ln w="9525">
            <a:solidFill>
              <a:schemeClr val="tx1">
                <a:lumMod val="65000"/>
                <a:lumOff val="3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8" name="CuadroTexto 27">
            <a:extLst>
              <a:ext uri="{FF2B5EF4-FFF2-40B4-BE49-F238E27FC236}">
                <a16:creationId xmlns:a16="http://schemas.microsoft.com/office/drawing/2014/main" id="{8A378FE4-F7BA-3358-FDC6-3245174A9DB4}"/>
              </a:ext>
            </a:extLst>
          </p:cNvPr>
          <p:cNvSpPr txBox="1"/>
          <p:nvPr/>
        </p:nvSpPr>
        <p:spPr>
          <a:xfrm>
            <a:off x="9852031" y="2980273"/>
            <a:ext cx="2045217"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s-VE" sz="1600" dirty="0">
                <a:solidFill>
                  <a:schemeClr val="bg2">
                    <a:lumMod val="10000"/>
                  </a:schemeClr>
                </a:solidFill>
              </a:rPr>
              <a:t>1ro: Hidrodinámica </a:t>
            </a:r>
            <a:endParaRPr lang="en-US" sz="1400" baseline="-25000" dirty="0">
              <a:solidFill>
                <a:schemeClr val="bg2">
                  <a:lumMod val="10000"/>
                </a:schemeClr>
              </a:solidFill>
            </a:endParaRPr>
          </a:p>
        </p:txBody>
      </p:sp>
      <p:cxnSp>
        <p:nvCxnSpPr>
          <p:cNvPr id="29" name="Conector recto 28">
            <a:extLst>
              <a:ext uri="{FF2B5EF4-FFF2-40B4-BE49-F238E27FC236}">
                <a16:creationId xmlns:a16="http://schemas.microsoft.com/office/drawing/2014/main" id="{3C07EBCA-809E-F881-BD9A-2121DEAF8A83}"/>
              </a:ext>
            </a:extLst>
          </p:cNvPr>
          <p:cNvCxnSpPr>
            <a:cxnSpLocks/>
          </p:cNvCxnSpPr>
          <p:nvPr/>
        </p:nvCxnSpPr>
        <p:spPr>
          <a:xfrm>
            <a:off x="2176037" y="2804164"/>
            <a:ext cx="7687125" cy="526090"/>
          </a:xfrm>
          <a:prstGeom prst="line">
            <a:avLst/>
          </a:prstGeom>
          <a:ln w="12700"/>
        </p:spPr>
        <p:style>
          <a:lnRef idx="1">
            <a:schemeClr val="dk1"/>
          </a:lnRef>
          <a:fillRef idx="0">
            <a:schemeClr val="dk1"/>
          </a:fillRef>
          <a:effectRef idx="0">
            <a:schemeClr val="dk1"/>
          </a:effectRef>
          <a:fontRef idx="minor">
            <a:schemeClr val="tx1"/>
          </a:fontRef>
        </p:style>
      </p:cxnSp>
      <p:sp>
        <p:nvSpPr>
          <p:cNvPr id="30" name="Triángulo isósceles 29">
            <a:extLst>
              <a:ext uri="{FF2B5EF4-FFF2-40B4-BE49-F238E27FC236}">
                <a16:creationId xmlns:a16="http://schemas.microsoft.com/office/drawing/2014/main" id="{6827BD99-DA59-7398-8E0F-8AF92FFACF3F}"/>
              </a:ext>
            </a:extLst>
          </p:cNvPr>
          <p:cNvSpPr/>
          <p:nvPr/>
        </p:nvSpPr>
        <p:spPr>
          <a:xfrm rot="10800000">
            <a:off x="3614065" y="2721523"/>
            <a:ext cx="324378" cy="160072"/>
          </a:xfrm>
          <a:prstGeom prst="triangl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31" name="Conector recto 30">
            <a:extLst>
              <a:ext uri="{FF2B5EF4-FFF2-40B4-BE49-F238E27FC236}">
                <a16:creationId xmlns:a16="http://schemas.microsoft.com/office/drawing/2014/main" id="{58C5F38E-F90F-888A-86CE-FFA61F248BF4}"/>
              </a:ext>
            </a:extLst>
          </p:cNvPr>
          <p:cNvCxnSpPr>
            <a:cxnSpLocks/>
          </p:cNvCxnSpPr>
          <p:nvPr/>
        </p:nvCxnSpPr>
        <p:spPr>
          <a:xfrm>
            <a:off x="3639089" y="2930049"/>
            <a:ext cx="27433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F09F52D3-D214-EE12-F22F-34E2728BB7FB}"/>
              </a:ext>
            </a:extLst>
          </p:cNvPr>
          <p:cNvCxnSpPr>
            <a:cxnSpLocks/>
          </p:cNvCxnSpPr>
          <p:nvPr/>
        </p:nvCxnSpPr>
        <p:spPr>
          <a:xfrm>
            <a:off x="3698061" y="2998629"/>
            <a:ext cx="15638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80B0044E-AEBD-F982-648E-0DA939E71C3F}"/>
              </a:ext>
            </a:extLst>
          </p:cNvPr>
          <p:cNvCxnSpPr>
            <a:cxnSpLocks/>
          </p:cNvCxnSpPr>
          <p:nvPr/>
        </p:nvCxnSpPr>
        <p:spPr>
          <a:xfrm>
            <a:off x="3730529" y="3067209"/>
            <a:ext cx="91450"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CuadroTexto 33">
            <a:extLst>
              <a:ext uri="{FF2B5EF4-FFF2-40B4-BE49-F238E27FC236}">
                <a16:creationId xmlns:a16="http://schemas.microsoft.com/office/drawing/2014/main" id="{E21FEF44-7A71-59C6-8E5D-263C6BF1DD17}"/>
              </a:ext>
            </a:extLst>
          </p:cNvPr>
          <p:cNvSpPr txBox="1"/>
          <p:nvPr/>
        </p:nvSpPr>
        <p:spPr>
          <a:xfrm>
            <a:off x="135677" y="4049000"/>
            <a:ext cx="2045217" cy="584775"/>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s-VE" sz="1600" dirty="0">
                <a:solidFill>
                  <a:schemeClr val="bg2">
                    <a:lumMod val="10000"/>
                  </a:schemeClr>
                </a:solidFill>
              </a:rPr>
              <a:t>2do: Tránsito de sedimentos</a:t>
            </a:r>
            <a:endParaRPr lang="en-US" sz="1400" baseline="-25000" dirty="0">
              <a:solidFill>
                <a:schemeClr val="bg2">
                  <a:lumMod val="10000"/>
                </a:schemeClr>
              </a:solidFill>
            </a:endParaRPr>
          </a:p>
        </p:txBody>
      </p:sp>
      <p:sp>
        <p:nvSpPr>
          <p:cNvPr id="35" name="Arco 34">
            <a:extLst>
              <a:ext uri="{FF2B5EF4-FFF2-40B4-BE49-F238E27FC236}">
                <a16:creationId xmlns:a16="http://schemas.microsoft.com/office/drawing/2014/main" id="{FD3CE58D-C050-2B08-1388-85E9D9CD601E}"/>
              </a:ext>
            </a:extLst>
          </p:cNvPr>
          <p:cNvSpPr/>
          <p:nvPr/>
        </p:nvSpPr>
        <p:spPr>
          <a:xfrm rot="5638676">
            <a:off x="2165210" y="3905183"/>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Arco 35">
            <a:extLst>
              <a:ext uri="{FF2B5EF4-FFF2-40B4-BE49-F238E27FC236}">
                <a16:creationId xmlns:a16="http://schemas.microsoft.com/office/drawing/2014/main" id="{F724429A-9B4F-9DE1-9CEC-7F04716EE9C5}"/>
              </a:ext>
            </a:extLst>
          </p:cNvPr>
          <p:cNvSpPr/>
          <p:nvPr/>
        </p:nvSpPr>
        <p:spPr>
          <a:xfrm rot="5638676">
            <a:off x="3132955" y="3929816"/>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Arco 36">
            <a:extLst>
              <a:ext uri="{FF2B5EF4-FFF2-40B4-BE49-F238E27FC236}">
                <a16:creationId xmlns:a16="http://schemas.microsoft.com/office/drawing/2014/main" id="{D3BCB17B-ECF7-821E-5723-3EFFFDDF052F}"/>
              </a:ext>
            </a:extLst>
          </p:cNvPr>
          <p:cNvSpPr/>
          <p:nvPr/>
        </p:nvSpPr>
        <p:spPr>
          <a:xfrm rot="5638676">
            <a:off x="4098257" y="3992523"/>
            <a:ext cx="914400" cy="914400"/>
          </a:xfrm>
          <a:prstGeom prst="arc">
            <a:avLst>
              <a:gd name="adj1" fmla="val 16200000"/>
              <a:gd name="adj2" fmla="val 5375356"/>
            </a:avLst>
          </a:prstGeom>
          <a:ln w="19050">
            <a:solidFill>
              <a:schemeClr val="bg2">
                <a:lumMod val="25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ítulo 1">
                <a:extLst>
                  <a:ext uri="{FF2B5EF4-FFF2-40B4-BE49-F238E27FC236}">
                    <a16:creationId xmlns:a16="http://schemas.microsoft.com/office/drawing/2014/main" id="{2313BE8A-F643-E0CE-D7B1-71FC3C9C6DB2}"/>
                  </a:ext>
                </a:extLst>
              </p:cNvPr>
              <p:cNvSpPr txBox="1">
                <a:spLocks/>
              </p:cNvSpPr>
              <p:nvPr/>
            </p:nvSpPr>
            <p:spPr>
              <a:xfrm>
                <a:off x="889964" y="1338270"/>
                <a:ext cx="5440494" cy="413754"/>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VE" sz="2000" dirty="0"/>
                  <a:t>Para cada </a:t>
                </a:r>
                <a14:m>
                  <m:oMath xmlns:m="http://schemas.openxmlformats.org/officeDocument/2006/math">
                    <m:r>
                      <a:rPr lang="es-VE" sz="2000" i="1" smtClean="0">
                        <a:latin typeface="Cambria Math" panose="02040503050406030204" pitchFamily="18" charset="0"/>
                        <a:ea typeface="Cambria Math" panose="02040503050406030204" pitchFamily="18" charset="0"/>
                      </a:rPr>
                      <m:t>∆</m:t>
                    </m:r>
                    <m:r>
                      <a:rPr lang="es-VE" sz="2000" b="0" i="1" smtClean="0">
                        <a:latin typeface="Cambria Math" panose="02040503050406030204" pitchFamily="18" charset="0"/>
                        <a:ea typeface="Cambria Math" panose="02040503050406030204" pitchFamily="18" charset="0"/>
                      </a:rPr>
                      <m:t>𝑡</m:t>
                    </m:r>
                  </m:oMath>
                </a14:m>
                <a:r>
                  <a:rPr lang="es-VE" sz="2000" dirty="0">
                    <a:latin typeface="Segoe UI Light" panose="020B0502040204020203" pitchFamily="34" charset="0"/>
                    <a:cs typeface="Segoe UI Light" panose="020B0502040204020203" pitchFamily="34" charset="0"/>
                  </a:rPr>
                  <a:t>:</a:t>
                </a:r>
                <a:endParaRPr lang="en-US" sz="2000" dirty="0"/>
              </a:p>
            </p:txBody>
          </p:sp>
        </mc:Choice>
        <mc:Fallback xmlns="">
          <p:sp>
            <p:nvSpPr>
              <p:cNvPr id="38" name="Título 1">
                <a:extLst>
                  <a:ext uri="{FF2B5EF4-FFF2-40B4-BE49-F238E27FC236}">
                    <a16:creationId xmlns:a16="http://schemas.microsoft.com/office/drawing/2014/main" id="{2313BE8A-F643-E0CE-D7B1-71FC3C9C6DB2}"/>
                  </a:ext>
                </a:extLst>
              </p:cNvPr>
              <p:cNvSpPr txBox="1">
                <a:spLocks noRot="1" noChangeAspect="1" noMove="1" noResize="1" noEditPoints="1" noAdjustHandles="1" noChangeArrowheads="1" noChangeShapeType="1" noTextEdit="1"/>
              </p:cNvSpPr>
              <p:nvPr/>
            </p:nvSpPr>
            <p:spPr>
              <a:xfrm>
                <a:off x="889964" y="1338270"/>
                <a:ext cx="5440494" cy="413754"/>
              </a:xfrm>
              <a:prstGeom prst="rect">
                <a:avLst/>
              </a:prstGeom>
              <a:blipFill>
                <a:blip r:embed="rId3"/>
                <a:stretch>
                  <a:fillRect l="-1233" t="-14925" b="-17910"/>
                </a:stretch>
              </a:blipFill>
            </p:spPr>
            <p:txBody>
              <a:bodyPr/>
              <a:lstStyle/>
              <a:p>
                <a:r>
                  <a:rPr lang="en-US">
                    <a:noFill/>
                  </a:rPr>
                  <a:t> </a:t>
                </a:r>
              </a:p>
            </p:txBody>
          </p:sp>
        </mc:Fallback>
      </mc:AlternateContent>
    </p:spTree>
    <p:extLst>
      <p:ext uri="{BB962C8B-B14F-4D97-AF65-F5344CB8AC3E}">
        <p14:creationId xmlns:p14="http://schemas.microsoft.com/office/powerpoint/2010/main" val="3378398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8"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Continuidad de sedimentos</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p:sp>
        <p:nvSpPr>
          <p:cNvPr id="4" name="Rectángulo 3">
            <a:extLst>
              <a:ext uri="{FF2B5EF4-FFF2-40B4-BE49-F238E27FC236}">
                <a16:creationId xmlns:a16="http://schemas.microsoft.com/office/drawing/2014/main" id="{5C29D119-2B7D-2750-5375-691C5C103CBA}"/>
              </a:ext>
            </a:extLst>
          </p:cNvPr>
          <p:cNvSpPr/>
          <p:nvPr/>
        </p:nvSpPr>
        <p:spPr>
          <a:xfrm>
            <a:off x="288605" y="1585879"/>
            <a:ext cx="8537714" cy="432358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o 2">
            <a:extLst>
              <a:ext uri="{FF2B5EF4-FFF2-40B4-BE49-F238E27FC236}">
                <a16:creationId xmlns:a16="http://schemas.microsoft.com/office/drawing/2014/main" id="{8E27E455-4604-0CD7-D0F8-2F9362FAE0CC}"/>
              </a:ext>
            </a:extLst>
          </p:cNvPr>
          <p:cNvGrpSpPr/>
          <p:nvPr/>
        </p:nvGrpSpPr>
        <p:grpSpPr>
          <a:xfrm>
            <a:off x="159135" y="1732974"/>
            <a:ext cx="8550979" cy="4105187"/>
            <a:chOff x="159135" y="1732974"/>
            <a:chExt cx="8550979" cy="4105187"/>
          </a:xfrm>
        </p:grpSpPr>
        <p:sp>
          <p:nvSpPr>
            <p:cNvPr id="5" name="Rectángulo 4">
              <a:extLst>
                <a:ext uri="{FF2B5EF4-FFF2-40B4-BE49-F238E27FC236}">
                  <a16:creationId xmlns:a16="http://schemas.microsoft.com/office/drawing/2014/main" id="{FFC3810B-CA40-D0C3-333A-AD7306C1AED8}"/>
                </a:ext>
              </a:extLst>
            </p:cNvPr>
            <p:cNvSpPr/>
            <p:nvPr/>
          </p:nvSpPr>
          <p:spPr>
            <a:xfrm>
              <a:off x="1421975" y="3867967"/>
              <a:ext cx="6665162" cy="19701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8F678B4-78A8-322D-C09D-B2375D7AB7A5}"/>
                </a:ext>
              </a:extLst>
            </p:cNvPr>
            <p:cNvSpPr/>
            <p:nvPr/>
          </p:nvSpPr>
          <p:spPr>
            <a:xfrm rot="180000">
              <a:off x="1307862" y="3575981"/>
              <a:ext cx="6893388" cy="1230464"/>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recto 7">
              <a:extLst>
                <a:ext uri="{FF2B5EF4-FFF2-40B4-BE49-F238E27FC236}">
                  <a16:creationId xmlns:a16="http://schemas.microsoft.com/office/drawing/2014/main" id="{2D3448F0-56BA-70F4-CEDC-FB6A2B723BAE}"/>
                </a:ext>
              </a:extLst>
            </p:cNvPr>
            <p:cNvCxnSpPr>
              <a:cxnSpLocks/>
            </p:cNvCxnSpPr>
            <p:nvPr/>
          </p:nvCxnSpPr>
          <p:spPr>
            <a:xfrm flipV="1">
              <a:off x="1421975" y="2141288"/>
              <a:ext cx="0" cy="3696873"/>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D2BEE48-B48D-22B5-FBDC-FEF932CD788D}"/>
                </a:ext>
              </a:extLst>
            </p:cNvPr>
            <p:cNvCxnSpPr>
              <a:cxnSpLocks/>
            </p:cNvCxnSpPr>
            <p:nvPr/>
          </p:nvCxnSpPr>
          <p:spPr>
            <a:xfrm flipV="1">
              <a:off x="8087142" y="2141288"/>
              <a:ext cx="0" cy="3696873"/>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93241D6C-0D40-F5C7-14F2-7068D620491C}"/>
                </a:ext>
              </a:extLst>
            </p:cNvPr>
            <p:cNvCxnSpPr>
              <a:cxnSpLocks/>
            </p:cNvCxnSpPr>
            <p:nvPr/>
          </p:nvCxnSpPr>
          <p:spPr>
            <a:xfrm flipV="1">
              <a:off x="4754559" y="2141288"/>
              <a:ext cx="0" cy="3696873"/>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72314B0E-48D7-99CD-25D5-BCF000380EBC}"/>
                </a:ext>
              </a:extLst>
            </p:cNvPr>
            <p:cNvCxnSpPr>
              <a:cxnSpLocks/>
            </p:cNvCxnSpPr>
            <p:nvPr/>
          </p:nvCxnSpPr>
          <p:spPr>
            <a:xfrm>
              <a:off x="984784" y="4619364"/>
              <a:ext cx="7678885" cy="373832"/>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B1640EF6-FA40-74D9-8E6B-A5616A3CC606}"/>
                </a:ext>
              </a:extLst>
            </p:cNvPr>
            <p:cNvCxnSpPr>
              <a:cxnSpLocks/>
            </p:cNvCxnSpPr>
            <p:nvPr/>
          </p:nvCxnSpPr>
          <p:spPr>
            <a:xfrm>
              <a:off x="984784" y="2661757"/>
              <a:ext cx="7725330" cy="458177"/>
            </a:xfrm>
            <a:prstGeom prst="line">
              <a:avLst/>
            </a:prstGeom>
            <a:ln w="12700"/>
          </p:spPr>
          <p:style>
            <a:lnRef idx="1">
              <a:schemeClr val="dk1"/>
            </a:lnRef>
            <a:fillRef idx="0">
              <a:schemeClr val="dk1"/>
            </a:fillRef>
            <a:effectRef idx="0">
              <a:schemeClr val="dk1"/>
            </a:effectRef>
            <a:fontRef idx="minor">
              <a:schemeClr val="tx1"/>
            </a:fontRef>
          </p:style>
        </p:cxnSp>
        <p:sp>
          <p:nvSpPr>
            <p:cNvPr id="14" name="Triángulo isósceles 13">
              <a:extLst>
                <a:ext uri="{FF2B5EF4-FFF2-40B4-BE49-F238E27FC236}">
                  <a16:creationId xmlns:a16="http://schemas.microsoft.com/office/drawing/2014/main" id="{73F63B3B-3574-A44D-8927-C68AC12C9067}"/>
                </a:ext>
              </a:extLst>
            </p:cNvPr>
            <p:cNvSpPr/>
            <p:nvPr/>
          </p:nvSpPr>
          <p:spPr>
            <a:xfrm rot="10800000">
              <a:off x="7028860" y="2862853"/>
              <a:ext cx="324378" cy="160072"/>
            </a:xfrm>
            <a:prstGeom prst="triangl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5" name="Conector recto 14">
              <a:extLst>
                <a:ext uri="{FF2B5EF4-FFF2-40B4-BE49-F238E27FC236}">
                  <a16:creationId xmlns:a16="http://schemas.microsoft.com/office/drawing/2014/main" id="{E7B839B6-4755-BDC5-958C-5D139529686D}"/>
                </a:ext>
              </a:extLst>
            </p:cNvPr>
            <p:cNvCxnSpPr>
              <a:cxnSpLocks/>
            </p:cNvCxnSpPr>
            <p:nvPr/>
          </p:nvCxnSpPr>
          <p:spPr>
            <a:xfrm>
              <a:off x="7053884" y="3071379"/>
              <a:ext cx="27433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B70DAC5B-F491-7624-52C0-04ED002063BD}"/>
                </a:ext>
              </a:extLst>
            </p:cNvPr>
            <p:cNvCxnSpPr>
              <a:cxnSpLocks/>
            </p:cNvCxnSpPr>
            <p:nvPr/>
          </p:nvCxnSpPr>
          <p:spPr>
            <a:xfrm>
              <a:off x="7112856" y="3139959"/>
              <a:ext cx="15638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3EF41761-5585-9A76-6CB7-7D9689E37DED}"/>
                </a:ext>
              </a:extLst>
            </p:cNvPr>
            <p:cNvCxnSpPr>
              <a:cxnSpLocks/>
            </p:cNvCxnSpPr>
            <p:nvPr/>
          </p:nvCxnSpPr>
          <p:spPr>
            <a:xfrm>
              <a:off x="7145324" y="3208539"/>
              <a:ext cx="914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Conector recto 17">
              <a:extLst>
                <a:ext uri="{FF2B5EF4-FFF2-40B4-BE49-F238E27FC236}">
                  <a16:creationId xmlns:a16="http://schemas.microsoft.com/office/drawing/2014/main" id="{98703C52-45A6-FDE2-DFCF-81EFBB0D013C}"/>
                </a:ext>
              </a:extLst>
            </p:cNvPr>
            <p:cNvCxnSpPr>
              <a:cxnSpLocks/>
            </p:cNvCxnSpPr>
            <p:nvPr/>
          </p:nvCxnSpPr>
          <p:spPr>
            <a:xfrm>
              <a:off x="984784" y="5838161"/>
              <a:ext cx="763244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14E3DE7A-6683-6180-E2F0-675B454B5B9C}"/>
                </a:ext>
              </a:extLst>
            </p:cNvPr>
            <p:cNvCxnSpPr>
              <a:cxnSpLocks/>
            </p:cNvCxnSpPr>
            <p:nvPr/>
          </p:nvCxnSpPr>
          <p:spPr>
            <a:xfrm flipV="1">
              <a:off x="3048341" y="2823097"/>
              <a:ext cx="0" cy="2975307"/>
            </a:xfrm>
            <a:prstGeom prst="line">
              <a:avLst/>
            </a:prstGeom>
            <a:ln w="2857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EBAE800-D6E7-2996-EF21-799D979F824D}"/>
                </a:ext>
              </a:extLst>
            </p:cNvPr>
            <p:cNvCxnSpPr>
              <a:cxnSpLocks/>
            </p:cNvCxnSpPr>
            <p:nvPr/>
          </p:nvCxnSpPr>
          <p:spPr>
            <a:xfrm flipV="1">
              <a:off x="6421019" y="2983169"/>
              <a:ext cx="0" cy="2811822"/>
            </a:xfrm>
            <a:prstGeom prst="line">
              <a:avLst/>
            </a:prstGeom>
            <a:ln w="2857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ECF8090F-0CD1-E488-067D-7EBB33BBD1BD}"/>
                </a:ext>
              </a:extLst>
            </p:cNvPr>
            <p:cNvCxnSpPr>
              <a:cxnSpLocks/>
            </p:cNvCxnSpPr>
            <p:nvPr/>
          </p:nvCxnSpPr>
          <p:spPr>
            <a:xfrm flipH="1" flipV="1">
              <a:off x="3069501" y="2851089"/>
              <a:ext cx="3346327" cy="180534"/>
            </a:xfrm>
            <a:prstGeom prst="line">
              <a:avLst/>
            </a:prstGeom>
            <a:ln w="2857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E3816640-E274-D768-4D92-66F0E0C2B6C7}"/>
                </a:ext>
              </a:extLst>
            </p:cNvPr>
            <p:cNvCxnSpPr>
              <a:cxnSpLocks/>
            </p:cNvCxnSpPr>
            <p:nvPr/>
          </p:nvCxnSpPr>
          <p:spPr>
            <a:xfrm flipV="1">
              <a:off x="3048341" y="5794991"/>
              <a:ext cx="3367487" cy="7832"/>
            </a:xfrm>
            <a:prstGeom prst="line">
              <a:avLst/>
            </a:prstGeom>
            <a:ln w="2857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B85043FA-27A9-EACE-8BCA-13499DDC4A9C}"/>
                </a:ext>
              </a:extLst>
            </p:cNvPr>
            <p:cNvSpPr txBox="1"/>
            <p:nvPr/>
          </p:nvSpPr>
          <p:spPr>
            <a:xfrm>
              <a:off x="1805284" y="3485629"/>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Q</a:t>
              </a:r>
              <a:r>
                <a:rPr lang="en-US" sz="1600" baseline="-25000" dirty="0">
                  <a:solidFill>
                    <a:schemeClr val="bg2">
                      <a:lumMod val="10000"/>
                    </a:schemeClr>
                  </a:solidFill>
                </a:rPr>
                <a:t>S (in)</a:t>
              </a:r>
              <a:endParaRPr lang="en-US" sz="1400" baseline="-25000" dirty="0">
                <a:solidFill>
                  <a:schemeClr val="bg2">
                    <a:lumMod val="10000"/>
                  </a:schemeClr>
                </a:solidFill>
              </a:endParaRPr>
            </a:p>
          </p:txBody>
        </p:sp>
        <p:sp>
          <p:nvSpPr>
            <p:cNvPr id="24" name="CuadroTexto 23">
              <a:extLst>
                <a:ext uri="{FF2B5EF4-FFF2-40B4-BE49-F238E27FC236}">
                  <a16:creationId xmlns:a16="http://schemas.microsoft.com/office/drawing/2014/main" id="{776AEFC9-242D-C174-AD0D-3A7644EEB4B4}"/>
                </a:ext>
              </a:extLst>
            </p:cNvPr>
            <p:cNvSpPr txBox="1"/>
            <p:nvPr/>
          </p:nvSpPr>
          <p:spPr>
            <a:xfrm>
              <a:off x="6305447" y="3713943"/>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Q</a:t>
              </a:r>
              <a:r>
                <a:rPr lang="en-US" sz="1600" baseline="-25000" dirty="0">
                  <a:solidFill>
                    <a:schemeClr val="bg2">
                      <a:lumMod val="10000"/>
                    </a:schemeClr>
                  </a:solidFill>
                </a:rPr>
                <a:t>S (out)</a:t>
              </a:r>
              <a:endParaRPr lang="en-US" sz="1400" baseline="-25000" dirty="0">
                <a:solidFill>
                  <a:schemeClr val="bg2">
                    <a:lumMod val="10000"/>
                  </a:schemeClr>
                </a:solidFill>
              </a:endParaRPr>
            </a:p>
          </p:txBody>
        </p:sp>
        <p:cxnSp>
          <p:nvCxnSpPr>
            <p:cNvPr id="25" name="Conector recto de flecha 24">
              <a:extLst>
                <a:ext uri="{FF2B5EF4-FFF2-40B4-BE49-F238E27FC236}">
                  <a16:creationId xmlns:a16="http://schemas.microsoft.com/office/drawing/2014/main" id="{7BE8A28B-39E6-F332-531E-7A3779AF9819}"/>
                </a:ext>
              </a:extLst>
            </p:cNvPr>
            <p:cNvCxnSpPr>
              <a:cxnSpLocks/>
            </p:cNvCxnSpPr>
            <p:nvPr/>
          </p:nvCxnSpPr>
          <p:spPr>
            <a:xfrm>
              <a:off x="383689" y="3565715"/>
              <a:ext cx="852643" cy="102896"/>
            </a:xfrm>
            <a:prstGeom prst="straightConnector1">
              <a:avLst/>
            </a:prstGeom>
            <a:ln w="57150">
              <a:solidFill>
                <a:schemeClr val="bg2">
                  <a:lumMod val="2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CuadroTexto 25">
              <a:extLst>
                <a:ext uri="{FF2B5EF4-FFF2-40B4-BE49-F238E27FC236}">
                  <a16:creationId xmlns:a16="http://schemas.microsoft.com/office/drawing/2014/main" id="{DD4A6825-46F2-7690-A15E-B84C5804F112}"/>
                </a:ext>
              </a:extLst>
            </p:cNvPr>
            <p:cNvSpPr txBox="1"/>
            <p:nvPr/>
          </p:nvSpPr>
          <p:spPr>
            <a:xfrm>
              <a:off x="159135" y="3147075"/>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Q</a:t>
              </a:r>
              <a:r>
                <a:rPr lang="en-US" sz="1600" baseline="-25000" dirty="0">
                  <a:solidFill>
                    <a:schemeClr val="bg2">
                      <a:lumMod val="10000"/>
                    </a:schemeClr>
                  </a:solidFill>
                </a:rPr>
                <a:t> </a:t>
              </a:r>
              <a:endParaRPr lang="en-US" sz="1400" baseline="-25000" dirty="0">
                <a:solidFill>
                  <a:schemeClr val="bg2">
                    <a:lumMod val="10000"/>
                  </a:schemeClr>
                </a:solidFill>
              </a:endParaRPr>
            </a:p>
          </p:txBody>
        </p:sp>
        <p:cxnSp>
          <p:nvCxnSpPr>
            <p:cNvPr id="27" name="Conector recto de flecha 26">
              <a:extLst>
                <a:ext uri="{FF2B5EF4-FFF2-40B4-BE49-F238E27FC236}">
                  <a16:creationId xmlns:a16="http://schemas.microsoft.com/office/drawing/2014/main" id="{AA979A48-256C-DE15-C4D3-102AC9F88912}"/>
                </a:ext>
              </a:extLst>
            </p:cNvPr>
            <p:cNvCxnSpPr>
              <a:cxnSpLocks/>
            </p:cNvCxnSpPr>
            <p:nvPr/>
          </p:nvCxnSpPr>
          <p:spPr>
            <a:xfrm>
              <a:off x="2279818" y="3920913"/>
              <a:ext cx="543171" cy="19871"/>
            </a:xfrm>
            <a:prstGeom prst="straightConnector1">
              <a:avLst/>
            </a:prstGeom>
            <a:ln w="57150">
              <a:solidFill>
                <a:schemeClr val="bg2">
                  <a:lumMod val="2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8" name="Conector recto de flecha 27">
              <a:extLst>
                <a:ext uri="{FF2B5EF4-FFF2-40B4-BE49-F238E27FC236}">
                  <a16:creationId xmlns:a16="http://schemas.microsoft.com/office/drawing/2014/main" id="{42C2D62D-AD5B-7BA6-57DC-849BA5E4B54F}"/>
                </a:ext>
              </a:extLst>
            </p:cNvPr>
            <p:cNvCxnSpPr>
              <a:cxnSpLocks/>
            </p:cNvCxnSpPr>
            <p:nvPr/>
          </p:nvCxnSpPr>
          <p:spPr>
            <a:xfrm>
              <a:off x="6631162" y="4124116"/>
              <a:ext cx="543171" cy="19871"/>
            </a:xfrm>
            <a:prstGeom prst="straightConnector1">
              <a:avLst/>
            </a:prstGeom>
            <a:ln w="57150">
              <a:solidFill>
                <a:schemeClr val="bg2">
                  <a:lumMod val="2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9" name="CuadroTexto 28">
              <a:extLst>
                <a:ext uri="{FF2B5EF4-FFF2-40B4-BE49-F238E27FC236}">
                  <a16:creationId xmlns:a16="http://schemas.microsoft.com/office/drawing/2014/main" id="{40A37368-9975-321B-69EC-4F1D35A5EB72}"/>
                </a:ext>
              </a:extLst>
            </p:cNvPr>
            <p:cNvSpPr txBox="1"/>
            <p:nvPr/>
          </p:nvSpPr>
          <p:spPr>
            <a:xfrm>
              <a:off x="799093" y="1732974"/>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XS 1</a:t>
              </a:r>
              <a:endParaRPr lang="en-US" sz="1400" baseline="-25000" dirty="0">
                <a:solidFill>
                  <a:schemeClr val="bg2">
                    <a:lumMod val="10000"/>
                  </a:schemeClr>
                </a:solidFill>
              </a:endParaRPr>
            </a:p>
          </p:txBody>
        </p:sp>
        <p:sp>
          <p:nvSpPr>
            <p:cNvPr id="30" name="CuadroTexto 29">
              <a:extLst>
                <a:ext uri="{FF2B5EF4-FFF2-40B4-BE49-F238E27FC236}">
                  <a16:creationId xmlns:a16="http://schemas.microsoft.com/office/drawing/2014/main" id="{82DD50EF-84B6-17DF-F330-91E682E4DDFD}"/>
                </a:ext>
              </a:extLst>
            </p:cNvPr>
            <p:cNvSpPr txBox="1"/>
            <p:nvPr/>
          </p:nvSpPr>
          <p:spPr>
            <a:xfrm>
              <a:off x="7343467" y="1732974"/>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XS 3</a:t>
              </a:r>
              <a:endParaRPr lang="en-US" sz="1400" baseline="-25000" dirty="0">
                <a:solidFill>
                  <a:schemeClr val="bg2">
                    <a:lumMod val="10000"/>
                  </a:schemeClr>
                </a:solidFill>
              </a:endParaRPr>
            </a:p>
          </p:txBody>
        </p:sp>
        <p:sp>
          <p:nvSpPr>
            <p:cNvPr id="31" name="CuadroTexto 30">
              <a:extLst>
                <a:ext uri="{FF2B5EF4-FFF2-40B4-BE49-F238E27FC236}">
                  <a16:creationId xmlns:a16="http://schemas.microsoft.com/office/drawing/2014/main" id="{CB2718E2-52F0-49A2-6DDC-059A962A87DB}"/>
                </a:ext>
              </a:extLst>
            </p:cNvPr>
            <p:cNvSpPr txBox="1"/>
            <p:nvPr/>
          </p:nvSpPr>
          <p:spPr>
            <a:xfrm>
              <a:off x="4071280" y="1732974"/>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n-US" sz="1600" dirty="0">
                  <a:solidFill>
                    <a:schemeClr val="bg2">
                      <a:lumMod val="10000"/>
                    </a:schemeClr>
                  </a:solidFill>
                </a:rPr>
                <a:t>XS 2</a:t>
              </a:r>
              <a:endParaRPr lang="en-US" sz="1400" baseline="-25000" dirty="0">
                <a:solidFill>
                  <a:schemeClr val="bg2">
                    <a:lumMod val="10000"/>
                  </a:schemeClr>
                </a:solidFill>
              </a:endParaRPr>
            </a:p>
          </p:txBody>
        </p:sp>
        <p:sp>
          <p:nvSpPr>
            <p:cNvPr id="32" name="CuadroTexto 31">
              <a:extLst>
                <a:ext uri="{FF2B5EF4-FFF2-40B4-BE49-F238E27FC236}">
                  <a16:creationId xmlns:a16="http://schemas.microsoft.com/office/drawing/2014/main" id="{7501A5F5-331B-3F90-438A-821779A1EA00}"/>
                </a:ext>
              </a:extLst>
            </p:cNvPr>
            <p:cNvSpPr txBox="1"/>
            <p:nvPr/>
          </p:nvSpPr>
          <p:spPr>
            <a:xfrm>
              <a:off x="3499254" y="4850452"/>
              <a:ext cx="1301750" cy="338554"/>
            </a:xfrm>
            <a:prstGeom prst="rect">
              <a:avLst/>
            </a:prstGeom>
            <a:noFill/>
          </p:spPr>
          <p:txBody>
            <a:bodyPr wrap="square" rtlCol="0">
              <a:spAutoFit/>
            </a:bodyPr>
            <a:lstStyle>
              <a:defPPr>
                <a:defRPr lang="en-US"/>
              </a:defPPr>
              <a:lvl1pPr algn="ctr">
                <a:defRPr sz="1100" b="1">
                  <a:solidFill>
                    <a:schemeClr val="bg2">
                      <a:lumMod val="25000"/>
                    </a:schemeClr>
                  </a:solidFill>
                  <a:latin typeface="Segoe UI Light" panose="020B0502040204020203" pitchFamily="34" charset="0"/>
                  <a:cs typeface="Segoe UI Light" panose="020B0502040204020203" pitchFamily="34" charset="0"/>
                </a:defRPr>
              </a:lvl1pPr>
            </a:lstStyle>
            <a:p>
              <a:r>
                <a:rPr lang="el-GR" sz="1600" dirty="0">
                  <a:solidFill>
                    <a:schemeClr val="bg2">
                      <a:lumMod val="10000"/>
                    </a:schemeClr>
                  </a:solidFill>
                </a:rPr>
                <a:t>Δ</a:t>
              </a:r>
              <a:r>
                <a:rPr lang="en-US" sz="1600" dirty="0">
                  <a:solidFill>
                    <a:schemeClr val="bg2">
                      <a:lumMod val="10000"/>
                    </a:schemeClr>
                  </a:solidFill>
                </a:rPr>
                <a:t>Volumen</a:t>
              </a:r>
              <a:endParaRPr lang="en-US" sz="1400" baseline="-25000" dirty="0">
                <a:solidFill>
                  <a:schemeClr val="bg2">
                    <a:lumMod val="10000"/>
                  </a:schemeClr>
                </a:solidFill>
              </a:endParaRPr>
            </a:p>
          </p:txBody>
        </p:sp>
      </p:grpSp>
      <p:sp>
        <p:nvSpPr>
          <p:cNvPr id="33" name="Título 1">
            <a:extLst>
              <a:ext uri="{FF2B5EF4-FFF2-40B4-BE49-F238E27FC236}">
                <a16:creationId xmlns:a16="http://schemas.microsoft.com/office/drawing/2014/main" id="{44654B11-F9B3-7A4C-521C-BADCDF403099}"/>
              </a:ext>
            </a:extLst>
          </p:cNvPr>
          <p:cNvSpPr txBox="1">
            <a:spLocks/>
          </p:cNvSpPr>
          <p:nvPr/>
        </p:nvSpPr>
        <p:spPr>
          <a:xfrm>
            <a:off x="8440291" y="1878008"/>
            <a:ext cx="2945973" cy="430870"/>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VE" sz="2000" dirty="0"/>
              <a:t>Ecuación de Exner:</a:t>
            </a:r>
            <a:endParaRPr lang="en-US" sz="2000" dirty="0"/>
          </a:p>
        </p:txBody>
      </p:sp>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0161F8FD-A5B0-4369-ED46-63AEE49E9DE4}"/>
                  </a:ext>
                </a:extLst>
              </p:cNvPr>
              <p:cNvSpPr txBox="1"/>
              <p:nvPr/>
            </p:nvSpPr>
            <p:spPr>
              <a:xfrm>
                <a:off x="8967908" y="2398480"/>
                <a:ext cx="2326406" cy="526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VE" b="0" i="1" smtClean="0">
                              <a:latin typeface="Cambria Math" panose="02040503050406030204" pitchFamily="18" charset="0"/>
                            </a:rPr>
                          </m:ctrlPr>
                        </m:dPr>
                        <m:e>
                          <m:r>
                            <a:rPr lang="es-VE" b="0" i="1" smtClean="0">
                              <a:latin typeface="Cambria Math" panose="02040503050406030204" pitchFamily="18" charset="0"/>
                            </a:rPr>
                            <m:t>1−</m:t>
                          </m:r>
                          <m:sSub>
                            <m:sSubPr>
                              <m:ctrlPr>
                                <a:rPr lang="es-VE" b="0" i="1" smtClean="0">
                                  <a:latin typeface="Cambria Math" panose="02040503050406030204" pitchFamily="18" charset="0"/>
                                </a:rPr>
                              </m:ctrlPr>
                            </m:sSubPr>
                            <m:e>
                              <m:r>
                                <a:rPr lang="es-VE" b="0" i="1" smtClean="0">
                                  <a:latin typeface="Cambria Math" panose="02040503050406030204" pitchFamily="18" charset="0"/>
                                  <a:ea typeface="Cambria Math" panose="02040503050406030204" pitchFamily="18" charset="0"/>
                                </a:rPr>
                                <m:t>𝜆</m:t>
                              </m:r>
                            </m:e>
                            <m:sub>
                              <m:r>
                                <a:rPr lang="es-VE" b="0" i="1" smtClean="0">
                                  <a:latin typeface="Cambria Math" panose="02040503050406030204" pitchFamily="18" charset="0"/>
                                </a:rPr>
                                <m:t>𝑝</m:t>
                              </m:r>
                            </m:sub>
                          </m:sSub>
                        </m:e>
                      </m:d>
                      <m:r>
                        <a:rPr lang="es-VE" b="0" i="1" smtClean="0">
                          <a:latin typeface="Cambria Math" panose="02040503050406030204" pitchFamily="18" charset="0"/>
                        </a:rPr>
                        <m:t>𝐵</m:t>
                      </m:r>
                      <m:f>
                        <m:fPr>
                          <m:ctrlPr>
                            <a:rPr lang="es-VE" b="0" i="1" smtClean="0">
                              <a:latin typeface="Cambria Math" panose="02040503050406030204" pitchFamily="18" charset="0"/>
                            </a:rPr>
                          </m:ctrlPr>
                        </m:fPr>
                        <m:num>
                          <m:r>
                            <a:rPr lang="es-VE" b="0" i="1" smtClean="0">
                              <a:latin typeface="Cambria Math" panose="02040503050406030204" pitchFamily="18" charset="0"/>
                              <a:ea typeface="Cambria Math" panose="02040503050406030204" pitchFamily="18" charset="0"/>
                            </a:rPr>
                            <m:t>𝛿𝜂</m:t>
                          </m:r>
                        </m:num>
                        <m:den>
                          <m:r>
                            <a:rPr lang="es-VE" b="0" i="1" smtClean="0">
                              <a:latin typeface="Cambria Math" panose="02040503050406030204" pitchFamily="18" charset="0"/>
                              <a:ea typeface="Cambria Math" panose="02040503050406030204" pitchFamily="18" charset="0"/>
                            </a:rPr>
                            <m:t>𝛿</m:t>
                          </m:r>
                          <m:r>
                            <a:rPr lang="es-VE" b="0" i="1" smtClean="0">
                              <a:latin typeface="Cambria Math" panose="02040503050406030204" pitchFamily="18" charset="0"/>
                              <a:ea typeface="Cambria Math" panose="02040503050406030204" pitchFamily="18" charset="0"/>
                            </a:rPr>
                            <m:t>𝑡</m:t>
                          </m:r>
                        </m:den>
                      </m:f>
                      <m:r>
                        <a:rPr lang="es-VE" b="0" i="1" smtClean="0">
                          <a:latin typeface="Cambria Math" panose="02040503050406030204" pitchFamily="18" charset="0"/>
                        </a:rPr>
                        <m:t>=−</m:t>
                      </m:r>
                      <m:f>
                        <m:fPr>
                          <m:ctrlPr>
                            <a:rPr lang="es-VE" i="1">
                              <a:latin typeface="Cambria Math" panose="02040503050406030204" pitchFamily="18" charset="0"/>
                            </a:rPr>
                          </m:ctrlPr>
                        </m:fPr>
                        <m:num>
                          <m:r>
                            <a:rPr lang="es-VE" i="1">
                              <a:latin typeface="Cambria Math" panose="02040503050406030204" pitchFamily="18" charset="0"/>
                              <a:ea typeface="Cambria Math" panose="02040503050406030204" pitchFamily="18" charset="0"/>
                            </a:rPr>
                            <m:t>𝛿</m:t>
                          </m:r>
                          <m:sSub>
                            <m:sSubPr>
                              <m:ctrlPr>
                                <a:rPr lang="es-VE" i="1">
                                  <a:latin typeface="Cambria Math" panose="02040503050406030204" pitchFamily="18" charset="0"/>
                                  <a:ea typeface="Cambria Math" panose="02040503050406030204" pitchFamily="18" charset="0"/>
                                </a:rPr>
                              </m:ctrlPr>
                            </m:sSubPr>
                            <m:e>
                              <m:r>
                                <a:rPr lang="es-VE" i="1">
                                  <a:latin typeface="Cambria Math" panose="02040503050406030204" pitchFamily="18" charset="0"/>
                                  <a:ea typeface="Cambria Math" panose="02040503050406030204" pitchFamily="18" charset="0"/>
                                </a:rPr>
                                <m:t>𝑄</m:t>
                              </m:r>
                            </m:e>
                            <m:sub>
                              <m:r>
                                <a:rPr lang="es-VE" b="0" i="1" smtClean="0">
                                  <a:latin typeface="Cambria Math" panose="02040503050406030204" pitchFamily="18" charset="0"/>
                                  <a:ea typeface="Cambria Math" panose="02040503050406030204" pitchFamily="18" charset="0"/>
                                </a:rPr>
                                <m:t>𝑆</m:t>
                              </m:r>
                            </m:sub>
                          </m:sSub>
                        </m:num>
                        <m:den>
                          <m:r>
                            <a:rPr lang="es-VE" i="1">
                              <a:latin typeface="Cambria Math" panose="02040503050406030204" pitchFamily="18" charset="0"/>
                              <a:ea typeface="Cambria Math" panose="02040503050406030204" pitchFamily="18" charset="0"/>
                            </a:rPr>
                            <m:t>𝛿</m:t>
                          </m:r>
                          <m:r>
                            <a:rPr lang="es-VE" b="0" i="1" smtClean="0">
                              <a:latin typeface="Cambria Math" panose="02040503050406030204" pitchFamily="18" charset="0"/>
                              <a:ea typeface="Cambria Math" panose="02040503050406030204" pitchFamily="18" charset="0"/>
                            </a:rPr>
                            <m:t>𝑥</m:t>
                          </m:r>
                        </m:den>
                      </m:f>
                    </m:oMath>
                  </m:oMathPara>
                </a14:m>
                <a:endParaRPr lang="en-US" dirty="0"/>
              </a:p>
            </p:txBody>
          </p:sp>
        </mc:Choice>
        <mc:Fallback xmlns="">
          <p:sp>
            <p:nvSpPr>
              <p:cNvPr id="34" name="CuadroTexto 33">
                <a:extLst>
                  <a:ext uri="{FF2B5EF4-FFF2-40B4-BE49-F238E27FC236}">
                    <a16:creationId xmlns:a16="http://schemas.microsoft.com/office/drawing/2014/main" id="{0161F8FD-A5B0-4369-ED46-63AEE49E9DE4}"/>
                  </a:ext>
                </a:extLst>
              </p:cNvPr>
              <p:cNvSpPr txBox="1">
                <a:spLocks noRot="1" noChangeAspect="1" noMove="1" noResize="1" noEditPoints="1" noAdjustHandles="1" noChangeArrowheads="1" noChangeShapeType="1" noTextEdit="1"/>
              </p:cNvSpPr>
              <p:nvPr/>
            </p:nvSpPr>
            <p:spPr>
              <a:xfrm>
                <a:off x="8967908" y="2398480"/>
                <a:ext cx="2326406" cy="526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67652AD1-8D85-9DF2-4B4C-D4310463913E}"/>
                  </a:ext>
                </a:extLst>
              </p:cNvPr>
              <p:cNvSpPr txBox="1"/>
              <p:nvPr/>
            </p:nvSpPr>
            <p:spPr>
              <a:xfrm>
                <a:off x="8033461" y="3575480"/>
                <a:ext cx="2609843" cy="634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VE" i="1" smtClean="0">
                              <a:latin typeface="Cambria Math" panose="02040503050406030204" pitchFamily="18" charset="0"/>
                              <a:ea typeface="Cambria Math" panose="02040503050406030204" pitchFamily="18" charset="0"/>
                            </a:rPr>
                          </m:ctrlPr>
                        </m:sSubPr>
                        <m:e>
                          <m:r>
                            <a:rPr lang="es-VE" i="1">
                              <a:latin typeface="Cambria Math" panose="02040503050406030204" pitchFamily="18" charset="0"/>
                              <a:ea typeface="Cambria Math" panose="02040503050406030204" pitchFamily="18" charset="0"/>
                            </a:rPr>
                            <m:t>𝑄</m:t>
                          </m:r>
                        </m:e>
                        <m:sub>
                          <m:r>
                            <a:rPr lang="es-VE" b="0" i="1" smtClean="0">
                              <a:latin typeface="Cambria Math" panose="02040503050406030204" pitchFamily="18" charset="0"/>
                              <a:ea typeface="Cambria Math" panose="02040503050406030204" pitchFamily="18" charset="0"/>
                            </a:rPr>
                            <m:t>𝑆</m:t>
                          </m:r>
                          <m:r>
                            <a:rPr lang="es-VE" b="0" i="1" smtClean="0">
                              <a:latin typeface="Cambria Math" panose="02040503050406030204" pitchFamily="18" charset="0"/>
                              <a:ea typeface="Cambria Math" panose="02040503050406030204" pitchFamily="18" charset="0"/>
                            </a:rPr>
                            <m:t>(</m:t>
                          </m:r>
                          <m:r>
                            <a:rPr lang="es-VE" b="0" i="1" smtClean="0">
                              <a:latin typeface="Cambria Math" panose="02040503050406030204" pitchFamily="18" charset="0"/>
                              <a:ea typeface="Cambria Math" panose="02040503050406030204" pitchFamily="18" charset="0"/>
                            </a:rPr>
                            <m:t>𝑖𝑛</m:t>
                          </m:r>
                          <m:r>
                            <a:rPr lang="es-VE" b="0" i="1" smtClean="0">
                              <a:latin typeface="Cambria Math" panose="02040503050406030204" pitchFamily="18" charset="0"/>
                              <a:ea typeface="Cambria Math" panose="02040503050406030204" pitchFamily="18" charset="0"/>
                            </a:rPr>
                            <m:t>)</m:t>
                          </m:r>
                        </m:sub>
                      </m:sSub>
                      <m:r>
                        <a:rPr lang="es-VE" b="0" i="1" smtClean="0">
                          <a:latin typeface="Cambria Math" panose="02040503050406030204" pitchFamily="18" charset="0"/>
                          <a:ea typeface="Cambria Math" panose="02040503050406030204" pitchFamily="18" charset="0"/>
                        </a:rPr>
                        <m:t>−</m:t>
                      </m:r>
                      <m:sSub>
                        <m:sSubPr>
                          <m:ctrlPr>
                            <a:rPr lang="es-VE" i="1">
                              <a:latin typeface="Cambria Math" panose="02040503050406030204" pitchFamily="18" charset="0"/>
                              <a:ea typeface="Cambria Math" panose="02040503050406030204" pitchFamily="18" charset="0"/>
                            </a:rPr>
                          </m:ctrlPr>
                        </m:sSubPr>
                        <m:e>
                          <m:r>
                            <a:rPr lang="es-VE" i="1">
                              <a:latin typeface="Cambria Math" panose="02040503050406030204" pitchFamily="18" charset="0"/>
                              <a:ea typeface="Cambria Math" panose="02040503050406030204" pitchFamily="18" charset="0"/>
                            </a:rPr>
                            <m:t>𝑄</m:t>
                          </m:r>
                        </m:e>
                        <m:sub>
                          <m:r>
                            <a:rPr lang="es-VE" b="0" i="1" smtClean="0">
                              <a:latin typeface="Cambria Math" panose="02040503050406030204" pitchFamily="18" charset="0"/>
                              <a:ea typeface="Cambria Math" panose="02040503050406030204" pitchFamily="18" charset="0"/>
                            </a:rPr>
                            <m:t>𝑆</m:t>
                          </m:r>
                          <m:d>
                            <m:dPr>
                              <m:ctrlPr>
                                <a:rPr lang="es-VE" b="0" i="1" smtClean="0">
                                  <a:latin typeface="Cambria Math" panose="02040503050406030204" pitchFamily="18" charset="0"/>
                                  <a:ea typeface="Cambria Math" panose="02040503050406030204" pitchFamily="18" charset="0"/>
                                </a:rPr>
                              </m:ctrlPr>
                            </m:dPr>
                            <m:e>
                              <m:r>
                                <a:rPr lang="es-VE" b="0" i="1" smtClean="0">
                                  <a:latin typeface="Cambria Math" panose="02040503050406030204" pitchFamily="18" charset="0"/>
                                  <a:ea typeface="Cambria Math" panose="02040503050406030204" pitchFamily="18" charset="0"/>
                                </a:rPr>
                                <m:t>𝑜𝑢𝑡</m:t>
                              </m:r>
                            </m:e>
                          </m:d>
                        </m:sub>
                      </m:sSub>
                      <m:r>
                        <a:rPr lang="es-VE" b="0" i="1" smtClean="0">
                          <a:latin typeface="Cambria Math" panose="02040503050406030204" pitchFamily="18" charset="0"/>
                          <a:ea typeface="Cambria Math" panose="02040503050406030204" pitchFamily="18" charset="0"/>
                        </a:rPr>
                        <m:t>=</m:t>
                      </m:r>
                      <m:f>
                        <m:fPr>
                          <m:ctrlPr>
                            <a:rPr lang="es-VE"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r>
                            <a:rPr lang="es-VE" b="0" i="1" smtClean="0">
                              <a:latin typeface="Cambria Math" panose="02040503050406030204" pitchFamily="18" charset="0"/>
                              <a:ea typeface="Cambria Math" panose="02040503050406030204" pitchFamily="18" charset="0"/>
                            </a:rPr>
                            <m:t>𝑉</m:t>
                          </m:r>
                        </m:num>
                        <m:den>
                          <m:r>
                            <m:rPr>
                              <m:sty m:val="p"/>
                            </m:rPr>
                            <a:rPr lang="el-GR" b="0" i="1" smtClean="0">
                              <a:latin typeface="Cambria Math" panose="02040503050406030204" pitchFamily="18" charset="0"/>
                              <a:ea typeface="Cambria Math" panose="02040503050406030204" pitchFamily="18" charset="0"/>
                            </a:rPr>
                            <m:t>Δ</m:t>
                          </m:r>
                          <m:r>
                            <a:rPr lang="es-VE"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36" name="CuadroTexto 35">
                <a:extLst>
                  <a:ext uri="{FF2B5EF4-FFF2-40B4-BE49-F238E27FC236}">
                    <a16:creationId xmlns:a16="http://schemas.microsoft.com/office/drawing/2014/main" id="{67652AD1-8D85-9DF2-4B4C-D4310463913E}"/>
                  </a:ext>
                </a:extLst>
              </p:cNvPr>
              <p:cNvSpPr txBox="1">
                <a:spLocks noRot="1" noChangeAspect="1" noMove="1" noResize="1" noEditPoints="1" noAdjustHandles="1" noChangeArrowheads="1" noChangeShapeType="1" noTextEdit="1"/>
              </p:cNvSpPr>
              <p:nvPr/>
            </p:nvSpPr>
            <p:spPr>
              <a:xfrm>
                <a:off x="8033461" y="3575480"/>
                <a:ext cx="2609843" cy="6347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BEA75A98-BE96-1B83-A6FD-E430E3A45A5E}"/>
                  </a:ext>
                </a:extLst>
              </p:cNvPr>
              <p:cNvSpPr txBox="1"/>
              <p:nvPr/>
            </p:nvSpPr>
            <p:spPr>
              <a:xfrm>
                <a:off x="10334520" y="3575692"/>
                <a:ext cx="1738935" cy="612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VE" b="0" i="1" smtClean="0">
                          <a:latin typeface="Cambria Math" panose="02040503050406030204" pitchFamily="18" charset="0"/>
                        </a:rPr>
                        <m:t>=</m:t>
                      </m:r>
                      <m:d>
                        <m:dPr>
                          <m:ctrlPr>
                            <a:rPr lang="es-VE" b="0" i="1" smtClean="0">
                              <a:latin typeface="Cambria Math" panose="02040503050406030204" pitchFamily="18" charset="0"/>
                            </a:rPr>
                          </m:ctrlPr>
                        </m:dPr>
                        <m:e>
                          <m:r>
                            <a:rPr lang="es-VE" b="0" i="1" smtClean="0">
                              <a:latin typeface="Cambria Math" panose="02040503050406030204" pitchFamily="18" charset="0"/>
                            </a:rPr>
                            <m:t>1−</m:t>
                          </m:r>
                          <m:sSub>
                            <m:sSubPr>
                              <m:ctrlPr>
                                <a:rPr lang="es-VE" b="0" i="1" smtClean="0">
                                  <a:latin typeface="Cambria Math" panose="02040503050406030204" pitchFamily="18" charset="0"/>
                                </a:rPr>
                              </m:ctrlPr>
                            </m:sSubPr>
                            <m:e>
                              <m:r>
                                <a:rPr lang="es-VE" b="0" i="1" smtClean="0">
                                  <a:latin typeface="Cambria Math" panose="02040503050406030204" pitchFamily="18" charset="0"/>
                                  <a:ea typeface="Cambria Math" panose="02040503050406030204" pitchFamily="18" charset="0"/>
                                </a:rPr>
                                <m:t>𝜆</m:t>
                              </m:r>
                            </m:e>
                            <m:sub>
                              <m:r>
                                <a:rPr lang="es-VE" b="0" i="1" smtClean="0">
                                  <a:latin typeface="Cambria Math" panose="02040503050406030204" pitchFamily="18" charset="0"/>
                                </a:rPr>
                                <m:t>𝑝</m:t>
                              </m:r>
                            </m:sub>
                          </m:sSub>
                        </m:e>
                      </m:d>
                      <m:r>
                        <a:rPr lang="es-VE" b="0" i="1" smtClean="0">
                          <a:latin typeface="Cambria Math" panose="02040503050406030204" pitchFamily="18" charset="0"/>
                        </a:rPr>
                        <m:t>𝐵</m:t>
                      </m:r>
                      <m:f>
                        <m:fPr>
                          <m:ctrlPr>
                            <a:rPr lang="es-VE"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r>
                            <a:rPr lang="es-VE" b="0" i="1" smtClean="0">
                              <a:latin typeface="Cambria Math" panose="02040503050406030204" pitchFamily="18" charset="0"/>
                              <a:ea typeface="Cambria Math" panose="02040503050406030204" pitchFamily="18" charset="0"/>
                            </a:rPr>
                            <m:t>𝜂</m:t>
                          </m:r>
                        </m:num>
                        <m:den>
                          <m:r>
                            <m:rPr>
                              <m:sty m:val="p"/>
                            </m:rPr>
                            <a:rPr lang="el-GR" b="0" i="1" smtClean="0">
                              <a:latin typeface="Cambria Math" panose="02040503050406030204" pitchFamily="18" charset="0"/>
                              <a:ea typeface="Cambria Math" panose="02040503050406030204" pitchFamily="18" charset="0"/>
                            </a:rPr>
                            <m:t>Δ</m:t>
                          </m:r>
                          <m:r>
                            <a:rPr lang="es-VE"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38" name="CuadroTexto 37">
                <a:extLst>
                  <a:ext uri="{FF2B5EF4-FFF2-40B4-BE49-F238E27FC236}">
                    <a16:creationId xmlns:a16="http://schemas.microsoft.com/office/drawing/2014/main" id="{BEA75A98-BE96-1B83-A6FD-E430E3A45A5E}"/>
                  </a:ext>
                </a:extLst>
              </p:cNvPr>
              <p:cNvSpPr txBox="1">
                <a:spLocks noRot="1" noChangeAspect="1" noMove="1" noResize="1" noEditPoints="1" noAdjustHandles="1" noChangeArrowheads="1" noChangeShapeType="1" noTextEdit="1"/>
              </p:cNvSpPr>
              <p:nvPr/>
            </p:nvSpPr>
            <p:spPr>
              <a:xfrm>
                <a:off x="10334520" y="3575692"/>
                <a:ext cx="1738935" cy="6127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0932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Tránsito de sedimentos por tamaño de partícula</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p:sp>
        <p:nvSpPr>
          <p:cNvPr id="9" name="Título 1">
            <a:extLst>
              <a:ext uri="{FF2B5EF4-FFF2-40B4-BE49-F238E27FC236}">
                <a16:creationId xmlns:a16="http://schemas.microsoft.com/office/drawing/2014/main" id="{9BB4F73C-A892-EEF4-E53F-4FA434C872C3}"/>
              </a:ext>
            </a:extLst>
          </p:cNvPr>
          <p:cNvSpPr txBox="1">
            <a:spLocks/>
          </p:cNvSpPr>
          <p:nvPr/>
        </p:nvSpPr>
        <p:spPr>
          <a:xfrm>
            <a:off x="8017821" y="3000204"/>
            <a:ext cx="3879427" cy="857592"/>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VE" sz="2000" dirty="0"/>
              <a:t>Capacidad de transporte:</a:t>
            </a:r>
            <a:endParaRPr lang="en-US" sz="2000" dirty="0"/>
          </a:p>
        </p:txBody>
      </p:sp>
      <p:pic>
        <p:nvPicPr>
          <p:cNvPr id="1026" name="Picture 2">
            <a:extLst>
              <a:ext uri="{FF2B5EF4-FFF2-40B4-BE49-F238E27FC236}">
                <a16:creationId xmlns:a16="http://schemas.microsoft.com/office/drawing/2014/main" id="{599E057F-FB31-2F8F-0D15-2CFF17FBC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41" y="1481706"/>
            <a:ext cx="6718933" cy="49422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6EA7555-0221-9916-95B6-5E54C7B879F3}"/>
                  </a:ext>
                </a:extLst>
              </p:cNvPr>
              <p:cNvSpPr txBox="1"/>
              <p:nvPr/>
            </p:nvSpPr>
            <p:spPr>
              <a:xfrm>
                <a:off x="9080340" y="3622653"/>
                <a:ext cx="131164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VE" b="0" i="1" smtClean="0">
                              <a:latin typeface="Cambria Math" panose="02040503050406030204" pitchFamily="18" charset="0"/>
                            </a:rPr>
                            <m:t>𝑇</m:t>
                          </m:r>
                        </m:e>
                        <m:sub>
                          <m:r>
                            <a:rPr lang="es-VE" b="0" i="1" smtClean="0">
                              <a:latin typeface="Cambria Math" panose="02040503050406030204" pitchFamily="18" charset="0"/>
                            </a:rPr>
                            <m:t>𝑐</m:t>
                          </m:r>
                        </m:sub>
                      </m:sSub>
                      <m:r>
                        <a:rPr lang="es-VE" b="0" i="1" smtClean="0">
                          <a:latin typeface="Cambria Math" panose="02040503050406030204" pitchFamily="18" charset="0"/>
                        </a:rPr>
                        <m:t>=</m:t>
                      </m:r>
                      <m:nary>
                        <m:naryPr>
                          <m:chr m:val="∑"/>
                          <m:ctrlPr>
                            <a:rPr lang="es-VE" b="0" i="1" smtClean="0">
                              <a:latin typeface="Cambria Math" panose="02040503050406030204" pitchFamily="18" charset="0"/>
                            </a:rPr>
                          </m:ctrlPr>
                        </m:naryPr>
                        <m:sub>
                          <m:r>
                            <m:rPr>
                              <m:brk m:alnAt="23"/>
                            </m:rPr>
                            <a:rPr lang="es-VE" b="0" i="1" smtClean="0">
                              <a:latin typeface="Cambria Math" panose="02040503050406030204" pitchFamily="18" charset="0"/>
                            </a:rPr>
                            <m:t>𝑖</m:t>
                          </m:r>
                          <m:r>
                            <a:rPr lang="es-VE" b="0" i="1" smtClean="0">
                              <a:latin typeface="Cambria Math" panose="02040503050406030204" pitchFamily="18" charset="0"/>
                            </a:rPr>
                            <m:t>=1</m:t>
                          </m:r>
                        </m:sub>
                        <m:sup>
                          <m:r>
                            <a:rPr lang="es-VE" b="0" i="1" smtClean="0">
                              <a:latin typeface="Cambria Math" panose="02040503050406030204" pitchFamily="18" charset="0"/>
                            </a:rPr>
                            <m:t>𝑛</m:t>
                          </m:r>
                        </m:sup>
                        <m:e>
                          <m:sSub>
                            <m:sSubPr>
                              <m:ctrlPr>
                                <a:rPr lang="es-VE" b="0" i="1" smtClean="0">
                                  <a:latin typeface="Cambria Math" panose="02040503050406030204" pitchFamily="18" charset="0"/>
                                </a:rPr>
                              </m:ctrlPr>
                            </m:sSubPr>
                            <m:e>
                              <m:r>
                                <a:rPr lang="es-VE" b="0" i="1" smtClean="0">
                                  <a:latin typeface="Cambria Math" panose="02040503050406030204" pitchFamily="18" charset="0"/>
                                  <a:ea typeface="Cambria Math" panose="02040503050406030204" pitchFamily="18" charset="0"/>
                                </a:rPr>
                                <m:t>𝛽</m:t>
                              </m:r>
                            </m:e>
                            <m:sub>
                              <m:r>
                                <a:rPr lang="es-VE" b="0" i="1" smtClean="0">
                                  <a:latin typeface="Cambria Math" panose="02040503050406030204" pitchFamily="18" charset="0"/>
                                </a:rPr>
                                <m:t>𝑗</m:t>
                              </m:r>
                            </m:sub>
                          </m:sSub>
                          <m:sSub>
                            <m:sSubPr>
                              <m:ctrlPr>
                                <a:rPr lang="es-VE" b="0" i="1" smtClean="0">
                                  <a:latin typeface="Cambria Math" panose="02040503050406030204" pitchFamily="18" charset="0"/>
                                </a:rPr>
                              </m:ctrlPr>
                            </m:sSubPr>
                            <m:e>
                              <m:r>
                                <a:rPr lang="es-VE" b="0" i="1" smtClean="0">
                                  <a:latin typeface="Cambria Math" panose="02040503050406030204" pitchFamily="18" charset="0"/>
                                </a:rPr>
                                <m:t>𝑇</m:t>
                              </m:r>
                            </m:e>
                            <m:sub>
                              <m:r>
                                <a:rPr lang="es-VE" b="0" i="1" smtClean="0">
                                  <a:latin typeface="Cambria Math" panose="02040503050406030204" pitchFamily="18" charset="0"/>
                                </a:rPr>
                                <m:t>𝑗</m:t>
                              </m:r>
                            </m:sub>
                          </m:sSub>
                        </m:e>
                      </m:nary>
                    </m:oMath>
                  </m:oMathPara>
                </a14:m>
                <a:endParaRPr lang="en-US" dirty="0"/>
              </a:p>
            </p:txBody>
          </p:sp>
        </mc:Choice>
        <mc:Fallback xmlns="">
          <p:sp>
            <p:nvSpPr>
              <p:cNvPr id="3" name="CuadroTexto 2">
                <a:extLst>
                  <a:ext uri="{FF2B5EF4-FFF2-40B4-BE49-F238E27FC236}">
                    <a16:creationId xmlns:a16="http://schemas.microsoft.com/office/drawing/2014/main" id="{06EA7555-0221-9916-95B6-5E54C7B879F3}"/>
                  </a:ext>
                </a:extLst>
              </p:cNvPr>
              <p:cNvSpPr txBox="1">
                <a:spLocks noRot="1" noChangeAspect="1" noMove="1" noResize="1" noEditPoints="1" noAdjustHandles="1" noChangeArrowheads="1" noChangeShapeType="1" noTextEdit="1"/>
              </p:cNvSpPr>
              <p:nvPr/>
            </p:nvSpPr>
            <p:spPr>
              <a:xfrm>
                <a:off x="9080340" y="3622653"/>
                <a:ext cx="1311641" cy="7562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9620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Limitantes físicos</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9" name="Título 1">
                <a:extLst>
                  <a:ext uri="{FF2B5EF4-FFF2-40B4-BE49-F238E27FC236}">
                    <a16:creationId xmlns:a16="http://schemas.microsoft.com/office/drawing/2014/main" id="{9BB4F73C-A892-EEF4-E53F-4FA434C872C3}"/>
                  </a:ext>
                </a:extLst>
              </p:cNvPr>
              <p:cNvSpPr txBox="1">
                <a:spLocks/>
              </p:cNvSpPr>
              <p:nvPr/>
            </p:nvSpPr>
            <p:spPr>
              <a:xfrm>
                <a:off x="926829" y="1577591"/>
                <a:ext cx="10763590" cy="757722"/>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VE" sz="2400" dirty="0"/>
                  <a:t>Se calculó </a:t>
                </a:r>
                <a14:m>
                  <m:oMath xmlns:m="http://schemas.openxmlformats.org/officeDocument/2006/math">
                    <m:sSub>
                      <m:sSubPr>
                        <m:ctrlPr>
                          <a:rPr lang="es-VE" sz="2400" i="1" smtClean="0">
                            <a:latin typeface="Cambria Math" panose="02040503050406030204" pitchFamily="18" charset="0"/>
                          </a:rPr>
                        </m:ctrlPr>
                      </m:sSubPr>
                      <m:e>
                        <m:r>
                          <a:rPr lang="es-VE" sz="2400" b="0" i="1" smtClean="0">
                            <a:latin typeface="Cambria Math" panose="02040503050406030204" pitchFamily="18" charset="0"/>
                          </a:rPr>
                          <m:t>𝑄</m:t>
                        </m:r>
                      </m:e>
                      <m:sub>
                        <m:r>
                          <a:rPr lang="es-VE" sz="2400" b="0" i="1" smtClean="0">
                            <a:latin typeface="Cambria Math" panose="02040503050406030204" pitchFamily="18" charset="0"/>
                          </a:rPr>
                          <m:t>𝑆</m:t>
                        </m:r>
                        <m:r>
                          <a:rPr lang="es-VE" sz="2400" b="0" i="1" smtClean="0">
                            <a:latin typeface="Cambria Math" panose="02040503050406030204" pitchFamily="18" charset="0"/>
                          </a:rPr>
                          <m:t>(</m:t>
                        </m:r>
                        <m:r>
                          <a:rPr lang="es-VE" sz="2400" b="0" i="1" smtClean="0">
                            <a:latin typeface="Cambria Math" panose="02040503050406030204" pitchFamily="18" charset="0"/>
                          </a:rPr>
                          <m:t>𝑖𝑛</m:t>
                        </m:r>
                        <m:r>
                          <a:rPr lang="es-VE" sz="2400" b="0" i="1" smtClean="0">
                            <a:latin typeface="Cambria Math" panose="02040503050406030204" pitchFamily="18" charset="0"/>
                          </a:rPr>
                          <m:t>)</m:t>
                        </m:r>
                      </m:sub>
                    </m:sSub>
                  </m:oMath>
                </a14:m>
                <a:r>
                  <a:rPr lang="en-US" sz="2400" dirty="0"/>
                  <a:t> y </a:t>
                </a:r>
                <a14:m>
                  <m:oMath xmlns:m="http://schemas.openxmlformats.org/officeDocument/2006/math">
                    <m:sSub>
                      <m:sSubPr>
                        <m:ctrlPr>
                          <a:rPr lang="en-US" sz="2400" i="1" smtClean="0">
                            <a:latin typeface="Cambria Math" panose="02040503050406030204" pitchFamily="18" charset="0"/>
                          </a:rPr>
                        </m:ctrlPr>
                      </m:sSubPr>
                      <m:e>
                        <m:r>
                          <a:rPr lang="es-VE" sz="2400" b="0" i="1" smtClean="0">
                            <a:latin typeface="Cambria Math" panose="02040503050406030204" pitchFamily="18" charset="0"/>
                          </a:rPr>
                          <m:t>𝑇</m:t>
                        </m:r>
                      </m:e>
                      <m:sub>
                        <m:r>
                          <a:rPr lang="es-VE" sz="2400" b="0" i="1" smtClean="0">
                            <a:latin typeface="Cambria Math" panose="02040503050406030204" pitchFamily="18" charset="0"/>
                          </a:rPr>
                          <m:t>𝑐</m:t>
                        </m:r>
                      </m:sub>
                    </m:sSub>
                  </m:oMath>
                </a14:m>
                <a:endParaRPr lang="es-VE" sz="2400" dirty="0"/>
              </a:p>
              <a:p>
                <a:pPr algn="l"/>
                <a:endParaRPr lang="en-US" sz="2400" dirty="0"/>
              </a:p>
              <a:p>
                <a:pPr algn="l"/>
                <a:endParaRPr lang="en-US" sz="2400" dirty="0"/>
              </a:p>
            </p:txBody>
          </p:sp>
        </mc:Choice>
        <mc:Fallback xmlns="">
          <p:sp>
            <p:nvSpPr>
              <p:cNvPr id="9" name="Título 1">
                <a:extLst>
                  <a:ext uri="{FF2B5EF4-FFF2-40B4-BE49-F238E27FC236}">
                    <a16:creationId xmlns:a16="http://schemas.microsoft.com/office/drawing/2014/main" id="{9BB4F73C-A892-EEF4-E53F-4FA434C872C3}"/>
                  </a:ext>
                </a:extLst>
              </p:cNvPr>
              <p:cNvSpPr txBox="1">
                <a:spLocks noRot="1" noChangeAspect="1" noMove="1" noResize="1" noEditPoints="1" noAdjustHandles="1" noChangeArrowheads="1" noChangeShapeType="1" noTextEdit="1"/>
              </p:cNvSpPr>
              <p:nvPr/>
            </p:nvSpPr>
            <p:spPr>
              <a:xfrm>
                <a:off x="926829" y="1577591"/>
                <a:ext cx="10763590" cy="757722"/>
              </a:xfrm>
              <a:prstGeom prst="rect">
                <a:avLst/>
              </a:prstGeom>
              <a:blipFill>
                <a:blip r:embed="rId3"/>
                <a:stretch>
                  <a:fillRect l="-849" t="-10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3D5A79B-5BCB-032B-983E-0275CFAD8D1A}"/>
                  </a:ext>
                </a:extLst>
              </p:cNvPr>
              <p:cNvSpPr txBox="1"/>
              <p:nvPr/>
            </p:nvSpPr>
            <p:spPr>
              <a:xfrm>
                <a:off x="1409230" y="2804514"/>
                <a:ext cx="6895526" cy="2010166"/>
              </a:xfrm>
              <a:prstGeom prst="rect">
                <a:avLst/>
              </a:prstGeom>
              <a:noFill/>
            </p:spPr>
            <p:txBody>
              <a:bodyPr wrap="square">
                <a:spAutoFit/>
              </a:bodyPr>
              <a:lstStyle/>
              <a:p>
                <a:pPr algn="l"/>
                <a14:m>
                  <m:oMath xmlns:m="http://schemas.openxmlformats.org/officeDocument/2006/math">
                    <m:sSub>
                      <m:sSubPr>
                        <m:ctrlPr>
                          <a:rPr lang="es-VE" sz="2400" i="1" smtClean="0">
                            <a:latin typeface="Cambria Math" panose="02040503050406030204" pitchFamily="18" charset="0"/>
                          </a:rPr>
                        </m:ctrlPr>
                      </m:sSubPr>
                      <m:e>
                        <m:r>
                          <a:rPr lang="es-VE" sz="2400" b="0" i="1" smtClean="0">
                            <a:latin typeface="Cambria Math" panose="02040503050406030204" pitchFamily="18" charset="0"/>
                          </a:rPr>
                          <m:t>𝑄</m:t>
                        </m:r>
                      </m:e>
                      <m:sub>
                        <m:r>
                          <a:rPr lang="es-VE" sz="2400" b="0" i="1" smtClean="0">
                            <a:latin typeface="Cambria Math" panose="02040503050406030204" pitchFamily="18" charset="0"/>
                          </a:rPr>
                          <m:t>𝑆</m:t>
                        </m:r>
                        <m:r>
                          <a:rPr lang="es-VE" sz="2400" b="0" i="1" smtClean="0">
                            <a:latin typeface="Cambria Math" panose="02040503050406030204" pitchFamily="18" charset="0"/>
                          </a:rPr>
                          <m:t>(</m:t>
                        </m:r>
                        <m:r>
                          <a:rPr lang="es-VE" sz="2400" b="0" i="1" smtClean="0">
                            <a:latin typeface="Cambria Math" panose="02040503050406030204" pitchFamily="18" charset="0"/>
                          </a:rPr>
                          <m:t>𝑖𝑛</m:t>
                        </m:r>
                        <m:r>
                          <a:rPr lang="es-VE" sz="2400" b="0" i="1" smtClean="0">
                            <a:latin typeface="Cambria Math" panose="02040503050406030204" pitchFamily="18" charset="0"/>
                          </a:rPr>
                          <m:t>)</m:t>
                        </m:r>
                      </m:sub>
                    </m:sSub>
                    <m:r>
                      <a:rPr lang="es-VE" sz="2400" b="0" i="1" smtClean="0">
                        <a:latin typeface="Cambria Math" panose="02040503050406030204" pitchFamily="18" charset="0"/>
                        <a:ea typeface="Cambria Math" panose="02040503050406030204" pitchFamily="18" charset="0"/>
                      </a:rPr>
                      <m:t>&gt;</m:t>
                    </m:r>
                    <m:sSub>
                      <m:sSubPr>
                        <m:ctrlPr>
                          <a:rPr lang="es-VE" sz="2400" b="0" i="1" smtClean="0">
                            <a:latin typeface="Cambria Math" panose="02040503050406030204" pitchFamily="18" charset="0"/>
                            <a:ea typeface="Cambria Math" panose="02040503050406030204" pitchFamily="18" charset="0"/>
                          </a:rPr>
                        </m:ctrlPr>
                      </m:sSubPr>
                      <m:e>
                        <m:r>
                          <a:rPr lang="es-VE" sz="2400" b="0" i="1" smtClean="0">
                            <a:latin typeface="Cambria Math" panose="02040503050406030204" pitchFamily="18" charset="0"/>
                            <a:ea typeface="Cambria Math" panose="02040503050406030204" pitchFamily="18" charset="0"/>
                          </a:rPr>
                          <m:t>𝑇</m:t>
                        </m:r>
                      </m:e>
                      <m:sub>
                        <m:r>
                          <a:rPr lang="es-VE" sz="2400" b="0" i="1" smtClean="0">
                            <a:latin typeface="Cambria Math" panose="02040503050406030204" pitchFamily="18" charset="0"/>
                            <a:ea typeface="Cambria Math" panose="02040503050406030204" pitchFamily="18" charset="0"/>
                          </a:rPr>
                          <m:t>𝑐</m:t>
                        </m:r>
                      </m:sub>
                    </m:sSub>
                    <m:r>
                      <a:rPr lang="es-VE" sz="2400" b="0" i="1" smtClean="0">
                        <a:latin typeface="Cambria Math" panose="02040503050406030204" pitchFamily="18" charset="0"/>
                        <a:ea typeface="Cambria Math" panose="02040503050406030204" pitchFamily="18" charset="0"/>
                      </a:rPr>
                      <m:t>→</m:t>
                    </m:r>
                  </m:oMath>
                </a14:m>
                <a:r>
                  <a:rPr lang="en-US" sz="2400" dirty="0" err="1"/>
                  <a:t>Exceso</a:t>
                </a:r>
                <a:r>
                  <a:rPr lang="en-US" sz="2400" dirty="0"/>
                  <a:t> (</a:t>
                </a:r>
                <a:r>
                  <a:rPr lang="en-US" sz="2400" dirty="0" err="1"/>
                  <a:t>sedimentación</a:t>
                </a:r>
                <a:r>
                  <a:rPr lang="en-US" sz="2400" dirty="0"/>
                  <a:t>)</a:t>
                </a:r>
              </a:p>
              <a:p>
                <a:pPr algn="l"/>
                <a:endParaRPr lang="en-US" sz="2400" dirty="0"/>
              </a:p>
              <a:p>
                <a:pPr algn="l"/>
                <a:endParaRPr lang="en-US" sz="2400" dirty="0"/>
              </a:p>
              <a:p>
                <a:pPr algn="l"/>
                <a:endParaRPr lang="en-US" sz="2400" dirty="0"/>
              </a:p>
              <a:p>
                <a:pPr algn="l"/>
                <a14:m>
                  <m:oMath xmlns:m="http://schemas.openxmlformats.org/officeDocument/2006/math">
                    <m:sSub>
                      <m:sSubPr>
                        <m:ctrlPr>
                          <a:rPr lang="es-VE" sz="2400" i="1" smtClean="0">
                            <a:latin typeface="Cambria Math" panose="02040503050406030204" pitchFamily="18" charset="0"/>
                          </a:rPr>
                        </m:ctrlPr>
                      </m:sSubPr>
                      <m:e>
                        <m:r>
                          <a:rPr lang="es-VE" sz="2400" b="0" i="1" smtClean="0">
                            <a:latin typeface="Cambria Math" panose="02040503050406030204" pitchFamily="18" charset="0"/>
                          </a:rPr>
                          <m:t>𝑄</m:t>
                        </m:r>
                      </m:e>
                      <m:sub>
                        <m:r>
                          <a:rPr lang="es-VE" sz="2400" b="0" i="1" smtClean="0">
                            <a:latin typeface="Cambria Math" panose="02040503050406030204" pitchFamily="18" charset="0"/>
                          </a:rPr>
                          <m:t>𝑆</m:t>
                        </m:r>
                        <m:r>
                          <a:rPr lang="es-VE" sz="2400" b="0" i="1" smtClean="0">
                            <a:latin typeface="Cambria Math" panose="02040503050406030204" pitchFamily="18" charset="0"/>
                          </a:rPr>
                          <m:t>(</m:t>
                        </m:r>
                        <m:r>
                          <a:rPr lang="es-VE" sz="2400" b="0" i="1" smtClean="0">
                            <a:latin typeface="Cambria Math" panose="02040503050406030204" pitchFamily="18" charset="0"/>
                          </a:rPr>
                          <m:t>𝑖𝑛</m:t>
                        </m:r>
                        <m:r>
                          <a:rPr lang="es-VE" sz="2400" b="0" i="1" smtClean="0">
                            <a:latin typeface="Cambria Math" panose="02040503050406030204" pitchFamily="18" charset="0"/>
                          </a:rPr>
                          <m:t>)</m:t>
                        </m:r>
                      </m:sub>
                    </m:sSub>
                    <m:r>
                      <a:rPr lang="es-VE" sz="2400" i="1">
                        <a:latin typeface="Cambria Math" panose="02040503050406030204" pitchFamily="18" charset="0"/>
                        <a:ea typeface="Cambria Math" panose="02040503050406030204" pitchFamily="18" charset="0"/>
                      </a:rPr>
                      <m:t>&lt;</m:t>
                    </m:r>
                    <m:sSub>
                      <m:sSubPr>
                        <m:ctrlPr>
                          <a:rPr lang="es-VE" sz="2400" b="0" i="1" smtClean="0">
                            <a:latin typeface="Cambria Math" panose="02040503050406030204" pitchFamily="18" charset="0"/>
                            <a:ea typeface="Cambria Math" panose="02040503050406030204" pitchFamily="18" charset="0"/>
                          </a:rPr>
                        </m:ctrlPr>
                      </m:sSubPr>
                      <m:e>
                        <m:r>
                          <a:rPr lang="es-VE" sz="2400" b="0" i="1" smtClean="0">
                            <a:latin typeface="Cambria Math" panose="02040503050406030204" pitchFamily="18" charset="0"/>
                            <a:ea typeface="Cambria Math" panose="02040503050406030204" pitchFamily="18" charset="0"/>
                          </a:rPr>
                          <m:t>𝑇</m:t>
                        </m:r>
                      </m:e>
                      <m:sub>
                        <m:r>
                          <a:rPr lang="es-VE" sz="2400" b="0" i="1" smtClean="0">
                            <a:latin typeface="Cambria Math" panose="02040503050406030204" pitchFamily="18" charset="0"/>
                            <a:ea typeface="Cambria Math" panose="02040503050406030204" pitchFamily="18" charset="0"/>
                          </a:rPr>
                          <m:t>𝑐</m:t>
                        </m:r>
                      </m:sub>
                    </m:sSub>
                    <m:r>
                      <a:rPr lang="es-VE" sz="2400" b="0" i="1" smtClean="0">
                        <a:latin typeface="Cambria Math" panose="02040503050406030204" pitchFamily="18" charset="0"/>
                        <a:ea typeface="Cambria Math" panose="02040503050406030204" pitchFamily="18" charset="0"/>
                      </a:rPr>
                      <m:t>→</m:t>
                    </m:r>
                  </m:oMath>
                </a14:m>
                <a:r>
                  <a:rPr lang="en-US" sz="2400" dirty="0" err="1"/>
                  <a:t>Déficit</a:t>
                </a:r>
                <a:r>
                  <a:rPr lang="en-US" sz="2400" dirty="0"/>
                  <a:t> (erosion)</a:t>
                </a:r>
              </a:p>
            </p:txBody>
          </p:sp>
        </mc:Choice>
        <mc:Fallback xmlns="">
          <p:sp>
            <p:nvSpPr>
              <p:cNvPr id="6" name="CuadroTexto 5">
                <a:extLst>
                  <a:ext uri="{FF2B5EF4-FFF2-40B4-BE49-F238E27FC236}">
                    <a16:creationId xmlns:a16="http://schemas.microsoft.com/office/drawing/2014/main" id="{13D5A79B-5BCB-032B-983E-0275CFAD8D1A}"/>
                  </a:ext>
                </a:extLst>
              </p:cNvPr>
              <p:cNvSpPr txBox="1">
                <a:spLocks noRot="1" noChangeAspect="1" noMove="1" noResize="1" noEditPoints="1" noAdjustHandles="1" noChangeArrowheads="1" noChangeShapeType="1" noTextEdit="1"/>
              </p:cNvSpPr>
              <p:nvPr/>
            </p:nvSpPr>
            <p:spPr>
              <a:xfrm>
                <a:off x="1409230" y="2804514"/>
                <a:ext cx="6895526" cy="2010166"/>
              </a:xfrm>
              <a:prstGeom prst="rect">
                <a:avLst/>
              </a:prstGeom>
              <a:blipFill>
                <a:blip r:embed="rId4"/>
                <a:stretch>
                  <a:fillRect l="-619" t="-2424" b="-4242"/>
                </a:stretch>
              </a:blipFill>
            </p:spPr>
            <p:txBody>
              <a:bodyPr/>
              <a:lstStyle/>
              <a:p>
                <a:r>
                  <a:rPr lang="en-US">
                    <a:noFill/>
                  </a:rPr>
                  <a:t> </a:t>
                </a:r>
              </a:p>
            </p:txBody>
          </p:sp>
        </mc:Fallback>
      </mc:AlternateContent>
      <p:cxnSp>
        <p:nvCxnSpPr>
          <p:cNvPr id="10" name="Conector recto de flecha 9">
            <a:extLst>
              <a:ext uri="{FF2B5EF4-FFF2-40B4-BE49-F238E27FC236}">
                <a16:creationId xmlns:a16="http://schemas.microsoft.com/office/drawing/2014/main" id="{9425AFFC-30EB-71DC-A4D4-172064C85CA6}"/>
              </a:ext>
            </a:extLst>
          </p:cNvPr>
          <p:cNvCxnSpPr>
            <a:cxnSpLocks/>
          </p:cNvCxnSpPr>
          <p:nvPr/>
        </p:nvCxnSpPr>
        <p:spPr>
          <a:xfrm>
            <a:off x="6501008" y="2993721"/>
            <a:ext cx="977030" cy="0"/>
          </a:xfrm>
          <a:prstGeom prst="straightConnector1">
            <a:avLst/>
          </a:prstGeom>
          <a:ln w="38100">
            <a:solidFill>
              <a:schemeClr val="bg1">
                <a:lumMod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717006E1-3C0A-F961-D35B-7EEACD98D8F6}"/>
              </a:ext>
            </a:extLst>
          </p:cNvPr>
          <p:cNvCxnSpPr>
            <a:cxnSpLocks/>
          </p:cNvCxnSpPr>
          <p:nvPr/>
        </p:nvCxnSpPr>
        <p:spPr>
          <a:xfrm>
            <a:off x="5674290" y="4511458"/>
            <a:ext cx="1803748" cy="0"/>
          </a:xfrm>
          <a:prstGeom prst="straightConnector1">
            <a:avLst/>
          </a:prstGeom>
          <a:ln w="38100">
            <a:solidFill>
              <a:schemeClr val="bg1">
                <a:lumMod val="25000"/>
              </a:schemeClr>
            </a:solidFill>
            <a:tailEnd type="triangle"/>
          </a:ln>
        </p:spPr>
        <p:style>
          <a:lnRef idx="1">
            <a:schemeClr val="dk1"/>
          </a:lnRef>
          <a:fillRef idx="0">
            <a:schemeClr val="dk1"/>
          </a:fillRef>
          <a:effectRef idx="0">
            <a:schemeClr val="dk1"/>
          </a:effectRef>
          <a:fontRef idx="minor">
            <a:schemeClr val="tx1"/>
          </a:fontRef>
        </p:style>
      </p:cxnSp>
      <p:sp>
        <p:nvSpPr>
          <p:cNvPr id="14" name="Rectángulo 13">
            <a:extLst>
              <a:ext uri="{FF2B5EF4-FFF2-40B4-BE49-F238E27FC236}">
                <a16:creationId xmlns:a16="http://schemas.microsoft.com/office/drawing/2014/main" id="{478ABF65-91AF-B226-0D36-74FFAC3CD7F2}"/>
              </a:ext>
            </a:extLst>
          </p:cNvPr>
          <p:cNvSpPr/>
          <p:nvPr/>
        </p:nvSpPr>
        <p:spPr>
          <a:xfrm>
            <a:off x="7991606" y="2546939"/>
            <a:ext cx="2956143" cy="9269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dirty="0">
                <a:solidFill>
                  <a:schemeClr val="tx1"/>
                </a:solidFill>
              </a:rPr>
              <a:t>Velocidad de caída </a:t>
            </a:r>
          </a:p>
          <a:p>
            <a:pPr algn="ctr"/>
            <a:r>
              <a:rPr lang="es-VE" sz="2000" i="1" dirty="0">
                <a:solidFill>
                  <a:schemeClr val="tx1"/>
                </a:solidFill>
              </a:rPr>
              <a:t>(</a:t>
            </a:r>
            <a:r>
              <a:rPr lang="es-VE" sz="2000" i="1" dirty="0" err="1">
                <a:solidFill>
                  <a:schemeClr val="tx1"/>
                </a:solidFill>
              </a:rPr>
              <a:t>Fall</a:t>
            </a:r>
            <a:r>
              <a:rPr lang="es-VE" sz="2000" i="1" dirty="0">
                <a:solidFill>
                  <a:schemeClr val="tx1"/>
                </a:solidFill>
              </a:rPr>
              <a:t> </a:t>
            </a:r>
            <a:r>
              <a:rPr lang="es-VE" sz="2000" i="1" dirty="0" err="1">
                <a:solidFill>
                  <a:schemeClr val="tx1"/>
                </a:solidFill>
              </a:rPr>
              <a:t>velocity</a:t>
            </a:r>
            <a:r>
              <a:rPr lang="es-VE" sz="2000" i="1" dirty="0">
                <a:solidFill>
                  <a:schemeClr val="tx1"/>
                </a:solidFill>
              </a:rPr>
              <a:t>)</a:t>
            </a:r>
            <a:endParaRPr lang="en-US" sz="2000" i="1" dirty="0">
              <a:solidFill>
                <a:schemeClr val="tx1"/>
              </a:solidFill>
            </a:endParaRPr>
          </a:p>
        </p:txBody>
      </p:sp>
      <p:sp>
        <p:nvSpPr>
          <p:cNvPr id="15" name="Rectángulo 14">
            <a:extLst>
              <a:ext uri="{FF2B5EF4-FFF2-40B4-BE49-F238E27FC236}">
                <a16:creationId xmlns:a16="http://schemas.microsoft.com/office/drawing/2014/main" id="{D1AEC375-782F-70A9-C121-2D6BA34FF793}"/>
              </a:ext>
            </a:extLst>
          </p:cNvPr>
          <p:cNvSpPr/>
          <p:nvPr/>
        </p:nvSpPr>
        <p:spPr>
          <a:xfrm>
            <a:off x="7991606" y="4047996"/>
            <a:ext cx="2956143" cy="9269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dirty="0">
                <a:solidFill>
                  <a:schemeClr val="tx1"/>
                </a:solidFill>
              </a:rPr>
              <a:t>Acorazamiento</a:t>
            </a:r>
          </a:p>
          <a:p>
            <a:pPr algn="ctr"/>
            <a:r>
              <a:rPr lang="es-VE" sz="2000" i="1" dirty="0">
                <a:solidFill>
                  <a:schemeClr val="tx1"/>
                </a:solidFill>
              </a:rPr>
              <a:t>(</a:t>
            </a:r>
            <a:r>
              <a:rPr lang="es-VE" sz="2000" i="1" dirty="0" err="1">
                <a:solidFill>
                  <a:schemeClr val="tx1"/>
                </a:solidFill>
              </a:rPr>
              <a:t>Sorting</a:t>
            </a:r>
            <a:r>
              <a:rPr lang="es-VE" sz="2000" i="1" dirty="0">
                <a:solidFill>
                  <a:schemeClr val="tx1"/>
                </a:solidFill>
              </a:rPr>
              <a:t>)</a:t>
            </a:r>
            <a:endParaRPr lang="en-US" sz="2000" i="1" dirty="0">
              <a:solidFill>
                <a:schemeClr val="tx1"/>
              </a:solidFill>
            </a:endParaRPr>
          </a:p>
        </p:txBody>
      </p:sp>
    </p:spTree>
    <p:extLst>
      <p:ext uri="{BB962C8B-B14F-4D97-AF65-F5344CB8AC3E}">
        <p14:creationId xmlns:p14="http://schemas.microsoft.com/office/powerpoint/2010/main" val="1997002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Cambio en la sección transversal</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D4FE8ED-563B-BE17-2D1A-01718537214F}"/>
                  </a:ext>
                </a:extLst>
              </p:cNvPr>
              <p:cNvSpPr txBox="1"/>
              <p:nvPr/>
            </p:nvSpPr>
            <p:spPr>
              <a:xfrm>
                <a:off x="1081516" y="1472522"/>
                <a:ext cx="3202385"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VE" sz="2400" i="1" smtClean="0">
                              <a:latin typeface="Cambria Math" panose="02040503050406030204" pitchFamily="18" charset="0"/>
                              <a:ea typeface="Cambria Math" panose="02040503050406030204" pitchFamily="18" charset="0"/>
                            </a:rPr>
                          </m:ctrlPr>
                        </m:sSubPr>
                        <m:e>
                          <m:r>
                            <a:rPr lang="es-VE" sz="2400" i="1">
                              <a:latin typeface="Cambria Math" panose="02040503050406030204" pitchFamily="18" charset="0"/>
                              <a:ea typeface="Cambria Math" panose="02040503050406030204" pitchFamily="18" charset="0"/>
                            </a:rPr>
                            <m:t>𝑄</m:t>
                          </m:r>
                        </m:e>
                        <m:sub>
                          <m:r>
                            <a:rPr lang="es-VE" sz="2400" b="0" i="1" smtClean="0">
                              <a:latin typeface="Cambria Math" panose="02040503050406030204" pitchFamily="18" charset="0"/>
                              <a:ea typeface="Cambria Math" panose="02040503050406030204" pitchFamily="18" charset="0"/>
                            </a:rPr>
                            <m:t>𝑆</m:t>
                          </m:r>
                          <m:r>
                            <a:rPr lang="es-VE" sz="2400" b="0" i="1" smtClean="0">
                              <a:latin typeface="Cambria Math" panose="02040503050406030204" pitchFamily="18" charset="0"/>
                              <a:ea typeface="Cambria Math" panose="02040503050406030204" pitchFamily="18" charset="0"/>
                            </a:rPr>
                            <m:t>(</m:t>
                          </m:r>
                          <m:r>
                            <a:rPr lang="es-VE" sz="2400" b="0" i="1" smtClean="0">
                              <a:latin typeface="Cambria Math" panose="02040503050406030204" pitchFamily="18" charset="0"/>
                              <a:ea typeface="Cambria Math" panose="02040503050406030204" pitchFamily="18" charset="0"/>
                            </a:rPr>
                            <m:t>𝑖𝑛</m:t>
                          </m:r>
                          <m:r>
                            <a:rPr lang="es-VE" sz="2400" b="0" i="1" smtClean="0">
                              <a:latin typeface="Cambria Math" panose="02040503050406030204" pitchFamily="18" charset="0"/>
                              <a:ea typeface="Cambria Math" panose="02040503050406030204" pitchFamily="18" charset="0"/>
                            </a:rPr>
                            <m:t>)</m:t>
                          </m:r>
                        </m:sub>
                      </m:sSub>
                      <m:r>
                        <a:rPr lang="es-VE" sz="2400" b="0" i="1" smtClean="0">
                          <a:latin typeface="Cambria Math" panose="02040503050406030204" pitchFamily="18" charset="0"/>
                          <a:ea typeface="Cambria Math" panose="02040503050406030204" pitchFamily="18" charset="0"/>
                        </a:rPr>
                        <m:t>−</m:t>
                      </m:r>
                      <m:sSub>
                        <m:sSubPr>
                          <m:ctrlPr>
                            <a:rPr lang="es-VE" sz="2400" i="1">
                              <a:latin typeface="Cambria Math" panose="02040503050406030204" pitchFamily="18" charset="0"/>
                              <a:ea typeface="Cambria Math" panose="02040503050406030204" pitchFamily="18" charset="0"/>
                            </a:rPr>
                          </m:ctrlPr>
                        </m:sSubPr>
                        <m:e>
                          <m:r>
                            <a:rPr lang="es-VE" sz="2400" i="1">
                              <a:latin typeface="Cambria Math" panose="02040503050406030204" pitchFamily="18" charset="0"/>
                              <a:ea typeface="Cambria Math" panose="02040503050406030204" pitchFamily="18" charset="0"/>
                            </a:rPr>
                            <m:t>𝑄</m:t>
                          </m:r>
                        </m:e>
                        <m:sub>
                          <m:r>
                            <a:rPr lang="es-VE" sz="2400" b="0" i="1" smtClean="0">
                              <a:latin typeface="Cambria Math" panose="02040503050406030204" pitchFamily="18" charset="0"/>
                              <a:ea typeface="Cambria Math" panose="02040503050406030204" pitchFamily="18" charset="0"/>
                            </a:rPr>
                            <m:t>𝑆</m:t>
                          </m:r>
                          <m:d>
                            <m:dPr>
                              <m:ctrlPr>
                                <a:rPr lang="es-VE" sz="2400" b="0" i="1" smtClean="0">
                                  <a:latin typeface="Cambria Math" panose="02040503050406030204" pitchFamily="18" charset="0"/>
                                  <a:ea typeface="Cambria Math" panose="02040503050406030204" pitchFamily="18" charset="0"/>
                                </a:rPr>
                              </m:ctrlPr>
                            </m:dPr>
                            <m:e>
                              <m:r>
                                <a:rPr lang="es-VE" sz="2400" b="0" i="1" smtClean="0">
                                  <a:latin typeface="Cambria Math" panose="02040503050406030204" pitchFamily="18" charset="0"/>
                                  <a:ea typeface="Cambria Math" panose="02040503050406030204" pitchFamily="18" charset="0"/>
                                </a:rPr>
                                <m:t>𝑜𝑢𝑡</m:t>
                              </m:r>
                            </m:e>
                          </m:d>
                        </m:sub>
                      </m:sSub>
                      <m:r>
                        <a:rPr lang="es-VE" sz="2400" b="0" i="1" smtClean="0">
                          <a:latin typeface="Cambria Math" panose="02040503050406030204" pitchFamily="18" charset="0"/>
                          <a:ea typeface="Cambria Math" panose="02040503050406030204" pitchFamily="18" charset="0"/>
                        </a:rPr>
                        <m:t>=</m:t>
                      </m:r>
                      <m:f>
                        <m:fPr>
                          <m:ctrlPr>
                            <a:rPr lang="es-VE" sz="2400" b="0" i="1" smtClean="0">
                              <a:latin typeface="Cambria Math" panose="02040503050406030204" pitchFamily="18" charset="0"/>
                              <a:ea typeface="Cambria Math" panose="02040503050406030204" pitchFamily="18" charset="0"/>
                            </a:rPr>
                          </m:ctrlPr>
                        </m:fPr>
                        <m:num>
                          <m:r>
                            <m:rPr>
                              <m:sty m:val="p"/>
                            </m:rPr>
                            <a:rPr lang="el-GR" sz="2400" b="0" i="1" smtClean="0">
                              <a:latin typeface="Cambria Math" panose="02040503050406030204" pitchFamily="18" charset="0"/>
                              <a:ea typeface="Cambria Math" panose="02040503050406030204" pitchFamily="18" charset="0"/>
                            </a:rPr>
                            <m:t>Δ</m:t>
                          </m:r>
                          <m:r>
                            <a:rPr lang="es-VE" sz="2400" b="0" i="1" smtClean="0">
                              <a:latin typeface="Cambria Math" panose="02040503050406030204" pitchFamily="18" charset="0"/>
                              <a:ea typeface="Cambria Math" panose="02040503050406030204" pitchFamily="18" charset="0"/>
                            </a:rPr>
                            <m:t>𝑉</m:t>
                          </m:r>
                        </m:num>
                        <m:den>
                          <m:r>
                            <m:rPr>
                              <m:sty m:val="p"/>
                            </m:rPr>
                            <a:rPr lang="el-GR" sz="2400" b="0" i="1" smtClean="0">
                              <a:latin typeface="Cambria Math" panose="02040503050406030204" pitchFamily="18" charset="0"/>
                              <a:ea typeface="Cambria Math" panose="02040503050406030204" pitchFamily="18" charset="0"/>
                            </a:rPr>
                            <m:t>Δ</m:t>
                          </m:r>
                          <m:r>
                            <a:rPr lang="es-VE" sz="2400" b="0" i="1" smtClean="0">
                              <a:latin typeface="Cambria Math" panose="02040503050406030204" pitchFamily="18" charset="0"/>
                              <a:ea typeface="Cambria Math" panose="02040503050406030204" pitchFamily="18" charset="0"/>
                            </a:rPr>
                            <m:t>𝑡</m:t>
                          </m:r>
                        </m:den>
                      </m:f>
                    </m:oMath>
                  </m:oMathPara>
                </a14:m>
                <a:endParaRPr lang="en-US" sz="2400" dirty="0"/>
              </a:p>
            </p:txBody>
          </p:sp>
        </mc:Choice>
        <mc:Fallback xmlns="">
          <p:sp>
            <p:nvSpPr>
              <p:cNvPr id="3" name="CuadroTexto 2">
                <a:extLst>
                  <a:ext uri="{FF2B5EF4-FFF2-40B4-BE49-F238E27FC236}">
                    <a16:creationId xmlns:a16="http://schemas.microsoft.com/office/drawing/2014/main" id="{CD4FE8ED-563B-BE17-2D1A-01718537214F}"/>
                  </a:ext>
                </a:extLst>
              </p:cNvPr>
              <p:cNvSpPr txBox="1">
                <a:spLocks noRot="1" noChangeAspect="1" noMove="1" noResize="1" noEditPoints="1" noAdjustHandles="1" noChangeArrowheads="1" noChangeShapeType="1" noTextEdit="1"/>
              </p:cNvSpPr>
              <p:nvPr/>
            </p:nvSpPr>
            <p:spPr>
              <a:xfrm>
                <a:off x="1081516" y="1472522"/>
                <a:ext cx="3202385" cy="786177"/>
              </a:xfrm>
              <a:prstGeom prst="rect">
                <a:avLst/>
              </a:prstGeom>
              <a:blipFill>
                <a:blip r:embed="rId3"/>
                <a:stretch>
                  <a:fillRect/>
                </a:stretch>
              </a:blipFill>
            </p:spPr>
            <p:txBody>
              <a:bodyPr/>
              <a:lstStyle/>
              <a:p>
                <a:r>
                  <a:rPr lang="en-US">
                    <a:noFill/>
                  </a:rPr>
                  <a:t> </a:t>
                </a:r>
              </a:p>
            </p:txBody>
          </p:sp>
        </mc:Fallback>
      </mc:AlternateContent>
      <p:sp>
        <p:nvSpPr>
          <p:cNvPr id="4" name="Elipse 3">
            <a:extLst>
              <a:ext uri="{FF2B5EF4-FFF2-40B4-BE49-F238E27FC236}">
                <a16:creationId xmlns:a16="http://schemas.microsoft.com/office/drawing/2014/main" id="{2C69DD2E-4C13-0FD2-05CA-C23F3C6AD674}"/>
              </a:ext>
            </a:extLst>
          </p:cNvPr>
          <p:cNvSpPr/>
          <p:nvPr/>
        </p:nvSpPr>
        <p:spPr>
          <a:xfrm>
            <a:off x="3582444" y="1472523"/>
            <a:ext cx="588723" cy="356277"/>
          </a:xfrm>
          <a:prstGeom prst="ellipse">
            <a:avLst/>
          </a:prstGeom>
          <a:noFill/>
          <a:ln w="190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23C4B8E-5C54-198C-CFB7-F2E856F77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440" y="2861942"/>
            <a:ext cx="6675120" cy="347472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BCFA4E81-3561-2825-920D-CE71EFCCE7F4}"/>
              </a:ext>
            </a:extLst>
          </p:cNvPr>
          <p:cNvSpPr txBox="1">
            <a:spLocks/>
          </p:cNvSpPr>
          <p:nvPr/>
        </p:nvSpPr>
        <p:spPr>
          <a:xfrm>
            <a:off x="3374747" y="2258699"/>
            <a:ext cx="5442506" cy="692392"/>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r>
              <a:rPr lang="es-VE" sz="2400" dirty="0"/>
              <a:t>Método </a:t>
            </a:r>
            <a:r>
              <a:rPr lang="es-VE" sz="2400" dirty="0" err="1"/>
              <a:t>Veener</a:t>
            </a:r>
            <a:endParaRPr lang="en-US" sz="2400" dirty="0"/>
          </a:p>
        </p:txBody>
      </p:sp>
      <p:pic>
        <p:nvPicPr>
          <p:cNvPr id="1028" name="Picture 4">
            <a:extLst>
              <a:ext uri="{FF2B5EF4-FFF2-40B4-BE49-F238E27FC236}">
                <a16:creationId xmlns:a16="http://schemas.microsoft.com/office/drawing/2014/main" id="{FAF0523F-9259-75D8-D96D-AFB516CAD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440" y="2861942"/>
            <a:ext cx="6675120"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31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93AA3-2B1F-F00E-F28B-13E668B9C553}"/>
              </a:ext>
            </a:extLst>
          </p:cNvPr>
          <p:cNvSpPr>
            <a:spLocks noGrp="1"/>
          </p:cNvSpPr>
          <p:nvPr>
            <p:ph type="ctrTitle"/>
          </p:nvPr>
        </p:nvSpPr>
        <p:spPr>
          <a:xfrm>
            <a:off x="720000" y="720000"/>
            <a:ext cx="11177248" cy="857591"/>
          </a:xfrm>
        </p:spPr>
        <p:txBody>
          <a:bodyPr anchor="t" anchorCtr="0">
            <a:normAutofit/>
          </a:bodyPr>
          <a:lstStyle/>
          <a:p>
            <a:pPr algn="l"/>
            <a:r>
              <a:rPr lang="es-ES" sz="2600" b="1" dirty="0"/>
              <a:t>Funcionamiento del modelo de HEC-RAS 1D</a:t>
            </a:r>
            <a:endParaRPr lang="en-US" sz="2600" b="1" dirty="0"/>
          </a:p>
        </p:txBody>
      </p:sp>
      <p:cxnSp>
        <p:nvCxnSpPr>
          <p:cNvPr id="7" name="Conector recto 6">
            <a:extLst>
              <a:ext uri="{FF2B5EF4-FFF2-40B4-BE49-F238E27FC236}">
                <a16:creationId xmlns:a16="http://schemas.microsoft.com/office/drawing/2014/main" id="{E394D115-EC13-200A-2091-0E6B8AC853F8}"/>
              </a:ext>
            </a:extLst>
          </p:cNvPr>
          <p:cNvCxnSpPr>
            <a:cxnSpLocks/>
          </p:cNvCxnSpPr>
          <p:nvPr/>
        </p:nvCxnSpPr>
        <p:spPr>
          <a:xfrm>
            <a:off x="824512" y="1152939"/>
            <a:ext cx="9475048" cy="0"/>
          </a:xfrm>
          <a:prstGeom prst="line">
            <a:avLst/>
          </a:prstGeom>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9" name="Título 1">
                <a:extLst>
                  <a:ext uri="{FF2B5EF4-FFF2-40B4-BE49-F238E27FC236}">
                    <a16:creationId xmlns:a16="http://schemas.microsoft.com/office/drawing/2014/main" id="{9BB4F73C-A892-EEF4-E53F-4FA434C872C3}"/>
                  </a:ext>
                </a:extLst>
              </p:cNvPr>
              <p:cNvSpPr txBox="1">
                <a:spLocks/>
              </p:cNvSpPr>
              <p:nvPr/>
            </p:nvSpPr>
            <p:spPr>
              <a:xfrm>
                <a:off x="927989" y="1309688"/>
                <a:ext cx="2899723" cy="404294"/>
              </a:xfrm>
              <a:prstGeom prst="rect">
                <a:avLst/>
              </a:prstGeom>
            </p:spPr>
            <p:txBody>
              <a:bodyPr vert="horz" lIns="91440" tIns="45720" rIns="91440" bIns="45720" rtlCol="0" anchor="t" anchorCtr="0">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VE" sz="1800" dirty="0"/>
                  <a:t>Para cada </a:t>
                </a:r>
                <a14:m>
                  <m:oMath xmlns:m="http://schemas.openxmlformats.org/officeDocument/2006/math">
                    <m:r>
                      <a:rPr lang="es-VE" sz="1800" i="1" smtClean="0">
                        <a:latin typeface="Cambria Math" panose="02040503050406030204" pitchFamily="18" charset="0"/>
                        <a:ea typeface="Cambria Math" panose="02040503050406030204" pitchFamily="18" charset="0"/>
                      </a:rPr>
                      <m:t>∆</m:t>
                    </m:r>
                    <m:r>
                      <a:rPr lang="es-VE" sz="1800" b="0" i="1" smtClean="0">
                        <a:latin typeface="Cambria Math" panose="02040503050406030204" pitchFamily="18" charset="0"/>
                        <a:ea typeface="Cambria Math" panose="02040503050406030204" pitchFamily="18" charset="0"/>
                      </a:rPr>
                      <m:t>𝑡</m:t>
                    </m:r>
                  </m:oMath>
                </a14:m>
                <a:r>
                  <a:rPr lang="en-US" sz="1800" dirty="0"/>
                  <a:t>:</a:t>
                </a:r>
              </a:p>
            </p:txBody>
          </p:sp>
        </mc:Choice>
        <mc:Fallback xmlns="">
          <p:sp>
            <p:nvSpPr>
              <p:cNvPr id="9" name="Título 1">
                <a:extLst>
                  <a:ext uri="{FF2B5EF4-FFF2-40B4-BE49-F238E27FC236}">
                    <a16:creationId xmlns:a16="http://schemas.microsoft.com/office/drawing/2014/main" id="{9BB4F73C-A892-EEF4-E53F-4FA434C872C3}"/>
                  </a:ext>
                </a:extLst>
              </p:cNvPr>
              <p:cNvSpPr txBox="1">
                <a:spLocks noRot="1" noChangeAspect="1" noMove="1" noResize="1" noEditPoints="1" noAdjustHandles="1" noChangeArrowheads="1" noChangeShapeType="1" noTextEdit="1"/>
              </p:cNvSpPr>
              <p:nvPr/>
            </p:nvSpPr>
            <p:spPr>
              <a:xfrm>
                <a:off x="927989" y="1309688"/>
                <a:ext cx="2899723" cy="404294"/>
              </a:xfrm>
              <a:prstGeom prst="rect">
                <a:avLst/>
              </a:prstGeom>
              <a:blipFill>
                <a:blip r:embed="rId3"/>
                <a:stretch>
                  <a:fillRect l="-1681" t="-15152" b="-9091"/>
                </a:stretch>
              </a:blipFill>
            </p:spPr>
            <p:txBody>
              <a:bodyPr/>
              <a:lstStyle/>
              <a:p>
                <a:r>
                  <a:rPr lang="en-US">
                    <a:noFill/>
                  </a:rPr>
                  <a:t> </a:t>
                </a:r>
              </a:p>
            </p:txBody>
          </p:sp>
        </mc:Fallback>
      </mc:AlternateContent>
      <p:pic>
        <p:nvPicPr>
          <p:cNvPr id="5" name="Gráfico 4">
            <a:extLst>
              <a:ext uri="{FF2B5EF4-FFF2-40B4-BE49-F238E27FC236}">
                <a16:creationId xmlns:a16="http://schemas.microsoft.com/office/drawing/2014/main" id="{E1132271-67C5-0802-AF29-D79A258016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9507" y="1309688"/>
            <a:ext cx="9360002" cy="5409352"/>
          </a:xfrm>
          <a:prstGeom prst="rect">
            <a:avLst/>
          </a:prstGeom>
        </p:spPr>
      </p:pic>
    </p:spTree>
    <p:extLst>
      <p:ext uri="{BB962C8B-B14F-4D97-AF65-F5344CB8AC3E}">
        <p14:creationId xmlns:p14="http://schemas.microsoft.com/office/powerpoint/2010/main" val="2043059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6095999" y="3595606"/>
            <a:ext cx="5040000" cy="326239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Expositor</a:t>
            </a: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María Fernanda Latouche Facenda</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maria.latouche@escuelaing.edu.co</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https://github.com/mflatouche</a:t>
            </a: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Cámara, edición y música</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 Manuel Corredor</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juan.corredor-u@escuelaing.edu.co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4D31B05A-2637-641E-855D-FABE24D5B5FC}"/>
              </a:ext>
            </a:extLst>
          </p:cNvPr>
          <p:cNvSpPr txBox="1">
            <a:spLocks/>
          </p:cNvSpPr>
          <p:nvPr/>
        </p:nvSpPr>
        <p:spPr>
          <a:xfrm>
            <a:off x="1055999" y="3595606"/>
            <a:ext cx="5040000" cy="2071770"/>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Dirección</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Héctor Alfonso Rodríguez Díaz</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alfonso.rodriguez@escuelaing.edu.co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Contenido digital</a:t>
            </a: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María Fernanda Latouche Facenda</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maria.latouche@escuelaing.edu.co</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https://github.com/mflatouche</a:t>
            </a:r>
          </a:p>
        </p:txBody>
      </p:sp>
      <p:pic>
        <p:nvPicPr>
          <p:cNvPr id="4" name="Graphic 3">
            <a:extLst>
              <a:ext uri="{FF2B5EF4-FFF2-40B4-BE49-F238E27FC236}">
                <a16:creationId xmlns:a16="http://schemas.microsoft.com/office/drawing/2014/main" id="{50FD19C5-BDA1-AA73-30F7-387B18E48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51374" y="1647144"/>
            <a:ext cx="2160000" cy="1037739"/>
          </a:xfrm>
          <a:prstGeom prst="rect">
            <a:avLst/>
          </a:prstGeom>
        </p:spPr>
      </p:pic>
      <p:pic>
        <p:nvPicPr>
          <p:cNvPr id="8" name="Graphic 7">
            <a:extLst>
              <a:ext uri="{FF2B5EF4-FFF2-40B4-BE49-F238E27FC236}">
                <a16:creationId xmlns:a16="http://schemas.microsoft.com/office/drawing/2014/main" id="{75C469DA-D012-E443-0DB2-0AC049C3A9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5999" y="1604884"/>
            <a:ext cx="2160000" cy="1122261"/>
          </a:xfrm>
          <a:prstGeom prst="rect">
            <a:avLst/>
          </a:prstGeom>
        </p:spPr>
      </p:pic>
      <p:pic>
        <p:nvPicPr>
          <p:cNvPr id="10" name="Graphic 9">
            <a:extLst>
              <a:ext uri="{FF2B5EF4-FFF2-40B4-BE49-F238E27FC236}">
                <a16:creationId xmlns:a16="http://schemas.microsoft.com/office/drawing/2014/main" id="{0F4EC895-97D1-6A45-FE7D-7DA1B49F55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86750" y="1658885"/>
            <a:ext cx="2160000" cy="1014261"/>
          </a:xfrm>
          <a:prstGeom prst="rect">
            <a:avLst/>
          </a:prstGeom>
        </p:spPr>
      </p:pic>
    </p:spTree>
    <p:extLst>
      <p:ext uri="{BB962C8B-B14F-4D97-AF65-F5344CB8AC3E}">
        <p14:creationId xmlns:p14="http://schemas.microsoft.com/office/powerpoint/2010/main" val="3656004048"/>
      </p:ext>
    </p:extLst>
  </p:cSld>
  <p:clrMapOvr>
    <a:masterClrMapping/>
  </p:clrMapOvr>
</p:sld>
</file>

<file path=ppt/theme/theme1.xml><?xml version="1.0" encoding="utf-8"?>
<a:theme xmlns:a="http://schemas.openxmlformats.org/drawingml/2006/main" name="Tema de Office">
  <a:themeElements>
    <a:clrScheme name="Personalizado 2">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ideoGitHub">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bf3e1746-bde1-4d6e-9c3f-7182572f7502"/>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791</TotalTime>
  <Words>1180</Words>
  <Application>Microsoft Office PowerPoint</Application>
  <PresentationFormat>Panorámica</PresentationFormat>
  <Paragraphs>92</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-apple-system</vt:lpstr>
      <vt:lpstr>Arial</vt:lpstr>
      <vt:lpstr>Calibri</vt:lpstr>
      <vt:lpstr>Cambria Math</vt:lpstr>
      <vt:lpstr>Segoe UI</vt:lpstr>
      <vt:lpstr>Segoe UI Light</vt:lpstr>
      <vt:lpstr>Tema de Office</vt:lpstr>
      <vt:lpstr>Funcionamiento del modelo de HEC-RAS 1D</vt:lpstr>
      <vt:lpstr>Funcionamiento del modelo de HEC-RAS 1D</vt:lpstr>
      <vt:lpstr>Acoplamiento entre las características hidráulicas y de sedimentos</vt:lpstr>
      <vt:lpstr>Continuidad de sedimentos</vt:lpstr>
      <vt:lpstr>Tránsito de sedimentos por tamaño de partícula</vt:lpstr>
      <vt:lpstr>Limitantes físicos</vt:lpstr>
      <vt:lpstr>Cambio en la sección transversal</vt:lpstr>
      <vt:lpstr>Funcionamiento del modelo de HEC-RAS 1D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MARIA FERNANDA LATOUCHE FACENDA</cp:lastModifiedBy>
  <cp:revision>22</cp:revision>
  <dcterms:created xsi:type="dcterms:W3CDTF">2022-08-04T19:07:18Z</dcterms:created>
  <dcterms:modified xsi:type="dcterms:W3CDTF">2023-01-20T14:42:32Z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