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1"/>
  </p:notesMasterIdLst>
  <p:handoutMasterIdLst>
    <p:handoutMasterId r:id="rId12"/>
  </p:handoutMasterIdLst>
  <p:sldIdLst>
    <p:sldId id="307" r:id="rId5"/>
    <p:sldId id="342" r:id="rId6"/>
    <p:sldId id="309" r:id="rId7"/>
    <p:sldId id="343" r:id="rId8"/>
    <p:sldId id="344" r:id="rId9"/>
    <p:sldId id="341" r:id="rId10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07"/>
            <p14:sldId id="342"/>
            <p14:sldId id="309"/>
            <p14:sldId id="343"/>
            <p14:sldId id="344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92978" autoAdjust="0"/>
  </p:normalViewPr>
  <p:slideViewPr>
    <p:cSldViewPr snapToGrid="0" showGuides="1">
      <p:cViewPr varScale="1">
        <p:scale>
          <a:sx n="103" d="100"/>
          <a:sy n="103" d="100"/>
        </p:scale>
        <p:origin x="75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16/01/2023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695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107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6955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86184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16/01/2023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Caudal sólido en suspensión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  <p:pic>
        <p:nvPicPr>
          <p:cNvPr id="7" name="Picture 4">
            <a:extLst>
              <a:ext uri="{FF2B5EF4-FFF2-40B4-BE49-F238E27FC236}">
                <a16:creationId xmlns:a16="http://schemas.microsoft.com/office/drawing/2014/main" id="{27F0C4BE-3375-4B1C-8229-FDE8128A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743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Caudal sólido en suspensión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Caudal sólido en suspensión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9BB4F73C-A892-EEF4-E53F-4FA434C872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58" y="2138490"/>
                <a:ext cx="4962342" cy="3368005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algn="ctr" defTabSz="91437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s-VE" sz="2600" dirty="0"/>
                  <a:t>Caudal</a:t>
                </a:r>
                <a:r>
                  <a:rPr lang="en-US" sz="2600" dirty="0"/>
                  <a:t> </a:t>
                </a:r>
                <a:r>
                  <a:rPr lang="es-419" sz="2600" dirty="0" err="1"/>
                  <a:t>sól</a:t>
                </a:r>
                <a:r>
                  <a:rPr lang="es-VE" sz="2600" dirty="0"/>
                  <a:t>i</a:t>
                </a:r>
                <a:r>
                  <a:rPr lang="en-US" sz="2600" dirty="0"/>
                  <a:t>do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sz="2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VE" sz="2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s-VE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VE" sz="2600" b="0" dirty="0"/>
                  <a:t> </a:t>
                </a:r>
              </a:p>
              <a:p>
                <a:pPr algn="l"/>
                <a:endParaRPr lang="es-VE" sz="2600" b="0" dirty="0"/>
              </a:p>
              <a:p>
                <a:pPr algn="l"/>
                <a:r>
                  <a:rPr lang="en-US" sz="2600" dirty="0"/>
                  <a:t>Caudal </a:t>
                </a:r>
                <a:r>
                  <a:rPr lang="en-US" sz="2600" dirty="0" err="1"/>
                  <a:t>sólido</a:t>
                </a:r>
                <a:r>
                  <a:rPr lang="en-US" sz="2600" dirty="0"/>
                  <a:t> </a:t>
                </a:r>
                <a:r>
                  <a:rPr lang="en-US" sz="2600" dirty="0" err="1"/>
                  <a:t>unitario</a:t>
                </a:r>
                <a:r>
                  <a:rPr lang="en-US" sz="26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sz="2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VE" sz="2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s-VE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algn="l"/>
                <a:endParaRPr lang="en-US" sz="2600" dirty="0"/>
              </a:p>
              <a:p>
                <a:pPr algn="l"/>
                <a:r>
                  <a:rPr lang="en-US" sz="2600" dirty="0" err="1"/>
                  <a:t>Concentración</a:t>
                </a:r>
                <a:r>
                  <a:rPr lang="en-US" sz="2600" dirty="0"/>
                  <a:t> de material </a:t>
                </a:r>
                <a:r>
                  <a:rPr lang="en-US" sz="2600" dirty="0" err="1"/>
                  <a:t>sólido</a:t>
                </a:r>
                <a:r>
                  <a:rPr lang="en-US" sz="2600" dirty="0"/>
                  <a:t> </a:t>
                </a:r>
                <a:r>
                  <a:rPr lang="en-US" sz="2600" dirty="0" err="1"/>
                  <a:t>suspendido</a:t>
                </a:r>
                <a:r>
                  <a:rPr lang="en-US" sz="2600" dirty="0"/>
                  <a:t> (</a:t>
                </a:r>
                <a14:m>
                  <m:oMath xmlns:m="http://schemas.openxmlformats.org/officeDocument/2006/math">
                    <m:r>
                      <a:rPr lang="es-VE" sz="2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600" dirty="0"/>
                  <a:t>) [mg/l] [</a:t>
                </a:r>
                <a:r>
                  <a:rPr lang="en-US" sz="2600" dirty="0" err="1"/>
                  <a:t>p.p.m</a:t>
                </a:r>
                <a:r>
                  <a:rPr lang="en-US" sz="2600" dirty="0"/>
                  <a:t>]</a:t>
                </a:r>
              </a:p>
              <a:p>
                <a:pPr algn="l"/>
                <a:endParaRPr lang="en-US" sz="2600" dirty="0"/>
              </a:p>
              <a:p>
                <a:pPr algn="l"/>
                <a:endParaRPr lang="en-US" sz="2600" dirty="0"/>
              </a:p>
            </p:txBody>
          </p:sp>
        </mc:Choice>
        <mc:Fallback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9BB4F73C-A892-EEF4-E53F-4FA434C87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58" y="2138490"/>
                <a:ext cx="4962342" cy="3368005"/>
              </a:xfrm>
              <a:prstGeom prst="rect">
                <a:avLst/>
              </a:prstGeom>
              <a:blipFill>
                <a:blip r:embed="rId3"/>
                <a:stretch>
                  <a:fillRect l="-2211" t="-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3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Caudal sólido en suspensión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CE819F-7EE7-96F0-F307-36762040C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95" y="1559755"/>
            <a:ext cx="5243796" cy="336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F8B6048-5979-321E-FC95-F3882F412F8B}"/>
                  </a:ext>
                </a:extLst>
              </p:cNvPr>
              <p:cNvSpPr txBox="1"/>
              <p:nvPr/>
            </p:nvSpPr>
            <p:spPr>
              <a:xfrm>
                <a:off x="1964242" y="5192486"/>
                <a:ext cx="3206391" cy="622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r>
                        <a:rPr lang="es-V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V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V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s-VE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s-VE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s-V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V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VE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F8B6048-5979-321E-FC95-F3882F412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242" y="5192486"/>
                <a:ext cx="3206391" cy="622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6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Caudal sólido en suspensión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4587553" y="1585879"/>
            <a:ext cx="2988904" cy="16228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VE" sz="1800" dirty="0"/>
              <a:t>Río Amarillo, China</a:t>
            </a:r>
          </a:p>
          <a:p>
            <a:pPr algn="l"/>
            <a:endParaRPr lang="es-VE" sz="1800" dirty="0"/>
          </a:p>
          <a:p>
            <a:pPr algn="l"/>
            <a:r>
              <a:rPr lang="es-VE" sz="1600" dirty="0"/>
              <a:t>Q=2571 m</a:t>
            </a:r>
            <a:r>
              <a:rPr lang="es-VE" sz="1600" baseline="30000" dirty="0"/>
              <a:t>3</a:t>
            </a:r>
            <a:r>
              <a:rPr lang="es-VE" sz="1600" dirty="0"/>
              <a:t>/s</a:t>
            </a:r>
            <a:endParaRPr lang="en-US" sz="1600" dirty="0"/>
          </a:p>
          <a:p>
            <a:pPr algn="l"/>
            <a:endParaRPr lang="en-US" sz="1800" dirty="0"/>
          </a:p>
        </p:txBody>
      </p:sp>
      <p:pic>
        <p:nvPicPr>
          <p:cNvPr id="2050" name="Picture 2" descr="Yellow River | Initiatives pour l'Avenir des Grands Fleuves">
            <a:extLst>
              <a:ext uri="{FF2B5EF4-FFF2-40B4-BE49-F238E27FC236}">
                <a16:creationId xmlns:a16="http://schemas.microsoft.com/office/drawing/2014/main" id="{CF4E75E6-07FF-B0A8-3376-BBB56FAB6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07" y="1423340"/>
            <a:ext cx="3486259" cy="23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ÍO DANUBIO: Características, Ubicación, Recorrido y más.">
            <a:extLst>
              <a:ext uri="{FF2B5EF4-FFF2-40B4-BE49-F238E27FC236}">
                <a16:creationId xmlns:a16="http://schemas.microsoft.com/office/drawing/2014/main" id="{CAAC5636-D7C5-2CA7-55D9-007B273FFA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67"/>
          <a:stretch/>
        </p:blipFill>
        <p:spPr bwMode="auto">
          <a:xfrm>
            <a:off x="944807" y="4110760"/>
            <a:ext cx="343135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87FA3DA3-640F-494D-E210-E685CAC18B36}"/>
              </a:ext>
            </a:extLst>
          </p:cNvPr>
          <p:cNvSpPr txBox="1">
            <a:spLocks/>
          </p:cNvSpPr>
          <p:nvPr/>
        </p:nvSpPr>
        <p:spPr>
          <a:xfrm>
            <a:off x="944807" y="3745916"/>
            <a:ext cx="3223710" cy="2845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VE" sz="900" i="1" dirty="0"/>
              <a:t>Fuente: https://www.initiativesrivers.org/rivers/yellow-river/</a:t>
            </a:r>
          </a:p>
          <a:p>
            <a:pPr algn="l"/>
            <a:endParaRPr lang="en-US" sz="1400" dirty="0"/>
          </a:p>
          <a:p>
            <a:pPr algn="l"/>
            <a:endParaRPr lang="en-US" sz="14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433D997-B0A5-24A0-AD90-4B69837F76FE}"/>
              </a:ext>
            </a:extLst>
          </p:cNvPr>
          <p:cNvSpPr txBox="1">
            <a:spLocks/>
          </p:cNvSpPr>
          <p:nvPr/>
        </p:nvSpPr>
        <p:spPr>
          <a:xfrm>
            <a:off x="944807" y="6406091"/>
            <a:ext cx="3223710" cy="2845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VE" sz="900" i="1" dirty="0"/>
              <a:t>Fuente: https://riosdelplaneta.com/rio-danubio/</a:t>
            </a:r>
            <a:endParaRPr lang="en-US" sz="1400" dirty="0"/>
          </a:p>
          <a:p>
            <a:pPr algn="l"/>
            <a:endParaRPr lang="en-US" sz="14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D91A2F3-2F17-424B-5B4C-237C15E042C8}"/>
              </a:ext>
            </a:extLst>
          </p:cNvPr>
          <p:cNvSpPr txBox="1">
            <a:spLocks/>
          </p:cNvSpPr>
          <p:nvPr/>
        </p:nvSpPr>
        <p:spPr>
          <a:xfrm>
            <a:off x="4587553" y="4220221"/>
            <a:ext cx="2988904" cy="16228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VE" sz="1800" dirty="0"/>
              <a:t>Río Danubio, Europa</a:t>
            </a:r>
          </a:p>
          <a:p>
            <a:pPr algn="l"/>
            <a:endParaRPr lang="es-VE" sz="1800" dirty="0"/>
          </a:p>
          <a:p>
            <a:pPr algn="l"/>
            <a:r>
              <a:rPr lang="en-US" sz="1600" dirty="0"/>
              <a:t>Q=6400 m</a:t>
            </a:r>
            <a:r>
              <a:rPr lang="en-US" sz="1600" baseline="30000" dirty="0"/>
              <a:t>3</a:t>
            </a:r>
            <a:r>
              <a:rPr lang="en-US" sz="1600" dirty="0"/>
              <a:t>/s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254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216</TotalTime>
  <Words>218</Words>
  <Application>Microsoft Office PowerPoint</Application>
  <PresentationFormat>Panorámica</PresentationFormat>
  <Paragraphs>50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Cambria Math</vt:lpstr>
      <vt:lpstr>Segoe UI</vt:lpstr>
      <vt:lpstr>Segoe UI Light</vt:lpstr>
      <vt:lpstr>Tema de Office</vt:lpstr>
      <vt:lpstr>Caudal sólido en suspensión</vt:lpstr>
      <vt:lpstr>Caudal sólido en suspensión</vt:lpstr>
      <vt:lpstr>Caudal sólido en suspensión</vt:lpstr>
      <vt:lpstr>Caudal sólido en suspensión</vt:lpstr>
      <vt:lpstr>Caudal sólido en suspensión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16</cp:revision>
  <dcterms:created xsi:type="dcterms:W3CDTF">2022-08-04T19:07:18Z</dcterms:created>
  <dcterms:modified xsi:type="dcterms:W3CDTF">2023-01-16T20:21:26Z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