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Nunito-bold.fntdata"/><Relationship Id="rId10" Type="http://schemas.openxmlformats.org/officeDocument/2006/relationships/slide" Target="slides/slide6.xml"/><Relationship Id="rId21" Type="http://schemas.openxmlformats.org/officeDocument/2006/relationships/font" Target="fonts/Nunito-regular.fntdata"/><Relationship Id="rId13" Type="http://schemas.openxmlformats.org/officeDocument/2006/relationships/slide" Target="slides/slide9.xml"/><Relationship Id="rId24" Type="http://schemas.openxmlformats.org/officeDocument/2006/relationships/font" Target="fonts/Nunito-boldItalic.fntdata"/><Relationship Id="rId12" Type="http://schemas.openxmlformats.org/officeDocument/2006/relationships/slide" Target="slides/slide8.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SzPts val="1100"/>
              <a:buAutoNum type="arabicPeriod"/>
            </a:pPr>
            <a:r>
              <a:rPr lang="en"/>
              <a:t>Why Python?</a:t>
            </a:r>
          </a:p>
          <a:p>
            <a:pPr indent="0" lvl="0" marL="0" rtl="0">
              <a:spcBef>
                <a:spcPts val="0"/>
              </a:spcBef>
              <a:buNone/>
            </a:pPr>
            <a:r>
              <a:rPr lang="en"/>
              <a:t>SOOO many reasons: geocoding libraries, json and csv libraries, google tools. </a:t>
            </a:r>
          </a:p>
          <a:p>
            <a:pPr indent="0" lvl="0" marL="0" rtl="0">
              <a:spcBef>
                <a:spcPts val="0"/>
              </a:spcBef>
              <a:buNone/>
            </a:pPr>
            <a:r>
              <a:rPr lang="en"/>
              <a:t>Added benefits afterwards: Flask </a:t>
            </a:r>
          </a:p>
          <a:p>
            <a:pPr indent="0" lvl="0" marL="0" rtl="0">
              <a:spcBef>
                <a:spcPts val="0"/>
              </a:spcBef>
              <a:buNone/>
            </a:pPr>
            <a:r>
              <a:rPr lang="en"/>
              <a:t>Added negatives: Setting up Jenkins, not all of us know </a:t>
            </a:r>
          </a:p>
          <a:p>
            <a:pPr indent="-298450" lvl="0" marL="457200" rtl="0">
              <a:spcBef>
                <a:spcPts val="0"/>
              </a:spcBef>
              <a:spcAft>
                <a:spcPts val="0"/>
              </a:spcAft>
              <a:buSzPts val="1100"/>
              <a:buAutoNum type="arabicPeriod"/>
            </a:pPr>
            <a:r>
              <a:rPr lang="en"/>
              <a:t>How did you work differently/better since we had 5 people  -&gt; gave us a more centralized focus &amp; we were able to </a:t>
            </a:r>
          </a:p>
          <a:p>
            <a:pPr indent="-298450" lvl="0" marL="457200" rtl="0">
              <a:spcBef>
                <a:spcPts val="0"/>
              </a:spcBef>
              <a:buSzPts val="1100"/>
              <a:buAutoNum type="arabicPeriod"/>
            </a:pPr>
            <a:r>
              <a:rPr lang="en"/>
              <a:t>How do we know our algorithm is good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Michael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Lindsay</a:t>
            </a:r>
          </a:p>
          <a:p>
            <a:pPr indent="0" lvl="0" marL="0">
              <a:spcBef>
                <a:spcPts val="0"/>
              </a:spcBef>
              <a:buNone/>
            </a:pPr>
            <a:r>
              <a:rPr lang="en"/>
              <a:t>In terms of handoff, we will make everything in our github repository available to the client. Our repository contains all documentation, which includes all of our meeting notes, usability study write ups, and use cases under a documentation folder. We will also handoff all code and tests to the client.</a:t>
            </a:r>
          </a:p>
          <a:p>
            <a:pPr indent="0" lvl="0" marL="0">
              <a:spcBef>
                <a:spcPts val="0"/>
              </a:spcBef>
              <a:buNone/>
            </a:pPr>
            <a:r>
              <a:rPr lang="en"/>
              <a:t>The backend connects to the frontend with Flask, and currently it is set up. As long as the server is running on mass open cloud, our endpoint is accessible. And in the README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Sarah</a:t>
            </a:r>
          </a:p>
          <a:p>
            <a:pPr indent="0" lvl="0" marL="0">
              <a:spcBef>
                <a:spcPts val="0"/>
              </a:spcBef>
              <a:buNone/>
            </a:pPr>
            <a:r>
              <a:rPr lang="en"/>
              <a:t>Challenges: </a:t>
            </a:r>
          </a:p>
          <a:p>
            <a:pPr indent="-298450" lvl="0" marL="457200" rtl="0">
              <a:spcBef>
                <a:spcPts val="0"/>
              </a:spcBef>
              <a:spcAft>
                <a:spcPts val="0"/>
              </a:spcAft>
              <a:buSzPts val="1100"/>
              <a:buAutoNum type="arabicPeriod"/>
            </a:pPr>
            <a:r>
              <a:rPr lang="en"/>
              <a:t>With a group of 5 very busy people it was hard to schedule times to meet, as well as find quiet places on campus for us to meet up and work</a:t>
            </a:r>
          </a:p>
          <a:p>
            <a:pPr indent="-298450" lvl="0" marL="457200" rtl="0">
              <a:spcBef>
                <a:spcPts val="0"/>
              </a:spcBef>
              <a:spcAft>
                <a:spcPts val="0"/>
              </a:spcAft>
              <a:buSzPts val="1100"/>
              <a:buAutoNum type="arabicPeriod"/>
            </a:pPr>
            <a:r>
              <a:rPr lang="en"/>
              <a:t>It was difficult to split up working on the algorithm</a:t>
            </a:r>
          </a:p>
          <a:p>
            <a:pPr indent="-298450" lvl="0" marL="457200" rtl="0">
              <a:spcBef>
                <a:spcPts val="0"/>
              </a:spcBef>
              <a:spcAft>
                <a:spcPts val="0"/>
              </a:spcAft>
              <a:buSzPts val="1100"/>
              <a:buAutoNum type="arabicPeriod"/>
            </a:pPr>
            <a:r>
              <a:rPr lang="en"/>
              <a:t>The google maps API limits us at 2,500 requests per day</a:t>
            </a:r>
          </a:p>
          <a:p>
            <a:pPr indent="-298450" lvl="0" marL="457200" rtl="0">
              <a:spcBef>
                <a:spcPts val="0"/>
              </a:spcBef>
              <a:spcAft>
                <a:spcPts val="0"/>
              </a:spcAft>
              <a:buSzPts val="1100"/>
              <a:buAutoNum type="arabicPeriod"/>
            </a:pPr>
            <a:r>
              <a:rPr lang="en"/>
              <a:t>Jenkins didnt have any of the python dependencies</a:t>
            </a:r>
          </a:p>
          <a:p>
            <a:pPr indent="-298450" lvl="0" marL="457200">
              <a:spcBef>
                <a:spcPts val="0"/>
              </a:spcBef>
              <a:buSzPts val="1100"/>
              <a:buAutoNum type="arabicPeriod"/>
            </a:pPr>
            <a:r>
              <a:rPr lang="en"/>
              <a:t>There was a learning curve, as most of the members in our group were not familiar with Python and so we had to put in additional time and effort into learning </a:t>
            </a:r>
          </a:p>
          <a:p>
            <a:pPr indent="0" lvl="0" marL="0" rtl="0">
              <a:lnSpc>
                <a:spcPct val="115000"/>
              </a:lnSpc>
              <a:spcBef>
                <a:spcPts val="0"/>
              </a:spcBef>
              <a:spcAft>
                <a:spcPts val="1600"/>
              </a:spcAft>
              <a:buNone/>
            </a:pPr>
            <a:r>
              <a:rPr lang="en"/>
              <a:t>Solutions: </a:t>
            </a:r>
          </a:p>
          <a:p>
            <a:pPr indent="-298450" lvl="0" marL="457200" rtl="0">
              <a:lnSpc>
                <a:spcPct val="115000"/>
              </a:lnSpc>
              <a:spcBef>
                <a:spcPts val="0"/>
              </a:spcBef>
              <a:spcAft>
                <a:spcPts val="0"/>
              </a:spcAft>
              <a:buSzPts val="1100"/>
              <a:buAutoNum type="arabicPeriod"/>
            </a:pPr>
            <a:r>
              <a:rPr lang="en"/>
              <a:t>As the semester progressed, we got better at meeting up, and utilized applications such as doodle polls to see when people were free to meet up, and NUSSO for space scheduling, so we could save time by booking a room instead of walking around campus looking for an empty room</a:t>
            </a:r>
          </a:p>
          <a:p>
            <a:pPr indent="-298450" lvl="0" marL="457200" rtl="0">
              <a:lnSpc>
                <a:spcPct val="115000"/>
              </a:lnSpc>
              <a:spcBef>
                <a:spcPts val="0"/>
              </a:spcBef>
              <a:spcAft>
                <a:spcPts val="0"/>
              </a:spcAft>
              <a:buSzPts val="1100"/>
              <a:buAutoNum type="arabicPeriod"/>
            </a:pPr>
            <a:r>
              <a:rPr lang="en"/>
              <a:t>We split up the work in other ways, so if people were not working on the algorithm, they would be creating test specs and writing tests, or meeting with TAs to figure out how to use jenkins or Mass Open Cloud - we made sure that the work was evenly distributed and everyone contributed!</a:t>
            </a:r>
          </a:p>
          <a:p>
            <a:pPr indent="-298450" lvl="0" marL="457200" rtl="0">
              <a:lnSpc>
                <a:spcPct val="115000"/>
              </a:lnSpc>
              <a:spcBef>
                <a:spcPts val="0"/>
              </a:spcBef>
              <a:spcAft>
                <a:spcPts val="0"/>
              </a:spcAft>
              <a:buSzPts val="1100"/>
              <a:buAutoNum type="arabicPeriod"/>
            </a:pPr>
            <a:r>
              <a:rPr lang="en"/>
              <a:t>For the google optimization tools, something that helped was we stored all of the addresses in a file and once we converted them we did not have to geocode them again</a:t>
            </a:r>
          </a:p>
          <a:p>
            <a:pPr indent="-298450" lvl="0" marL="457200" rtl="0">
              <a:spcBef>
                <a:spcPts val="0"/>
              </a:spcBef>
              <a:buSzPts val="1100"/>
              <a:buAutoNum type="arabicPeriod"/>
            </a:pPr>
            <a:r>
              <a:rPr lang="en"/>
              <a:t> Met with TA ALex- had to find a way to install on the server </a:t>
            </a:r>
          </a:p>
          <a:p>
            <a:pPr indent="-298450" lvl="0" marL="457200" rtl="0">
              <a:lnSpc>
                <a:spcPct val="115000"/>
              </a:lnSpc>
              <a:spcBef>
                <a:spcPts val="0"/>
              </a:spcBef>
              <a:spcAft>
                <a:spcPts val="1600"/>
              </a:spcAft>
              <a:buSzPts val="1100"/>
              <a:buAutoNum type="arabicPeriod"/>
            </a:pPr>
            <a:r>
              <a:rPr lang="en"/>
              <a:t>As for the learning curve, we were all able to learn a lot from this project, which was great; also used resources such as documentation, stack overflow, research, and the people on the team who knew or were familiar with Python helped out when needed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Sarah</a:t>
            </a:r>
          </a:p>
          <a:p>
            <a:pPr indent="-298450" lvl="0" marL="457200" rtl="0">
              <a:spcBef>
                <a:spcPts val="0"/>
              </a:spcBef>
              <a:spcAft>
                <a:spcPts val="0"/>
              </a:spcAft>
              <a:buSzPts val="1100"/>
              <a:buAutoNum type="arabicPeriod"/>
            </a:pPr>
            <a:r>
              <a:rPr lang="en"/>
              <a:t>Provide more metrics so the client can look at the data, include more stats, take cost into account (number of rides per hour) give more metrics to the client</a:t>
            </a:r>
          </a:p>
          <a:p>
            <a:pPr indent="-298450" lvl="0" marL="457200" rtl="0">
              <a:spcBef>
                <a:spcPts val="0"/>
              </a:spcBef>
              <a:spcAft>
                <a:spcPts val="0"/>
              </a:spcAft>
              <a:buSzPts val="1100"/>
              <a:buAutoNum type="arabicPeriod"/>
            </a:pPr>
            <a:r>
              <a:rPr lang="en"/>
              <a:t>In the future, we would like to implement the ability to change variables, such as time windows, and average speed. Currently, the algorithm does the average mph of the vehicle that can be changed</a:t>
            </a:r>
          </a:p>
          <a:p>
            <a:pPr indent="-298450" lvl="0" marL="457200" rtl="0">
              <a:spcBef>
                <a:spcPts val="0"/>
              </a:spcBef>
              <a:spcAft>
                <a:spcPts val="0"/>
              </a:spcAft>
              <a:buSzPts val="1100"/>
              <a:buAutoNum type="arabicPeriod"/>
            </a:pPr>
            <a:r>
              <a:rPr lang="en"/>
              <a:t>Also, we would like to utilize the verifone API as per the client’s request, we didn’t have time to look into it, but in the future we would try to utilize it. </a:t>
            </a:r>
          </a:p>
          <a:p>
            <a:pPr indent="-298450" lvl="0" marL="457200" rtl="0">
              <a:spcBef>
                <a:spcPts val="0"/>
              </a:spcBef>
              <a:spcAft>
                <a:spcPts val="0"/>
              </a:spcAft>
              <a:buSzPts val="1100"/>
              <a:buAutoNum type="arabicPeriod"/>
            </a:pPr>
            <a:r>
              <a:rPr lang="en"/>
              <a:t>If we had more time, we would automate our tests by writing test scripts, instead of having to manually write out tests like we did</a:t>
            </a:r>
          </a:p>
          <a:p>
            <a:pPr indent="-298450" lvl="0" marL="457200" rtl="0">
              <a:spcBef>
                <a:spcPts val="0"/>
              </a:spcBef>
              <a:buSzPts val="1100"/>
              <a:buAutoNum type="arabicPeriod"/>
            </a:pPr>
            <a:r>
              <a:rPr lang="en"/>
              <a:t>Also, in the future, we would hopefully have a database to keep track of previous schedules to look back at what you’ve done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Lindsay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 main goal was to provide our client, MBTA’s The Ride Service, with an optimized routing system that cuts costs and maximizes efficiency, while boosting ridesharing services and productivity, or the number of customers per hour the vehicle is on the road.</a:t>
            </a:r>
          </a:p>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In terms of our process, our main means of communication was iMessage, which worked out nicely because we all have Macs. We stored all of our meeting notes and other documents in git. We used google drive to create documents such as goals for each sprint and test specs which we would then transfer to Jira to create tickets for each sprint. </a:t>
            </a:r>
          </a:p>
          <a:p>
            <a:pPr indent="0" lvl="0" marL="0">
              <a:spcBef>
                <a:spcPts val="0"/>
              </a:spcBef>
              <a:buNone/>
            </a:pPr>
            <a:r>
              <a:rPr lang="en"/>
              <a:t>We got off to a somewhat slow start, probably meeting max once a week in the beginning, and by sprint 5 we were meeting almost every day and sometimes twice a day.</a:t>
            </a:r>
          </a:p>
          <a:p>
            <a:pPr indent="0" lvl="0" marL="0" rtl="0">
              <a:lnSpc>
                <a:spcPct val="115000"/>
              </a:lnSpc>
              <a:spcBef>
                <a:spcPts val="0"/>
              </a:spcBef>
              <a:spcAft>
                <a:spcPts val="1600"/>
              </a:spcAft>
              <a:buNone/>
            </a:pPr>
            <a:r>
              <a:t/>
            </a:r>
            <a:endParaRPr sz="1300">
              <a:solidFill>
                <a:schemeClr val="dk2"/>
              </a:solidFill>
              <a:latin typeface="Calibri"/>
              <a:ea typeface="Calibri"/>
              <a:cs typeface="Calibri"/>
              <a:sym typeface="Calibri"/>
            </a:endParaRPr>
          </a:p>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Here is an outline of our sprints. We started off sprint 1 with general project planning.</a:t>
            </a:r>
          </a:p>
          <a:p>
            <a:pPr indent="0" lvl="0" marL="0">
              <a:spcBef>
                <a:spcPts val="0"/>
              </a:spcBef>
              <a:buNone/>
            </a:pPr>
            <a:r>
              <a:rPr lang="en"/>
              <a:t>In sprints 2 and 3 we did more planning and started research, and moved into tests and bare bones code.</a:t>
            </a:r>
          </a:p>
          <a:p>
            <a:pPr indent="0" lvl="0" marL="0">
              <a:spcBef>
                <a:spcPts val="0"/>
              </a:spcBef>
              <a:buNone/>
            </a:pPr>
            <a:r>
              <a:rPr lang="en"/>
              <a:t>In sprint 3 we also decided to merge with team 210, so that they could do the front end and connect with our algorithm.</a:t>
            </a:r>
          </a:p>
          <a:p>
            <a:pPr indent="0" lvl="0" marL="0">
              <a:spcBef>
                <a:spcPts val="0"/>
              </a:spcBef>
              <a:buNone/>
            </a:pPr>
            <a:r>
              <a:rPr lang="en"/>
              <a:t>In sprint 4 we decided to switch to Python because it was easier to use the google optimization tools (which we will get into more later, in terms of the pros and cons of doing so), and this sprint consisted of most of the development for this project, alongside the development of tests.</a:t>
            </a:r>
          </a:p>
          <a:p>
            <a:pPr indent="0" lvl="0" marL="0">
              <a:spcBef>
                <a:spcPts val="0"/>
              </a:spcBef>
              <a:buNone/>
            </a:pPr>
            <a:r>
              <a:rPr lang="en"/>
              <a:t>Sprint 5 was probably our most productive sprint, where we completed the algorithm, finished testing, set up MOC and Jenkins, connected to team 210’s front end and got everything to communicate nicely, and decided how to package and handoff.</a:t>
            </a:r>
          </a:p>
          <a:p>
            <a:pPr indent="0" lvl="0" marL="0" rtl="0">
              <a:lnSpc>
                <a:spcPct val="115000"/>
              </a:lnSpc>
              <a:spcBef>
                <a:spcPts val="0"/>
              </a:spcBef>
              <a:spcAft>
                <a:spcPts val="1600"/>
              </a:spcAft>
              <a:buNone/>
            </a:pPr>
            <a:r>
              <a:t/>
            </a:r>
            <a:endParaRPr sz="1300">
              <a:solidFill>
                <a:schemeClr val="dk2"/>
              </a:solidFill>
              <a:latin typeface="Calibri"/>
              <a:ea typeface="Calibri"/>
              <a:cs typeface="Calibri"/>
              <a:sym typeface="Calibri"/>
            </a:endParaRPr>
          </a:p>
          <a:p>
            <a:pPr indent="0" lvl="0" marL="0">
              <a:spcBef>
                <a:spcPts val="0"/>
              </a:spcBef>
              <a:buNone/>
            </a:pPr>
            <a:r>
              <a:t/>
            </a:r>
            <a:endParaRPr/>
          </a:p>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Since we were mainly focused on the back end, we found it most helpful to meet together and work as a group to separate tasks to each person. </a:t>
            </a:r>
          </a:p>
          <a:p>
            <a:pPr indent="0" lvl="0" marL="0">
              <a:spcBef>
                <a:spcPts val="0"/>
              </a:spcBef>
              <a:buNone/>
            </a:pPr>
            <a:r>
              <a:t/>
            </a:r>
            <a:endParaRPr/>
          </a:p>
          <a:p>
            <a:pPr indent="0" lvl="0" marL="0">
              <a:spcBef>
                <a:spcPts val="0"/>
              </a:spcBef>
              <a:buNone/>
            </a:pPr>
            <a:r>
              <a:rPr lang="en"/>
              <a:t>At the beginning of the sprints, all five of us were involved in the initial project planning steps such as doing the requirements, participating in the client meetings, making UML diagrams, use cases, and researching technologies such as geocoding APIs and what languages to use. This was helpful to make sure we were all on the same page and to balance out how much work each member had.</a:t>
            </a:r>
          </a:p>
          <a:p>
            <a:pPr indent="0" lvl="0" marL="0">
              <a:spcBef>
                <a:spcPts val="0"/>
              </a:spcBef>
              <a:buNone/>
            </a:pPr>
            <a:r>
              <a:t/>
            </a:r>
            <a:endParaRPr/>
          </a:p>
          <a:p>
            <a:pPr indent="0" lvl="0" marL="0">
              <a:spcBef>
                <a:spcPts val="0"/>
              </a:spcBef>
              <a:buNone/>
            </a:pPr>
            <a:r>
              <a:rPr lang="en"/>
              <a:t>In terms of algorithm functionality, Michael, Lindsay, and Olivia worked closely to get that done. More details on the algorithm will be given in a few minutes. </a:t>
            </a:r>
          </a:p>
          <a:p>
            <a:pPr indent="0" lvl="0" marL="0">
              <a:spcBef>
                <a:spcPts val="0"/>
              </a:spcBef>
              <a:buNone/>
            </a:pPr>
            <a:r>
              <a:rPr lang="en"/>
              <a:t>Before, during, and after the inception of the algorithm functionality, myself, Sarah, Lindsay, and Olivia wrote many tests, which I will outline later in the presentation. This helped to get an idea of what we wanted our algorithm to spit out, and was helpful to measure our progress throughout the sprints.</a:t>
            </a:r>
          </a:p>
          <a:p>
            <a:pPr indent="0" lvl="0" marL="0">
              <a:spcBef>
                <a:spcPts val="0"/>
              </a:spcBef>
              <a:buNone/>
            </a:pPr>
            <a:r>
              <a:t/>
            </a:r>
            <a:endParaRPr/>
          </a:p>
          <a:p>
            <a:pPr indent="0" lvl="0" marL="0">
              <a:spcBef>
                <a:spcPts val="0"/>
              </a:spcBef>
              <a:buNone/>
            </a:pPr>
            <a:r>
              <a:rPr lang="en"/>
              <a:t>Lastly, there were logistical tasks that often got put on the back burner during the sprints such as actually connecting our back end with the front end, which Michael accomplished during our meetings with group 210 in the last sprint. Olivia handled a lot of the configurations involving Jenkins and MOC with Alex which proved to be a challenge since we used Python.</a:t>
            </a:r>
          </a:p>
          <a:p>
            <a:pPr indent="0" lvl="0" marL="0">
              <a:spcBef>
                <a:spcPts val="0"/>
              </a:spcBef>
              <a:buNone/>
            </a:pPr>
            <a:r>
              <a:t/>
            </a:r>
            <a:endParaRPr/>
          </a:p>
          <a:p>
            <a:pPr indent="0" lvl="0" marL="0" rtl="0">
              <a:spcBef>
                <a:spcPts val="0"/>
              </a:spcBef>
              <a:buNone/>
            </a:pPr>
            <a:r>
              <a:rPr lang="en"/>
              <a:t>While we all had separate roles and tasks to do, it was very helpful to do a lot of the work all together as a group, which helped bounce ideas and address issues as a group as the arose, and to get a sense of the overall group progress. This definitely fostered our increased productivity towards the end of the sprints.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Lindsay</a:t>
            </a:r>
          </a:p>
          <a:p>
            <a:pPr indent="0" lvl="0" marL="0">
              <a:spcBef>
                <a:spcPts val="0"/>
              </a:spcBef>
              <a:buNone/>
            </a:pPr>
            <a:r>
              <a:rPr lang="en"/>
              <a:t>We used python for the back end, flask to communicate with the front end, git for source control and documentation, jira for sprint planning and organization of work tickets, jenkins for </a:t>
            </a:r>
            <a:r>
              <a:rPr lang="en"/>
              <a:t>continuous</a:t>
            </a:r>
            <a:r>
              <a:rPr lang="en"/>
              <a:t> integration, and mass open cloud to deploy. </a:t>
            </a:r>
          </a:p>
          <a:p>
            <a:pPr indent="0" lvl="0" marL="0">
              <a:spcBef>
                <a:spcPts val="0"/>
              </a:spcBef>
              <a:buNone/>
            </a:pPr>
            <a:r>
              <a:rPr lang="en"/>
              <a:t>We originally planned to use Java because that was the only language that all of us had had experience with. However, Michael had had some experience with python, and realized that tasks such as file parsing and geocoding were much easier in python than java.</a:t>
            </a:r>
            <a:r>
              <a:rPr lang="en">
                <a:highlight>
                  <a:srgbClr val="FFFF00"/>
                </a:highlight>
              </a:rPr>
              <a:t> We switched to using python, but we didn’t lose that much work. We had only worked on creating unit tests in Java and setting up the skeleton of the back end (no actual code) and when we switched over, we just adapted the unit tests into python</a:t>
            </a:r>
            <a:r>
              <a:rPr lang="en"/>
              <a:t>. Python has a very similar unit test framework as Java’s junit. We especially made use of libraries such as google optimization tools to help us solve routing and PANDAS to help with data parsing.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rPr lang="en"/>
              <a:t>At first, we chose to use Java since we all knew it. Because of this, we originally wrote a few general tests in Java before we had any actual code written. When we switched to Python, we transferred these existing tests to work. </a:t>
            </a:r>
          </a:p>
          <a:p>
            <a:pPr indent="0" lvl="0" marL="0">
              <a:spcBef>
                <a:spcPts val="0"/>
              </a:spcBef>
              <a:buNone/>
            </a:pPr>
            <a:r>
              <a:t/>
            </a:r>
            <a:endParaRPr/>
          </a:p>
          <a:p>
            <a:pPr indent="0" lvl="0" marL="0">
              <a:spcBef>
                <a:spcPts val="0"/>
              </a:spcBef>
              <a:buNone/>
            </a:pPr>
            <a:r>
              <a:rPr lang="en"/>
              <a:t>We created a plethora of test spec documents to test different aspects of our functionality, and used these to separate all of the tests we needed. The test specs proved to be very helpful for organization, and making sure we had verbose tests. We housed these documents in Github. The primary tests we focused on at the beginning were for routing output and time windows to make sure once the algorithm we had was outputting what we wanted. We also wrote Parser tests which were harder to figure out, but were necessary to validate the input was correctly geocoded and passed into the Routing Calculator.</a:t>
            </a:r>
          </a:p>
          <a:p>
            <a:pPr indent="0" lvl="0" marL="0">
              <a:spcBef>
                <a:spcPts val="0"/>
              </a:spcBef>
              <a:buNone/>
            </a:pPr>
            <a:r>
              <a:t/>
            </a:r>
            <a:endParaRPr/>
          </a:p>
          <a:p>
            <a:pPr indent="0" lvl="0" marL="0">
              <a:spcBef>
                <a:spcPts val="0"/>
              </a:spcBef>
              <a:buNone/>
            </a:pPr>
            <a:r>
              <a:rPr lang="en"/>
              <a:t>Writing tests throughout the sprints was extremely helpful in illuminating lurking bugs in our code that we wouldn’t have noticed otherwise. We took a handful of ride requests, and hand calculated routes and ride sharings to be algorithms, so we could test that our algorithm was spitting out results that we were confident to be optimal. This helped us to know that our routes are good.</a:t>
            </a:r>
          </a:p>
          <a:p>
            <a:pPr indent="0" lvl="0" marL="0">
              <a:spcBef>
                <a:spcPts val="0"/>
              </a:spcBef>
              <a:buNone/>
            </a:pPr>
            <a:r>
              <a:t/>
            </a:r>
            <a:endParaRPr/>
          </a:p>
          <a:p>
            <a:pPr indent="0" lvl="0" marL="0">
              <a:spcBef>
                <a:spcPts val="0"/>
              </a:spcBef>
              <a:buNone/>
            </a:pPr>
            <a:r>
              <a:rPr lang="en"/>
              <a:t> Additionally, code coverage reports were invaluable during the testing process in that we found that we weren’t hitting every line, and forced us to think about different ways to try to break our code or reach these statements. We ended up with about 96% line coverage.</a:t>
            </a:r>
          </a:p>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Michael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indent="0" lvl="0" marL="0">
              <a:spcBef>
                <a:spcPts val="0"/>
              </a:spcBef>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wrap="square" tIns="91425"/>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wrap="square" tIns="91425"/>
          <a:lstStyle>
            <a:lvl1pPr lvl="0" algn="ctr">
              <a:spcBef>
                <a:spcPts val="0"/>
              </a:spcBef>
              <a:buClr>
                <a:schemeClr val="dk2"/>
              </a:buClr>
              <a:buSzPts val="8600"/>
              <a:buNone/>
              <a:defRPr sz="8600">
                <a:solidFill>
                  <a:schemeClr val="dk2"/>
                </a:solidFill>
              </a:defRPr>
            </a:lvl1pPr>
            <a:lvl2pPr lvl="1" algn="ctr">
              <a:spcBef>
                <a:spcPts val="0"/>
              </a:spcBef>
              <a:buClr>
                <a:schemeClr val="dk2"/>
              </a:buClr>
              <a:buSzPts val="8600"/>
              <a:buNone/>
              <a:defRPr sz="8600">
                <a:solidFill>
                  <a:schemeClr val="dk2"/>
                </a:solidFill>
              </a:defRPr>
            </a:lvl2pPr>
            <a:lvl3pPr lvl="2" algn="ctr">
              <a:spcBef>
                <a:spcPts val="0"/>
              </a:spcBef>
              <a:buClr>
                <a:schemeClr val="dk2"/>
              </a:buClr>
              <a:buSzPts val="8600"/>
              <a:buNone/>
              <a:defRPr sz="8600">
                <a:solidFill>
                  <a:schemeClr val="dk2"/>
                </a:solidFill>
              </a:defRPr>
            </a:lvl3pPr>
            <a:lvl4pPr lvl="3" algn="ctr">
              <a:spcBef>
                <a:spcPts val="0"/>
              </a:spcBef>
              <a:buClr>
                <a:schemeClr val="dk2"/>
              </a:buClr>
              <a:buSzPts val="8600"/>
              <a:buNone/>
              <a:defRPr sz="8600">
                <a:solidFill>
                  <a:schemeClr val="dk2"/>
                </a:solidFill>
              </a:defRPr>
            </a:lvl4pPr>
            <a:lvl5pPr lvl="4" algn="ctr">
              <a:spcBef>
                <a:spcPts val="0"/>
              </a:spcBef>
              <a:buClr>
                <a:schemeClr val="dk2"/>
              </a:buClr>
              <a:buSzPts val="8600"/>
              <a:buNone/>
              <a:defRPr sz="8600">
                <a:solidFill>
                  <a:schemeClr val="dk2"/>
                </a:solidFill>
              </a:defRPr>
            </a:lvl5pPr>
            <a:lvl6pPr lvl="5" algn="ctr">
              <a:spcBef>
                <a:spcPts val="0"/>
              </a:spcBef>
              <a:buClr>
                <a:schemeClr val="dk2"/>
              </a:buClr>
              <a:buSzPts val="8600"/>
              <a:buNone/>
              <a:defRPr sz="8600">
                <a:solidFill>
                  <a:schemeClr val="dk2"/>
                </a:solidFill>
              </a:defRPr>
            </a:lvl6pPr>
            <a:lvl7pPr lvl="6" algn="ctr">
              <a:spcBef>
                <a:spcPts val="0"/>
              </a:spcBef>
              <a:buClr>
                <a:schemeClr val="dk2"/>
              </a:buClr>
              <a:buSzPts val="8600"/>
              <a:buNone/>
              <a:defRPr sz="8600">
                <a:solidFill>
                  <a:schemeClr val="dk2"/>
                </a:solidFill>
              </a:defRPr>
            </a:lvl7pPr>
            <a:lvl8pPr lvl="7" algn="ctr">
              <a:spcBef>
                <a:spcPts val="0"/>
              </a:spcBef>
              <a:buClr>
                <a:schemeClr val="dk2"/>
              </a:buClr>
              <a:buSzPts val="8600"/>
              <a:buNone/>
              <a:defRPr sz="8600">
                <a:solidFill>
                  <a:schemeClr val="dk2"/>
                </a:solidFill>
              </a:defRPr>
            </a:lvl8pPr>
            <a:lvl9pPr lvl="8" algn="ctr">
              <a:spcBef>
                <a:spcPts val="0"/>
              </a:spcBef>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wrap="square" tIns="91425"/>
          <a:lstStyle>
            <a:lvl1pPr lvl="0" algn="ctr">
              <a:spcBef>
                <a:spcPts val="0"/>
              </a:spcBef>
              <a:buSzPts val="1300"/>
              <a:buChar char="●"/>
              <a:defRPr/>
            </a:lvl1pPr>
            <a:lvl2pPr lvl="1" algn="ctr">
              <a:spcBef>
                <a:spcPts val="0"/>
              </a:spcBef>
              <a:buSzPts val="1100"/>
              <a:buChar char="○"/>
              <a:defRPr/>
            </a:lvl2pPr>
            <a:lvl3pPr lvl="2" algn="ctr">
              <a:spcBef>
                <a:spcPts val="0"/>
              </a:spcBef>
              <a:buSzPts val="1100"/>
              <a:buChar char="■"/>
              <a:defRPr/>
            </a:lvl3pPr>
            <a:lvl4pPr lvl="3" algn="ctr">
              <a:spcBef>
                <a:spcPts val="0"/>
              </a:spcBef>
              <a:buSzPts val="1100"/>
              <a:buChar char="●"/>
              <a:defRPr/>
            </a:lvl4pPr>
            <a:lvl5pPr lvl="4" algn="ctr">
              <a:spcBef>
                <a:spcPts val="0"/>
              </a:spcBef>
              <a:buSzPts val="1100"/>
              <a:buChar char="○"/>
              <a:defRPr/>
            </a:lvl5pPr>
            <a:lvl6pPr lvl="5" algn="ctr">
              <a:spcBef>
                <a:spcPts val="0"/>
              </a:spcBef>
              <a:buSzPts val="1100"/>
              <a:buChar char="■"/>
              <a:defRPr/>
            </a:lvl6pPr>
            <a:lvl7pPr lvl="6" algn="ctr">
              <a:spcBef>
                <a:spcPts val="0"/>
              </a:spcBef>
              <a:buSzPts val="1100"/>
              <a:buChar char="●"/>
              <a:defRPr/>
            </a:lvl7pPr>
            <a:lvl8pPr lvl="7" algn="ctr">
              <a:spcBef>
                <a:spcPts val="0"/>
              </a:spcBef>
              <a:buSzPts val="1100"/>
              <a:buChar char="○"/>
              <a:defRPr/>
            </a:lvl8pPr>
            <a:lvl9pPr lvl="8" algn="ctr">
              <a:spcBef>
                <a:spcPts val="0"/>
              </a:spcBef>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rIns="91425" wrap="square" tIns="91425"/>
          <a:lstStyle>
            <a:lvl1pPr lvl="0" algn="ctr">
              <a:spcBef>
                <a:spcPts val="0"/>
              </a:spcBef>
              <a:buClr>
                <a:schemeClr val="dk2"/>
              </a:buClr>
              <a:buSzPts val="3200"/>
              <a:buNone/>
              <a:defRPr sz="3200">
                <a:solidFill>
                  <a:schemeClr val="dk2"/>
                </a:solidFill>
              </a:defRPr>
            </a:lvl1pPr>
            <a:lvl2pPr lvl="1" algn="ctr">
              <a:spcBef>
                <a:spcPts val="0"/>
              </a:spcBef>
              <a:buClr>
                <a:schemeClr val="dk2"/>
              </a:buClr>
              <a:buSzPts val="3200"/>
              <a:buNone/>
              <a:defRPr sz="3200">
                <a:solidFill>
                  <a:schemeClr val="dk2"/>
                </a:solidFill>
              </a:defRPr>
            </a:lvl2pPr>
            <a:lvl3pPr lvl="2" algn="ctr">
              <a:spcBef>
                <a:spcPts val="0"/>
              </a:spcBef>
              <a:buClr>
                <a:schemeClr val="dk2"/>
              </a:buClr>
              <a:buSzPts val="3200"/>
              <a:buNone/>
              <a:defRPr sz="3200">
                <a:solidFill>
                  <a:schemeClr val="dk2"/>
                </a:solidFill>
              </a:defRPr>
            </a:lvl3pPr>
            <a:lvl4pPr lvl="3" algn="ctr">
              <a:spcBef>
                <a:spcPts val="0"/>
              </a:spcBef>
              <a:buClr>
                <a:schemeClr val="dk2"/>
              </a:buClr>
              <a:buSzPts val="3200"/>
              <a:buNone/>
              <a:defRPr sz="3200">
                <a:solidFill>
                  <a:schemeClr val="dk2"/>
                </a:solidFill>
              </a:defRPr>
            </a:lvl4pPr>
            <a:lvl5pPr lvl="4" algn="ctr">
              <a:spcBef>
                <a:spcPts val="0"/>
              </a:spcBef>
              <a:buClr>
                <a:schemeClr val="dk2"/>
              </a:buClr>
              <a:buSzPts val="3200"/>
              <a:buNone/>
              <a:defRPr sz="3200">
                <a:solidFill>
                  <a:schemeClr val="dk2"/>
                </a:solidFill>
              </a:defRPr>
            </a:lvl5pPr>
            <a:lvl6pPr lvl="5" algn="ctr">
              <a:spcBef>
                <a:spcPts val="0"/>
              </a:spcBef>
              <a:buClr>
                <a:schemeClr val="dk2"/>
              </a:buClr>
              <a:buSzPts val="3200"/>
              <a:buNone/>
              <a:defRPr sz="3200">
                <a:solidFill>
                  <a:schemeClr val="dk2"/>
                </a:solidFill>
              </a:defRPr>
            </a:lvl6pPr>
            <a:lvl7pPr lvl="6" algn="ctr">
              <a:spcBef>
                <a:spcPts val="0"/>
              </a:spcBef>
              <a:buClr>
                <a:schemeClr val="dk2"/>
              </a:buClr>
              <a:buSzPts val="3200"/>
              <a:buNone/>
              <a:defRPr sz="3200">
                <a:solidFill>
                  <a:schemeClr val="dk2"/>
                </a:solidFill>
              </a:defRPr>
            </a:lvl7pPr>
            <a:lvl8pPr lvl="7" algn="ctr">
              <a:spcBef>
                <a:spcPts val="0"/>
              </a:spcBef>
              <a:buClr>
                <a:schemeClr val="dk2"/>
              </a:buClr>
              <a:buSzPts val="3200"/>
              <a:buNone/>
              <a:defRPr sz="3200">
                <a:solidFill>
                  <a:schemeClr val="dk2"/>
                </a:solidFill>
              </a:defRPr>
            </a:lvl8pPr>
            <a:lvl9pPr lvl="8" algn="ctr">
              <a:spcBef>
                <a:spcPts val="0"/>
              </a:spcBef>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indent="0" lvl="0" marL="0">
              <a:spcBef>
                <a:spcPts val="0"/>
              </a:spcBef>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rIns="91425" wrap="square" tIns="91425"/>
          <a:lstStyle>
            <a:lvl1pPr lvl="0" algn="ctr">
              <a:spcBef>
                <a:spcPts val="0"/>
              </a:spcBef>
              <a:buSzPts val="3200"/>
              <a:buNone/>
              <a:defRPr sz="3200"/>
            </a:lvl1pPr>
            <a:lvl2pPr lvl="1" algn="ctr">
              <a:spcBef>
                <a:spcPts val="0"/>
              </a:spcBef>
              <a:buSzPts val="3200"/>
              <a:buNone/>
              <a:defRPr sz="3200"/>
            </a:lvl2pPr>
            <a:lvl3pPr lvl="2" algn="ctr">
              <a:spcBef>
                <a:spcPts val="0"/>
              </a:spcBef>
              <a:buSzPts val="3200"/>
              <a:buNone/>
              <a:defRPr sz="3200"/>
            </a:lvl3pPr>
            <a:lvl4pPr lvl="3" algn="ctr">
              <a:spcBef>
                <a:spcPts val="0"/>
              </a:spcBef>
              <a:buSzPts val="3200"/>
              <a:buNone/>
              <a:defRPr sz="3200"/>
            </a:lvl4pPr>
            <a:lvl5pPr lvl="4" algn="ctr">
              <a:spcBef>
                <a:spcPts val="0"/>
              </a:spcBef>
              <a:buSzPts val="3200"/>
              <a:buNone/>
              <a:defRPr sz="3200"/>
            </a:lvl5pPr>
            <a:lvl6pPr lvl="5" algn="ctr">
              <a:spcBef>
                <a:spcPts val="0"/>
              </a:spcBef>
              <a:buSzPts val="3200"/>
              <a:buNone/>
              <a:defRPr sz="3200"/>
            </a:lvl6pPr>
            <a:lvl7pPr lvl="6" algn="ctr">
              <a:spcBef>
                <a:spcPts val="0"/>
              </a:spcBef>
              <a:buSzPts val="3200"/>
              <a:buNone/>
              <a:defRPr sz="3200"/>
            </a:lvl7pPr>
            <a:lvl8pPr lvl="7" algn="ctr">
              <a:spcBef>
                <a:spcPts val="0"/>
              </a:spcBef>
              <a:buSzPts val="3200"/>
              <a:buNone/>
              <a:defRPr sz="3200"/>
            </a:lvl8pPr>
            <a:lvl9pPr lvl="8" algn="ctr">
              <a:spcBef>
                <a:spcPts val="0"/>
              </a:spcBef>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indent="0" lvl="0" mar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wrap="square" tIns="91425"/>
          <a:lstStyle>
            <a:lvl1pPr lvl="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Nunito"/>
              <a:buNone/>
              <a:defRPr sz="2800">
                <a:solidFill>
                  <a:schemeClr val="lt1"/>
                </a:solidFill>
                <a:latin typeface="Nunito"/>
                <a:ea typeface="Nunito"/>
                <a:cs typeface="Nunito"/>
                <a:sym typeface="Nunito"/>
              </a:defRPr>
            </a:lvl1pPr>
            <a:lvl2pPr lvl="1">
              <a:spcBef>
                <a:spcPts val="0"/>
              </a:spcBef>
              <a:buClr>
                <a:schemeClr val="lt1"/>
              </a:buClr>
              <a:buSzPts val="2800"/>
              <a:buFont typeface="Nunito"/>
              <a:buNone/>
              <a:defRPr sz="2800">
                <a:solidFill>
                  <a:schemeClr val="lt1"/>
                </a:solidFill>
                <a:latin typeface="Nunito"/>
                <a:ea typeface="Nunito"/>
                <a:cs typeface="Nunito"/>
                <a:sym typeface="Nunito"/>
              </a:defRPr>
            </a:lvl2pPr>
            <a:lvl3pPr lvl="2">
              <a:spcBef>
                <a:spcPts val="0"/>
              </a:spcBef>
              <a:buClr>
                <a:schemeClr val="lt1"/>
              </a:buClr>
              <a:buSzPts val="2800"/>
              <a:buFont typeface="Nunito"/>
              <a:buNone/>
              <a:defRPr sz="2800">
                <a:solidFill>
                  <a:schemeClr val="lt1"/>
                </a:solidFill>
                <a:latin typeface="Nunito"/>
                <a:ea typeface="Nunito"/>
                <a:cs typeface="Nunito"/>
                <a:sym typeface="Nunito"/>
              </a:defRPr>
            </a:lvl3pPr>
            <a:lvl4pPr lvl="3">
              <a:spcBef>
                <a:spcPts val="0"/>
              </a:spcBef>
              <a:buClr>
                <a:schemeClr val="lt1"/>
              </a:buClr>
              <a:buSzPts val="2800"/>
              <a:buFont typeface="Nunito"/>
              <a:buNone/>
              <a:defRPr sz="2800">
                <a:solidFill>
                  <a:schemeClr val="lt1"/>
                </a:solidFill>
                <a:latin typeface="Nunito"/>
                <a:ea typeface="Nunito"/>
                <a:cs typeface="Nunito"/>
                <a:sym typeface="Nunito"/>
              </a:defRPr>
            </a:lvl4pPr>
            <a:lvl5pPr lvl="4">
              <a:spcBef>
                <a:spcPts val="0"/>
              </a:spcBef>
              <a:buClr>
                <a:schemeClr val="lt1"/>
              </a:buClr>
              <a:buSzPts val="2800"/>
              <a:buFont typeface="Nunito"/>
              <a:buNone/>
              <a:defRPr sz="2800">
                <a:solidFill>
                  <a:schemeClr val="lt1"/>
                </a:solidFill>
                <a:latin typeface="Nunito"/>
                <a:ea typeface="Nunito"/>
                <a:cs typeface="Nunito"/>
                <a:sym typeface="Nunito"/>
              </a:defRPr>
            </a:lvl5pPr>
            <a:lvl6pPr lvl="5">
              <a:spcBef>
                <a:spcPts val="0"/>
              </a:spcBef>
              <a:buClr>
                <a:schemeClr val="lt1"/>
              </a:buClr>
              <a:buSzPts val="2800"/>
              <a:buFont typeface="Nunito"/>
              <a:buNone/>
              <a:defRPr sz="2800">
                <a:solidFill>
                  <a:schemeClr val="lt1"/>
                </a:solidFill>
                <a:latin typeface="Nunito"/>
                <a:ea typeface="Nunito"/>
                <a:cs typeface="Nunito"/>
                <a:sym typeface="Nunito"/>
              </a:defRPr>
            </a:lvl6pPr>
            <a:lvl7pPr lvl="6">
              <a:spcBef>
                <a:spcPts val="0"/>
              </a:spcBef>
              <a:buClr>
                <a:schemeClr val="lt1"/>
              </a:buClr>
              <a:buSzPts val="2800"/>
              <a:buFont typeface="Nunito"/>
              <a:buNone/>
              <a:defRPr sz="2800">
                <a:solidFill>
                  <a:schemeClr val="lt1"/>
                </a:solidFill>
                <a:latin typeface="Nunito"/>
                <a:ea typeface="Nunito"/>
                <a:cs typeface="Nunito"/>
                <a:sym typeface="Nunito"/>
              </a:defRPr>
            </a:lvl7pPr>
            <a:lvl8pPr lvl="7">
              <a:spcBef>
                <a:spcPts val="0"/>
              </a:spcBef>
              <a:buClr>
                <a:schemeClr val="lt1"/>
              </a:buClr>
              <a:buSzPts val="2800"/>
              <a:buFont typeface="Nunito"/>
              <a:buNone/>
              <a:defRPr sz="2800">
                <a:solidFill>
                  <a:schemeClr val="lt1"/>
                </a:solidFill>
                <a:latin typeface="Nunito"/>
                <a:ea typeface="Nunito"/>
                <a:cs typeface="Nunito"/>
                <a:sym typeface="Nunito"/>
              </a:defRPr>
            </a:lvl8pPr>
            <a:lvl9pPr lvl="8">
              <a:spcBef>
                <a:spcPts val="0"/>
              </a:spcBef>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260575" y="164575"/>
            <a:ext cx="8520600" cy="1407600"/>
          </a:xfrm>
          <a:prstGeom prst="rect">
            <a:avLst/>
          </a:prstGeom>
        </p:spPr>
        <p:txBody>
          <a:bodyPr anchorCtr="0" anchor="ctr" bIns="91425" lIns="91425" rIns="91425" wrap="square" tIns="91425">
            <a:noAutofit/>
          </a:bodyPr>
          <a:lstStyle/>
          <a:p>
            <a:pPr indent="0" lvl="0" marL="0">
              <a:spcBef>
                <a:spcPts val="0"/>
              </a:spcBef>
              <a:buNone/>
            </a:pPr>
            <a:r>
              <a:rPr b="1" lang="en"/>
              <a:t>MBTA The Ride</a:t>
            </a:r>
          </a:p>
        </p:txBody>
      </p:sp>
      <p:sp>
        <p:nvSpPr>
          <p:cNvPr id="129" name="Shape 129"/>
          <p:cNvSpPr txBox="1"/>
          <p:nvPr>
            <p:ph idx="1" type="subTitle"/>
          </p:nvPr>
        </p:nvSpPr>
        <p:spPr>
          <a:xfrm>
            <a:off x="311700" y="3094000"/>
            <a:ext cx="8520600" cy="1112400"/>
          </a:xfrm>
          <a:prstGeom prst="rect">
            <a:avLst/>
          </a:prstGeom>
        </p:spPr>
        <p:txBody>
          <a:bodyPr anchorCtr="0" anchor="t" bIns="91425" lIns="91425" rIns="91425" wrap="square" tIns="91425">
            <a:noAutofit/>
          </a:bodyPr>
          <a:lstStyle/>
          <a:p>
            <a:pPr indent="0" lvl="0" marL="0">
              <a:spcBef>
                <a:spcPts val="0"/>
              </a:spcBef>
              <a:buNone/>
            </a:pPr>
            <a:r>
              <a:rPr b="1" lang="en" sz="2400"/>
              <a:t>Team</a:t>
            </a:r>
            <a:r>
              <a:rPr b="1" lang="en" sz="2400"/>
              <a:t> 204</a:t>
            </a:r>
          </a:p>
          <a:p>
            <a:pPr indent="457200" lvl="0" marL="0" algn="l">
              <a:spcBef>
                <a:spcPts val="0"/>
              </a:spcBef>
              <a:buNone/>
            </a:pPr>
            <a:r>
              <a:rPr lang="en"/>
              <a:t>Michael Fleischmann, Sarah Chou, Olivia Schlepphorst, Lindsay Hauser, Sophie Wigmore</a:t>
            </a:r>
          </a:p>
        </p:txBody>
      </p:sp>
      <p:pic>
        <p:nvPicPr>
          <p:cNvPr id="130" name="Shape 130"/>
          <p:cNvPicPr preferRelativeResize="0"/>
          <p:nvPr/>
        </p:nvPicPr>
        <p:blipFill rotWithShape="1">
          <a:blip r:embed="rId3">
            <a:alphaModFix/>
          </a:blip>
          <a:srcRect b="0" l="0" r="0" t="0"/>
          <a:stretch/>
        </p:blipFill>
        <p:spPr>
          <a:xfrm>
            <a:off x="2626450" y="1252600"/>
            <a:ext cx="3788850" cy="184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819150" y="2009125"/>
            <a:ext cx="7505700" cy="954600"/>
          </a:xfrm>
          <a:prstGeom prst="rect">
            <a:avLst/>
          </a:prstGeom>
        </p:spPr>
        <p:txBody>
          <a:bodyPr anchorCtr="0" anchor="t" bIns="91425" lIns="91425" rIns="91425" wrap="square" tIns="91425">
            <a:noAutofit/>
          </a:bodyPr>
          <a:lstStyle/>
          <a:p>
            <a:pPr indent="0" lvl="0" marL="0" algn="ctr">
              <a:spcBef>
                <a:spcPts val="0"/>
              </a:spcBef>
              <a:buNone/>
            </a:pPr>
            <a:r>
              <a:rPr lang="en" sz="6000"/>
              <a:t>DEMO TIME!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819150" y="845600"/>
            <a:ext cx="7505700" cy="954600"/>
          </a:xfrm>
          <a:prstGeom prst="rect">
            <a:avLst/>
          </a:prstGeom>
        </p:spPr>
        <p:txBody>
          <a:bodyPr anchorCtr="0" anchor="t" bIns="91425" lIns="91425" rIns="91425" wrap="square" tIns="91425">
            <a:noAutofit/>
          </a:bodyPr>
          <a:lstStyle/>
          <a:p>
            <a:pPr indent="0" lvl="0" marL="0">
              <a:spcBef>
                <a:spcPts val="0"/>
              </a:spcBef>
              <a:buNone/>
            </a:pPr>
            <a:r>
              <a:rPr lang="en"/>
              <a:t>Handoff</a:t>
            </a:r>
          </a:p>
        </p:txBody>
      </p:sp>
      <p:sp>
        <p:nvSpPr>
          <p:cNvPr id="246" name="Shape 246"/>
          <p:cNvSpPr txBox="1"/>
          <p:nvPr>
            <p:ph idx="1" type="body"/>
          </p:nvPr>
        </p:nvSpPr>
        <p:spPr>
          <a:xfrm>
            <a:off x="819150" y="1744200"/>
            <a:ext cx="7505700" cy="24480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Char char="●"/>
            </a:pPr>
            <a:r>
              <a:rPr lang="en" sz="2000"/>
              <a:t>Everything in our team’s </a:t>
            </a:r>
            <a:r>
              <a:rPr lang="en" sz="2000"/>
              <a:t>Github repository</a:t>
            </a:r>
          </a:p>
          <a:p>
            <a:pPr indent="-355600" lvl="0" marL="457200" rtl="0">
              <a:spcBef>
                <a:spcPts val="0"/>
              </a:spcBef>
              <a:spcAft>
                <a:spcPts val="0"/>
              </a:spcAft>
              <a:buSzPts val="2000"/>
              <a:buChar char="●"/>
            </a:pPr>
            <a:r>
              <a:rPr lang="en" sz="2000"/>
              <a:t>Documents: Usability write-ups, Use Cases, README</a:t>
            </a:r>
          </a:p>
          <a:p>
            <a:pPr indent="-355600" lvl="0" marL="457200" rtl="0">
              <a:spcBef>
                <a:spcPts val="0"/>
              </a:spcBef>
              <a:spcAft>
                <a:spcPts val="0"/>
              </a:spcAft>
              <a:buSzPts val="2000"/>
              <a:buChar char="●"/>
            </a:pPr>
            <a:r>
              <a:rPr lang="en" sz="2000"/>
              <a:t>Code: All code and tests written</a:t>
            </a:r>
          </a:p>
          <a:p>
            <a:pPr indent="-355600" lvl="0" marL="457200" rtl="0">
              <a:spcBef>
                <a:spcPts val="0"/>
              </a:spcBef>
              <a:spcAft>
                <a:spcPts val="0"/>
              </a:spcAft>
              <a:buSzPts val="2000"/>
              <a:buChar char="●"/>
            </a:pPr>
            <a:r>
              <a:rPr lang="en" sz="2000"/>
              <a:t>Backend is configured with Flask, provide info on how to set up.</a:t>
            </a:r>
          </a:p>
          <a:p>
            <a:pPr indent="-355600" lvl="0" marL="457200">
              <a:spcBef>
                <a:spcPts val="0"/>
              </a:spcBef>
              <a:buSzPts val="2000"/>
              <a:buChar char="●"/>
            </a:pPr>
            <a:r>
              <a:rPr lang="en" sz="2000"/>
              <a:t>Package with 210</a:t>
            </a:r>
          </a:p>
        </p:txBody>
      </p:sp>
      <p:pic>
        <p:nvPicPr>
          <p:cNvPr descr="Image result for git" id="247" name="Shape 247"/>
          <p:cNvPicPr preferRelativeResize="0"/>
          <p:nvPr/>
        </p:nvPicPr>
        <p:blipFill>
          <a:blip r:embed="rId3">
            <a:alphaModFix/>
          </a:blip>
          <a:stretch>
            <a:fillRect/>
          </a:stretch>
        </p:blipFill>
        <p:spPr>
          <a:xfrm>
            <a:off x="4243849" y="766700"/>
            <a:ext cx="1763400" cy="7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508600" y="777875"/>
            <a:ext cx="7505700" cy="486000"/>
          </a:xfrm>
          <a:prstGeom prst="rect">
            <a:avLst/>
          </a:prstGeom>
        </p:spPr>
        <p:txBody>
          <a:bodyPr anchorCtr="0" anchor="t" bIns="91425" lIns="91425" rIns="91425" wrap="square" tIns="91425">
            <a:noAutofit/>
          </a:bodyPr>
          <a:lstStyle/>
          <a:p>
            <a:pPr indent="0" lvl="0" marL="0">
              <a:spcBef>
                <a:spcPts val="0"/>
              </a:spcBef>
              <a:buNone/>
            </a:pPr>
            <a:r>
              <a:rPr lang="en"/>
              <a:t>Challenges</a:t>
            </a:r>
          </a:p>
        </p:txBody>
      </p:sp>
      <p:sp>
        <p:nvSpPr>
          <p:cNvPr id="253" name="Shape 253"/>
          <p:cNvSpPr txBox="1"/>
          <p:nvPr>
            <p:ph idx="1" type="body"/>
          </p:nvPr>
        </p:nvSpPr>
        <p:spPr>
          <a:xfrm>
            <a:off x="508600" y="1369025"/>
            <a:ext cx="7505700" cy="28431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Finding times and places for all of us to meet</a:t>
            </a:r>
          </a:p>
          <a:p>
            <a:pPr indent="-342900" lvl="0" marL="457200" rtl="0">
              <a:spcBef>
                <a:spcPts val="0"/>
              </a:spcBef>
              <a:spcAft>
                <a:spcPts val="0"/>
              </a:spcAft>
              <a:buSzPts val="1800"/>
              <a:buChar char="●"/>
            </a:pPr>
            <a:r>
              <a:rPr lang="en" sz="1800"/>
              <a:t>Difficult to split up working on the algorithm </a:t>
            </a:r>
          </a:p>
          <a:p>
            <a:pPr indent="-342900" lvl="0" marL="457200" rtl="0">
              <a:spcBef>
                <a:spcPts val="0"/>
              </a:spcBef>
              <a:spcAft>
                <a:spcPts val="0"/>
              </a:spcAft>
              <a:buSzPts val="1800"/>
              <a:buChar char="●"/>
            </a:pPr>
            <a:r>
              <a:rPr lang="en" sz="1800"/>
              <a:t>Google maps API has limitations</a:t>
            </a:r>
          </a:p>
          <a:p>
            <a:pPr indent="-342900" lvl="0" marL="457200" rtl="0">
              <a:spcBef>
                <a:spcPts val="0"/>
              </a:spcBef>
              <a:spcAft>
                <a:spcPts val="0"/>
              </a:spcAft>
              <a:buSzPts val="1800"/>
              <a:buChar char="●"/>
            </a:pPr>
            <a:r>
              <a:rPr lang="en" sz="1800"/>
              <a:t>Integrating Jenkins with Python</a:t>
            </a:r>
          </a:p>
          <a:p>
            <a:pPr indent="-342900" lvl="0" marL="457200" rtl="0">
              <a:spcBef>
                <a:spcPts val="0"/>
              </a:spcBef>
              <a:buSzPts val="1800"/>
              <a:buChar char="●"/>
            </a:pPr>
            <a:r>
              <a:rPr lang="en" sz="1800"/>
              <a:t>Learning curve</a:t>
            </a:r>
          </a:p>
        </p:txBody>
      </p:sp>
      <p:pic>
        <p:nvPicPr>
          <p:cNvPr descr="Image result for bill belichick throwing the challenge flag" id="254" name="Shape 254"/>
          <p:cNvPicPr preferRelativeResize="0"/>
          <p:nvPr/>
        </p:nvPicPr>
        <p:blipFill>
          <a:blip r:embed="rId3">
            <a:alphaModFix/>
          </a:blip>
          <a:stretch>
            <a:fillRect/>
          </a:stretch>
        </p:blipFill>
        <p:spPr>
          <a:xfrm>
            <a:off x="5403035" y="965600"/>
            <a:ext cx="3222690" cy="2673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524200" y="484850"/>
            <a:ext cx="7505700" cy="9546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a:t>Workarounds/Solutions</a:t>
            </a:r>
          </a:p>
          <a:p>
            <a:pPr indent="0" lvl="0" marL="0">
              <a:spcBef>
                <a:spcPts val="0"/>
              </a:spcBef>
              <a:buNone/>
            </a:pPr>
            <a:r>
              <a:rPr lang="en"/>
              <a:t> </a:t>
            </a:r>
          </a:p>
        </p:txBody>
      </p:sp>
      <p:sp>
        <p:nvSpPr>
          <p:cNvPr id="260" name="Shape 260"/>
          <p:cNvSpPr txBox="1"/>
          <p:nvPr>
            <p:ph idx="1" type="body"/>
          </p:nvPr>
        </p:nvSpPr>
        <p:spPr>
          <a:xfrm>
            <a:off x="524200" y="1060350"/>
            <a:ext cx="7505700" cy="30228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Utilized applications for scheduling times/places</a:t>
            </a:r>
          </a:p>
          <a:p>
            <a:pPr indent="-342900" lvl="0" marL="457200" rtl="0">
              <a:spcBef>
                <a:spcPts val="0"/>
              </a:spcBef>
              <a:spcAft>
                <a:spcPts val="0"/>
              </a:spcAft>
              <a:buSzPts val="1800"/>
              <a:buChar char="●"/>
            </a:pPr>
            <a:r>
              <a:rPr lang="en" sz="1800"/>
              <a:t>Split up the work in other ways </a:t>
            </a:r>
          </a:p>
          <a:p>
            <a:pPr indent="-342900" lvl="0" marL="457200" rtl="0">
              <a:spcBef>
                <a:spcPts val="0"/>
              </a:spcBef>
              <a:spcAft>
                <a:spcPts val="0"/>
              </a:spcAft>
              <a:buSzPts val="1800"/>
              <a:buChar char="●"/>
            </a:pPr>
            <a:r>
              <a:rPr lang="en" sz="1800"/>
              <a:t>Stored addresses in a file, once converted did not have to geocode again</a:t>
            </a:r>
          </a:p>
          <a:p>
            <a:pPr indent="-342900" lvl="0" marL="457200" rtl="0">
              <a:spcBef>
                <a:spcPts val="0"/>
              </a:spcBef>
              <a:spcAft>
                <a:spcPts val="0"/>
              </a:spcAft>
              <a:buSzPts val="1800"/>
              <a:buChar char="●"/>
            </a:pPr>
            <a:r>
              <a:rPr lang="en" sz="1800"/>
              <a:t>Met with TA (Alex) to find a way to install on the server</a:t>
            </a:r>
          </a:p>
          <a:p>
            <a:pPr indent="-342900" lvl="0" marL="457200" rtl="0">
              <a:spcBef>
                <a:spcPts val="0"/>
              </a:spcBef>
              <a:buSzPts val="1800"/>
              <a:buChar char="●"/>
            </a:pPr>
            <a:r>
              <a:rPr lang="en" sz="1800"/>
              <a:t>We all learned a lot!</a:t>
            </a:r>
          </a:p>
        </p:txBody>
      </p:sp>
      <p:pic>
        <p:nvPicPr>
          <p:cNvPr descr="Image result for the ride mbta success" id="261" name="Shape 261"/>
          <p:cNvPicPr preferRelativeResize="0"/>
          <p:nvPr/>
        </p:nvPicPr>
        <p:blipFill>
          <a:blip r:embed="rId3">
            <a:alphaModFix/>
          </a:blip>
          <a:stretch>
            <a:fillRect/>
          </a:stretch>
        </p:blipFill>
        <p:spPr>
          <a:xfrm>
            <a:off x="5078919" y="2836525"/>
            <a:ext cx="2740606" cy="1965550"/>
          </a:xfrm>
          <a:prstGeom prst="rect">
            <a:avLst/>
          </a:prstGeom>
          <a:noFill/>
          <a:ln>
            <a:noFill/>
          </a:ln>
        </p:spPr>
      </p:pic>
      <p:pic>
        <p:nvPicPr>
          <p:cNvPr descr="Image result for tom brady on The Ride" id="262" name="Shape 262"/>
          <p:cNvPicPr preferRelativeResize="0"/>
          <p:nvPr/>
        </p:nvPicPr>
        <p:blipFill>
          <a:blip r:embed="rId4">
            <a:alphaModFix/>
          </a:blip>
          <a:stretch>
            <a:fillRect/>
          </a:stretch>
        </p:blipFill>
        <p:spPr>
          <a:xfrm>
            <a:off x="1403325" y="2836517"/>
            <a:ext cx="2948325" cy="19655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819150" y="845600"/>
            <a:ext cx="7505700" cy="954600"/>
          </a:xfrm>
          <a:prstGeom prst="rect">
            <a:avLst/>
          </a:prstGeom>
        </p:spPr>
        <p:txBody>
          <a:bodyPr anchorCtr="0" anchor="t" bIns="91425" lIns="91425" rIns="91425" wrap="square" tIns="91425">
            <a:noAutofit/>
          </a:bodyPr>
          <a:lstStyle/>
          <a:p>
            <a:pPr indent="0" lvl="0" marL="0">
              <a:spcBef>
                <a:spcPts val="0"/>
              </a:spcBef>
              <a:buNone/>
            </a:pPr>
            <a:r>
              <a:rPr lang="en"/>
              <a:t>Future Additions</a:t>
            </a:r>
          </a:p>
        </p:txBody>
      </p:sp>
      <p:sp>
        <p:nvSpPr>
          <p:cNvPr id="268" name="Shape 268"/>
          <p:cNvSpPr txBox="1"/>
          <p:nvPr>
            <p:ph idx="1" type="body"/>
          </p:nvPr>
        </p:nvSpPr>
        <p:spPr>
          <a:xfrm>
            <a:off x="736125" y="1437725"/>
            <a:ext cx="7588800" cy="300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Assess cost analysis</a:t>
            </a:r>
          </a:p>
          <a:p>
            <a:pPr indent="-342900" lvl="0" marL="457200" rtl="0">
              <a:spcBef>
                <a:spcPts val="0"/>
              </a:spcBef>
              <a:spcAft>
                <a:spcPts val="0"/>
              </a:spcAft>
              <a:buSzPts val="1800"/>
              <a:buChar char="●"/>
            </a:pPr>
            <a:r>
              <a:rPr lang="en" sz="1800"/>
              <a:t>Implement ability to change variables </a:t>
            </a:r>
          </a:p>
          <a:p>
            <a:pPr indent="-342900" lvl="1" marL="914400" rtl="0">
              <a:spcBef>
                <a:spcPts val="0"/>
              </a:spcBef>
              <a:spcAft>
                <a:spcPts val="0"/>
              </a:spcAft>
              <a:buSzPts val="1800"/>
              <a:buChar char="○"/>
            </a:pPr>
            <a:r>
              <a:rPr lang="en" sz="1800"/>
              <a:t>time windows, average speed etc.</a:t>
            </a:r>
          </a:p>
          <a:p>
            <a:pPr indent="-342900" lvl="0" marL="457200" rtl="0">
              <a:spcBef>
                <a:spcPts val="0"/>
              </a:spcBef>
              <a:spcAft>
                <a:spcPts val="0"/>
              </a:spcAft>
              <a:buSzPts val="1800"/>
              <a:buChar char="●"/>
            </a:pPr>
            <a:r>
              <a:rPr lang="en" sz="1800"/>
              <a:t>Utilize the </a:t>
            </a:r>
            <a:r>
              <a:rPr lang="en" sz="1800"/>
              <a:t>verifone</a:t>
            </a:r>
            <a:r>
              <a:rPr lang="en" sz="1800"/>
              <a:t> API </a:t>
            </a:r>
          </a:p>
          <a:p>
            <a:pPr indent="-342900" lvl="0" marL="457200" rtl="0">
              <a:spcBef>
                <a:spcPts val="0"/>
              </a:spcBef>
              <a:spcAft>
                <a:spcPts val="0"/>
              </a:spcAft>
              <a:buSzPts val="1800"/>
              <a:buChar char="●"/>
            </a:pPr>
            <a:r>
              <a:rPr lang="en" sz="1800"/>
              <a:t>Automate tests using scripts</a:t>
            </a:r>
          </a:p>
          <a:p>
            <a:pPr indent="-342900" lvl="0" marL="457200" rtl="0">
              <a:spcBef>
                <a:spcPts val="0"/>
              </a:spcBef>
              <a:buSzPts val="1800"/>
              <a:buChar char="●"/>
            </a:pPr>
            <a:r>
              <a:rPr lang="en" sz="1800"/>
              <a:t>Use a database to store addresses used in previous routes and geocodes</a:t>
            </a:r>
          </a:p>
        </p:txBody>
      </p:sp>
      <p:pic>
        <p:nvPicPr>
          <p:cNvPr id="269" name="Shape 269"/>
          <p:cNvPicPr preferRelativeResize="0"/>
          <p:nvPr/>
        </p:nvPicPr>
        <p:blipFill>
          <a:blip r:embed="rId3">
            <a:alphaModFix/>
          </a:blip>
          <a:stretch>
            <a:fillRect/>
          </a:stretch>
        </p:blipFill>
        <p:spPr>
          <a:xfrm>
            <a:off x="5290875" y="313625"/>
            <a:ext cx="3299324" cy="2129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819150" y="541100"/>
            <a:ext cx="7505700" cy="954600"/>
          </a:xfrm>
          <a:prstGeom prst="rect">
            <a:avLst/>
          </a:prstGeom>
        </p:spPr>
        <p:txBody>
          <a:bodyPr anchorCtr="0" anchor="t" bIns="91425" lIns="91425" rIns="91425" wrap="square" tIns="91425">
            <a:noAutofit/>
          </a:bodyPr>
          <a:lstStyle/>
          <a:p>
            <a:pPr indent="0" lvl="0" marL="0">
              <a:spcBef>
                <a:spcPts val="0"/>
              </a:spcBef>
              <a:buNone/>
            </a:pPr>
            <a:r>
              <a:rPr lang="en"/>
              <a:t>References</a:t>
            </a:r>
          </a:p>
        </p:txBody>
      </p:sp>
      <p:sp>
        <p:nvSpPr>
          <p:cNvPr id="275" name="Shape 275"/>
          <p:cNvSpPr txBox="1"/>
          <p:nvPr>
            <p:ph idx="1" type="body"/>
          </p:nvPr>
        </p:nvSpPr>
        <p:spPr>
          <a:xfrm>
            <a:off x="819150" y="1129100"/>
            <a:ext cx="7875300" cy="3557400"/>
          </a:xfrm>
          <a:prstGeom prst="rect">
            <a:avLst/>
          </a:prstGeom>
        </p:spPr>
        <p:txBody>
          <a:bodyPr anchorCtr="0" anchor="t" bIns="91425" lIns="91425" rIns="91425" wrap="square" tIns="91425">
            <a:noAutofit/>
          </a:bodyPr>
          <a:lstStyle/>
          <a:p>
            <a:pPr indent="0" lvl="0" marL="0" rtl="0">
              <a:spcBef>
                <a:spcPts val="0"/>
              </a:spcBef>
              <a:spcAft>
                <a:spcPts val="0"/>
              </a:spcAft>
              <a:buNone/>
            </a:pPr>
            <a:r>
              <a:rPr b="1" lang="en" sz="1800"/>
              <a:t>Geocoding</a:t>
            </a:r>
          </a:p>
          <a:p>
            <a:pPr indent="0" lvl="0" marL="0" rtl="0">
              <a:spcBef>
                <a:spcPts val="0"/>
              </a:spcBef>
              <a:spcAft>
                <a:spcPts val="0"/>
              </a:spcAft>
              <a:buNone/>
            </a:pPr>
            <a:r>
              <a:rPr lang="en" sz="1800"/>
              <a:t>https://developers.google.com/maps/documentation/distance-matrix/start</a:t>
            </a:r>
          </a:p>
          <a:p>
            <a:pPr indent="0" lvl="0" marL="0" rtl="0">
              <a:spcBef>
                <a:spcPts val="0"/>
              </a:spcBef>
              <a:spcAft>
                <a:spcPts val="0"/>
              </a:spcAft>
              <a:buNone/>
            </a:pPr>
            <a:r>
              <a:t/>
            </a:r>
            <a:endParaRPr sz="1800">
              <a:solidFill>
                <a:srgbClr val="000000"/>
              </a:solidFill>
            </a:endParaRPr>
          </a:p>
          <a:p>
            <a:pPr indent="0" lvl="0" marL="0" rtl="0">
              <a:spcBef>
                <a:spcPts val="0"/>
              </a:spcBef>
              <a:spcAft>
                <a:spcPts val="0"/>
              </a:spcAft>
              <a:buNone/>
            </a:pPr>
            <a:r>
              <a:rPr b="1" lang="en" sz="1800">
                <a:solidFill>
                  <a:srgbClr val="000000"/>
                </a:solidFill>
              </a:rPr>
              <a:t>Google Optimization Tools:</a:t>
            </a:r>
          </a:p>
          <a:p>
            <a:pPr indent="0" lvl="0" marL="0" rtl="0">
              <a:spcBef>
                <a:spcPts val="0"/>
              </a:spcBef>
              <a:spcAft>
                <a:spcPts val="0"/>
              </a:spcAft>
              <a:buNone/>
            </a:pPr>
            <a:r>
              <a:rPr lang="en" sz="1800">
                <a:solidFill>
                  <a:srgbClr val="000000"/>
                </a:solidFill>
              </a:rPr>
              <a:t>https://developers.google.com/optimization/routing</a:t>
            </a:r>
          </a:p>
          <a:p>
            <a:pPr indent="0" lvl="0" marL="0" rtl="0">
              <a:spcBef>
                <a:spcPts val="0"/>
              </a:spcBef>
              <a:spcAft>
                <a:spcPts val="0"/>
              </a:spcAft>
              <a:buNone/>
            </a:pPr>
            <a:r>
              <a:t/>
            </a:r>
            <a:endParaRPr sz="1800">
              <a:solidFill>
                <a:srgbClr val="000000"/>
              </a:solidFill>
            </a:endParaRPr>
          </a:p>
          <a:p>
            <a:pPr indent="0" lvl="0" marL="0" rtl="0">
              <a:spcBef>
                <a:spcPts val="0"/>
              </a:spcBef>
              <a:spcAft>
                <a:spcPts val="0"/>
              </a:spcAft>
              <a:buNone/>
            </a:pPr>
            <a:r>
              <a:rPr b="1" lang="en" sz="1800">
                <a:solidFill>
                  <a:srgbClr val="000000"/>
                </a:solidFill>
              </a:rPr>
              <a:t>Genetic Algorithm and Routing problems</a:t>
            </a:r>
          </a:p>
          <a:p>
            <a:pPr indent="0" lvl="0" marL="0" rtl="0">
              <a:spcBef>
                <a:spcPts val="0"/>
              </a:spcBef>
              <a:spcAft>
                <a:spcPts val="0"/>
              </a:spcAft>
              <a:buNone/>
            </a:pPr>
            <a:r>
              <a:rPr lang="en" sz="1800">
                <a:solidFill>
                  <a:srgbClr val="000000"/>
                </a:solidFill>
              </a:rPr>
              <a:t>https://link.springer.com/chapter/10.1007/978-3-319-01622-1_45</a:t>
            </a:r>
          </a:p>
          <a:p>
            <a:pPr indent="0" lvl="0" marL="0" rtl="0">
              <a:spcBef>
                <a:spcPts val="0"/>
              </a:spcBef>
              <a:spcAft>
                <a:spcPts val="0"/>
              </a:spcAft>
              <a:buNone/>
            </a:pPr>
            <a:r>
              <a:t/>
            </a:r>
            <a:endParaRPr sz="1800">
              <a:solidFill>
                <a:srgbClr val="000000"/>
              </a:solidFill>
            </a:endParaRPr>
          </a:p>
          <a:p>
            <a:pPr indent="0" lvl="0" marL="0" rtl="0">
              <a:spcBef>
                <a:spcPts val="0"/>
              </a:spcBef>
              <a:spcAft>
                <a:spcPts val="0"/>
              </a:spcAft>
              <a:buNone/>
            </a:pPr>
            <a:r>
              <a:rPr b="1" lang="en" sz="1800">
                <a:solidFill>
                  <a:srgbClr val="000000"/>
                </a:solidFill>
              </a:rPr>
              <a:t>Flask</a:t>
            </a:r>
          </a:p>
          <a:p>
            <a:pPr indent="0" lvl="0" marL="0" rtl="0">
              <a:spcBef>
                <a:spcPts val="0"/>
              </a:spcBef>
              <a:spcAft>
                <a:spcPts val="0"/>
              </a:spcAft>
              <a:buNone/>
            </a:pPr>
            <a:r>
              <a:rPr lang="en" sz="1800">
                <a:solidFill>
                  <a:srgbClr val="000000"/>
                </a:solidFill>
              </a:rPr>
              <a:t>http://flask.pocoo.org/</a:t>
            </a:r>
          </a:p>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rtl="0">
              <a:spcBef>
                <a:spcPts val="0"/>
              </a:spcBef>
              <a:spcAft>
                <a:spcPts val="0"/>
              </a:spcAft>
              <a:buNone/>
            </a:pPr>
            <a:r>
              <a:t/>
            </a:r>
            <a:endParaRPr sz="1800">
              <a:solidFill>
                <a:srgbClr val="000000"/>
              </a:solidFill>
              <a:latin typeface="Arial"/>
              <a:ea typeface="Arial"/>
              <a:cs typeface="Arial"/>
              <a:sym typeface="Arial"/>
            </a:endParaRPr>
          </a:p>
          <a:p>
            <a:pPr indent="0" lvl="0" marL="0">
              <a:spcBef>
                <a:spcPts val="0"/>
              </a:spcBef>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1393929" y="1301146"/>
            <a:ext cx="6366900" cy="2539200"/>
          </a:xfrm>
          <a:prstGeom prst="rect">
            <a:avLst/>
          </a:prstGeom>
        </p:spPr>
        <p:txBody>
          <a:bodyPr anchorCtr="0" anchor="ctr" bIns="91425" lIns="91425" rIns="91425" wrap="square" tIns="91425">
            <a:noAutofit/>
          </a:bodyPr>
          <a:lstStyle/>
          <a:p>
            <a:pPr indent="0" lvl="0" marL="0">
              <a:spcBef>
                <a:spcPts val="0"/>
              </a:spcBef>
              <a:buNone/>
            </a:pPr>
            <a:r>
              <a:rPr lang="en" sz="4800"/>
              <a:t>Questions?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000"/>
                                        <p:tgtEl>
                                          <p:spTgt spid="2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819150" y="845600"/>
            <a:ext cx="7505700" cy="954600"/>
          </a:xfrm>
          <a:prstGeom prst="rect">
            <a:avLst/>
          </a:prstGeom>
        </p:spPr>
        <p:txBody>
          <a:bodyPr anchorCtr="0" anchor="t" bIns="91425" lIns="91425" rIns="91425" wrap="square" tIns="91425">
            <a:noAutofit/>
          </a:bodyPr>
          <a:lstStyle/>
          <a:p>
            <a:pPr indent="0" lvl="0" marL="0">
              <a:spcBef>
                <a:spcPts val="0"/>
              </a:spcBef>
              <a:buNone/>
            </a:pPr>
            <a:r>
              <a:rPr lang="en"/>
              <a:t>The Goal</a:t>
            </a:r>
          </a:p>
        </p:txBody>
      </p:sp>
      <p:sp>
        <p:nvSpPr>
          <p:cNvPr id="136" name="Shape 136"/>
          <p:cNvSpPr txBox="1"/>
          <p:nvPr>
            <p:ph idx="1" type="body"/>
          </p:nvPr>
        </p:nvSpPr>
        <p:spPr>
          <a:xfrm>
            <a:off x="3512375" y="1704625"/>
            <a:ext cx="4888500" cy="24480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0"/>
              </a:spcAft>
              <a:buSzPts val="1800"/>
              <a:buChar char="●"/>
            </a:pPr>
            <a:r>
              <a:rPr lang="en" sz="1800"/>
              <a:t>Cut costs, maximize efficiency for the MBTA’s The Ride Service by optimizing their routing system</a:t>
            </a:r>
          </a:p>
          <a:p>
            <a:pPr indent="-342900" lvl="0" marL="457200" rtl="0">
              <a:lnSpc>
                <a:spcPct val="150000"/>
              </a:lnSpc>
              <a:spcBef>
                <a:spcPts val="0"/>
              </a:spcBef>
              <a:buSzPts val="1800"/>
              <a:buChar char="●"/>
            </a:pPr>
            <a:r>
              <a:rPr lang="en" sz="1800"/>
              <a:t>Boost ridesharing services and productivity</a:t>
            </a:r>
          </a:p>
        </p:txBody>
      </p:sp>
      <p:pic>
        <p:nvPicPr>
          <p:cNvPr id="137" name="Shape 137"/>
          <p:cNvPicPr preferRelativeResize="0"/>
          <p:nvPr/>
        </p:nvPicPr>
        <p:blipFill>
          <a:blip r:embed="rId3">
            <a:alphaModFix/>
          </a:blip>
          <a:stretch>
            <a:fillRect/>
          </a:stretch>
        </p:blipFill>
        <p:spPr>
          <a:xfrm>
            <a:off x="1048925" y="1704613"/>
            <a:ext cx="2152650"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19150" y="497625"/>
            <a:ext cx="7505700" cy="954600"/>
          </a:xfrm>
          <a:prstGeom prst="rect">
            <a:avLst/>
          </a:prstGeom>
        </p:spPr>
        <p:txBody>
          <a:bodyPr anchorCtr="0" anchor="t" bIns="91425" lIns="91425" rIns="91425" wrap="square" tIns="91425">
            <a:noAutofit/>
          </a:bodyPr>
          <a:lstStyle/>
          <a:p>
            <a:pPr indent="0" lvl="0" marL="0">
              <a:spcBef>
                <a:spcPts val="0"/>
              </a:spcBef>
              <a:buNone/>
            </a:pPr>
            <a:r>
              <a:rPr lang="en"/>
              <a:t>Our Process</a:t>
            </a:r>
          </a:p>
        </p:txBody>
      </p:sp>
      <p:sp>
        <p:nvSpPr>
          <p:cNvPr id="143" name="Shape 143"/>
          <p:cNvSpPr txBox="1"/>
          <p:nvPr>
            <p:ph idx="1" type="body"/>
          </p:nvPr>
        </p:nvSpPr>
        <p:spPr>
          <a:xfrm>
            <a:off x="590775" y="1452225"/>
            <a:ext cx="7505700" cy="2891700"/>
          </a:xfrm>
          <a:prstGeom prst="rect">
            <a:avLst/>
          </a:prstGeom>
        </p:spPr>
        <p:txBody>
          <a:bodyPr anchorCtr="0" anchor="t" bIns="91425" lIns="91425" rIns="91425" wrap="square" tIns="91425">
            <a:noAutofit/>
          </a:bodyPr>
          <a:lstStyle/>
          <a:p>
            <a:pPr indent="-336550" lvl="0" marL="457200">
              <a:lnSpc>
                <a:spcPct val="115000"/>
              </a:lnSpc>
              <a:spcBef>
                <a:spcPts val="0"/>
              </a:spcBef>
              <a:spcAft>
                <a:spcPts val="0"/>
              </a:spcAft>
              <a:buSzPts val="1700"/>
              <a:buChar char="-"/>
            </a:pPr>
            <a:r>
              <a:rPr lang="en" sz="1700"/>
              <a:t>Communication</a:t>
            </a:r>
          </a:p>
          <a:p>
            <a:pPr indent="-336550" lvl="0" marL="914400" rtl="0">
              <a:lnSpc>
                <a:spcPct val="115000"/>
              </a:lnSpc>
              <a:spcBef>
                <a:spcPts val="0"/>
              </a:spcBef>
              <a:spcAft>
                <a:spcPts val="400"/>
              </a:spcAft>
              <a:buSzPts val="1700"/>
              <a:buChar char="●"/>
            </a:pPr>
            <a:r>
              <a:rPr lang="en" sz="1700"/>
              <a:t>iMessage</a:t>
            </a:r>
          </a:p>
          <a:p>
            <a:pPr indent="-336550" lvl="0" marL="914400" rtl="0">
              <a:lnSpc>
                <a:spcPct val="115000"/>
              </a:lnSpc>
              <a:spcBef>
                <a:spcPts val="0"/>
              </a:spcBef>
              <a:spcAft>
                <a:spcPts val="0"/>
              </a:spcAft>
              <a:buSzPts val="1700"/>
              <a:buChar char="●"/>
            </a:pPr>
            <a:r>
              <a:rPr lang="en" sz="1700"/>
              <a:t>Git</a:t>
            </a:r>
          </a:p>
          <a:p>
            <a:pPr indent="-336550" lvl="0" marL="914400" rtl="0">
              <a:lnSpc>
                <a:spcPct val="115000"/>
              </a:lnSpc>
              <a:spcBef>
                <a:spcPts val="0"/>
              </a:spcBef>
              <a:spcAft>
                <a:spcPts val="0"/>
              </a:spcAft>
              <a:buSzPts val="1700"/>
              <a:buChar char="●"/>
            </a:pPr>
            <a:r>
              <a:rPr lang="en" sz="1700"/>
              <a:t>Google drive</a:t>
            </a:r>
          </a:p>
          <a:p>
            <a:pPr indent="-336550" lvl="0" marL="457200" rtl="0">
              <a:lnSpc>
                <a:spcPct val="115000"/>
              </a:lnSpc>
              <a:spcBef>
                <a:spcPts val="0"/>
              </a:spcBef>
              <a:buSzPts val="1700"/>
              <a:buChar char="-"/>
            </a:pPr>
            <a:r>
              <a:rPr lang="en" sz="1700"/>
              <a:t>Meeting times increased as the project progressed</a:t>
            </a:r>
          </a:p>
          <a:p>
            <a:pPr indent="0" lvl="0" marL="0">
              <a:spcBef>
                <a:spcPts val="0"/>
              </a:spcBef>
              <a:buNone/>
            </a:pPr>
            <a:r>
              <a:t/>
            </a:r>
            <a:endParaRPr/>
          </a:p>
        </p:txBody>
      </p:sp>
      <p:pic>
        <p:nvPicPr>
          <p:cNvPr id="144" name="Shape 144"/>
          <p:cNvPicPr preferRelativeResize="0"/>
          <p:nvPr/>
        </p:nvPicPr>
        <p:blipFill>
          <a:blip r:embed="rId3">
            <a:alphaModFix/>
          </a:blip>
          <a:stretch>
            <a:fillRect/>
          </a:stretch>
        </p:blipFill>
        <p:spPr>
          <a:xfrm>
            <a:off x="4925296" y="1314821"/>
            <a:ext cx="1533725" cy="1533725"/>
          </a:xfrm>
          <a:prstGeom prst="rect">
            <a:avLst/>
          </a:prstGeom>
          <a:noFill/>
          <a:ln>
            <a:noFill/>
          </a:ln>
        </p:spPr>
      </p:pic>
      <p:pic>
        <p:nvPicPr>
          <p:cNvPr id="145" name="Shape 145"/>
          <p:cNvPicPr preferRelativeResize="0"/>
          <p:nvPr/>
        </p:nvPicPr>
        <p:blipFill>
          <a:blip r:embed="rId4">
            <a:alphaModFix/>
          </a:blip>
          <a:stretch>
            <a:fillRect/>
          </a:stretch>
        </p:blipFill>
        <p:spPr>
          <a:xfrm>
            <a:off x="6750200" y="598097"/>
            <a:ext cx="1722975" cy="1435825"/>
          </a:xfrm>
          <a:prstGeom prst="rect">
            <a:avLst/>
          </a:prstGeom>
          <a:noFill/>
          <a:ln>
            <a:noFill/>
          </a:ln>
        </p:spPr>
      </p:pic>
      <p:pic>
        <p:nvPicPr>
          <p:cNvPr id="146" name="Shape 146"/>
          <p:cNvPicPr preferRelativeResize="0"/>
          <p:nvPr/>
        </p:nvPicPr>
        <p:blipFill>
          <a:blip r:embed="rId5">
            <a:alphaModFix/>
          </a:blip>
          <a:stretch>
            <a:fillRect/>
          </a:stretch>
        </p:blipFill>
        <p:spPr>
          <a:xfrm>
            <a:off x="6660654" y="2750671"/>
            <a:ext cx="1435825" cy="143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819150" y="845600"/>
            <a:ext cx="7505700" cy="954600"/>
          </a:xfrm>
          <a:prstGeom prst="rect">
            <a:avLst/>
          </a:prstGeom>
        </p:spPr>
        <p:txBody>
          <a:bodyPr anchorCtr="0" anchor="t" bIns="91425" lIns="91425" rIns="91425" wrap="square" tIns="91425">
            <a:noAutofit/>
          </a:bodyPr>
          <a:lstStyle/>
          <a:p>
            <a:pPr indent="0" lvl="0" marL="0">
              <a:spcBef>
                <a:spcPts val="0"/>
              </a:spcBef>
              <a:buNone/>
            </a:pPr>
            <a:r>
              <a:rPr lang="en"/>
              <a:t>Sprint Outline</a:t>
            </a:r>
          </a:p>
        </p:txBody>
      </p:sp>
      <p:sp>
        <p:nvSpPr>
          <p:cNvPr id="152" name="Shape 152"/>
          <p:cNvSpPr txBox="1"/>
          <p:nvPr>
            <p:ph idx="1" type="body"/>
          </p:nvPr>
        </p:nvSpPr>
        <p:spPr>
          <a:xfrm>
            <a:off x="819150" y="1610125"/>
            <a:ext cx="7505700" cy="2783100"/>
          </a:xfrm>
          <a:prstGeom prst="rect">
            <a:avLst/>
          </a:prstGeom>
        </p:spPr>
        <p:txBody>
          <a:bodyPr anchorCtr="0" anchor="t" bIns="91425" lIns="91425" rIns="91425" wrap="square" tIns="91425">
            <a:noAutofit/>
          </a:bodyPr>
          <a:lstStyle/>
          <a:p>
            <a:pPr indent="0" lvl="0" marL="0">
              <a:spcBef>
                <a:spcPts val="0"/>
              </a:spcBef>
              <a:buNone/>
            </a:pPr>
            <a:r>
              <a:rPr b="1" lang="en" sz="1400"/>
              <a:t>SPRINT 1: </a:t>
            </a:r>
            <a:r>
              <a:rPr lang="en" sz="1400"/>
              <a:t>Project description, use cases, UI paper prototypes</a:t>
            </a:r>
          </a:p>
          <a:p>
            <a:pPr indent="0" lvl="0" marL="0">
              <a:spcBef>
                <a:spcPts val="0"/>
              </a:spcBef>
              <a:buNone/>
            </a:pPr>
            <a:r>
              <a:rPr b="1" lang="en" sz="1400"/>
              <a:t>SPRINT 2: </a:t>
            </a:r>
            <a:r>
              <a:rPr lang="en" sz="1400"/>
              <a:t>Java, UML diagrams, research, usability study, skeleton of UI coding</a:t>
            </a:r>
          </a:p>
          <a:p>
            <a:pPr indent="0" lvl="0" marL="0">
              <a:spcBef>
                <a:spcPts val="0"/>
              </a:spcBef>
              <a:buNone/>
            </a:pPr>
            <a:r>
              <a:rPr b="1" lang="en" sz="1400"/>
              <a:t>SPRINT 3: </a:t>
            </a:r>
            <a:r>
              <a:rPr lang="en" sz="1400"/>
              <a:t>Bare bones code for algorithm in Java, more research, routing calculator unit tests, teamed up with 210</a:t>
            </a:r>
          </a:p>
          <a:p>
            <a:pPr indent="0" lvl="0" marL="0">
              <a:spcBef>
                <a:spcPts val="0"/>
              </a:spcBef>
              <a:buNone/>
            </a:pPr>
            <a:r>
              <a:rPr b="1" lang="en" sz="1400"/>
              <a:t>SPRINT 4: </a:t>
            </a:r>
            <a:r>
              <a:rPr lang="en" sz="1400"/>
              <a:t>Python, majority of development, testing for all classes</a:t>
            </a:r>
          </a:p>
          <a:p>
            <a:pPr indent="0" lvl="0" marL="0">
              <a:spcBef>
                <a:spcPts val="0"/>
              </a:spcBef>
              <a:buNone/>
            </a:pPr>
            <a:r>
              <a:rPr b="1" lang="en" sz="1400"/>
              <a:t>SPRINT 5: </a:t>
            </a:r>
            <a:r>
              <a:rPr lang="en" sz="1400"/>
              <a:t>Finished algorithm, finished testing, set up MOC and Jenkins, connected to front end, packaging/handoff</a:t>
            </a:r>
          </a:p>
        </p:txBody>
      </p:sp>
      <p:pic>
        <p:nvPicPr>
          <p:cNvPr id="153" name="Shape 153"/>
          <p:cNvPicPr preferRelativeResize="0"/>
          <p:nvPr/>
        </p:nvPicPr>
        <p:blipFill>
          <a:blip r:embed="rId3">
            <a:alphaModFix/>
          </a:blip>
          <a:stretch>
            <a:fillRect/>
          </a:stretch>
        </p:blipFill>
        <p:spPr>
          <a:xfrm>
            <a:off x="6523925" y="467600"/>
            <a:ext cx="1414650" cy="141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561800" y="167150"/>
            <a:ext cx="8520600" cy="572700"/>
          </a:xfrm>
          <a:prstGeom prst="rect">
            <a:avLst/>
          </a:prstGeom>
        </p:spPr>
        <p:txBody>
          <a:bodyPr anchorCtr="0" anchor="t" bIns="91425" lIns="91425" rIns="91425" wrap="square" tIns="91425">
            <a:noAutofit/>
          </a:bodyPr>
          <a:lstStyle/>
          <a:p>
            <a:pPr indent="0" lvl="0" marL="0" rtl="0">
              <a:spcBef>
                <a:spcPts val="0"/>
              </a:spcBef>
              <a:buNone/>
            </a:pPr>
            <a:r>
              <a:rPr lang="en"/>
              <a:t>Roles </a:t>
            </a:r>
          </a:p>
        </p:txBody>
      </p:sp>
      <p:sp>
        <p:nvSpPr>
          <p:cNvPr id="159" name="Shape 159"/>
          <p:cNvSpPr/>
          <p:nvPr/>
        </p:nvSpPr>
        <p:spPr>
          <a:xfrm>
            <a:off x="369600" y="730425"/>
            <a:ext cx="2358300" cy="10941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rPr lang="en"/>
              <a:t>   Planning</a:t>
            </a:r>
          </a:p>
          <a:p>
            <a:pPr indent="-317500" lvl="0" marL="457200" rtl="0">
              <a:spcBef>
                <a:spcPts val="0"/>
              </a:spcBef>
              <a:spcAft>
                <a:spcPts val="0"/>
              </a:spcAft>
              <a:buSzPts val="1400"/>
              <a:buChar char="●"/>
            </a:pPr>
            <a:r>
              <a:rPr lang="en"/>
              <a:t>Requirements</a:t>
            </a:r>
          </a:p>
          <a:p>
            <a:pPr indent="-317500" lvl="0" marL="457200" rtl="0">
              <a:spcBef>
                <a:spcPts val="0"/>
              </a:spcBef>
              <a:spcAft>
                <a:spcPts val="0"/>
              </a:spcAft>
              <a:buSzPts val="1400"/>
              <a:buChar char="●"/>
            </a:pPr>
            <a:r>
              <a:rPr lang="en"/>
              <a:t>UML</a:t>
            </a:r>
          </a:p>
          <a:p>
            <a:pPr indent="-317500" lvl="0" marL="457200" rtl="0">
              <a:spcBef>
                <a:spcPts val="0"/>
              </a:spcBef>
              <a:spcAft>
                <a:spcPts val="0"/>
              </a:spcAft>
              <a:buSzPts val="1400"/>
              <a:buChar char="●"/>
            </a:pPr>
            <a:r>
              <a:rPr lang="en"/>
              <a:t>Use Cases</a:t>
            </a:r>
          </a:p>
          <a:p>
            <a:pPr indent="-317500" lvl="0" marL="457200">
              <a:spcBef>
                <a:spcPts val="0"/>
              </a:spcBef>
              <a:buSzPts val="1400"/>
              <a:buChar char="●"/>
            </a:pPr>
            <a:r>
              <a:rPr lang="en"/>
              <a:t>Research</a:t>
            </a:r>
          </a:p>
        </p:txBody>
      </p:sp>
      <p:sp>
        <p:nvSpPr>
          <p:cNvPr id="160" name="Shape 160"/>
          <p:cNvSpPr/>
          <p:nvPr/>
        </p:nvSpPr>
        <p:spPr>
          <a:xfrm>
            <a:off x="340650" y="1943663"/>
            <a:ext cx="2358300" cy="5727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rPr lang="en"/>
              <a:t>  </a:t>
            </a:r>
          </a:p>
          <a:p>
            <a:pPr indent="0" lvl="0" marL="0" rtl="0">
              <a:spcBef>
                <a:spcPts val="0"/>
              </a:spcBef>
              <a:buNone/>
            </a:pPr>
            <a:r>
              <a:rPr lang="en"/>
              <a:t>   Algorithm Functionality</a:t>
            </a:r>
          </a:p>
          <a:p>
            <a:pPr indent="0" lvl="0" marL="0" rtl="0">
              <a:spcBef>
                <a:spcPts val="0"/>
              </a:spcBef>
              <a:buNone/>
            </a:pPr>
            <a:r>
              <a:t/>
            </a:r>
            <a:endParaRPr/>
          </a:p>
        </p:txBody>
      </p:sp>
      <p:sp>
        <p:nvSpPr>
          <p:cNvPr id="161" name="Shape 161"/>
          <p:cNvSpPr/>
          <p:nvPr/>
        </p:nvSpPr>
        <p:spPr>
          <a:xfrm>
            <a:off x="340650" y="2635488"/>
            <a:ext cx="2358300" cy="10941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  Testing</a:t>
            </a:r>
          </a:p>
          <a:p>
            <a:pPr indent="-317500" lvl="0" marL="457200" rtl="0">
              <a:spcBef>
                <a:spcPts val="0"/>
              </a:spcBef>
              <a:spcAft>
                <a:spcPts val="0"/>
              </a:spcAft>
              <a:buSzPts val="1400"/>
              <a:buChar char="●"/>
            </a:pPr>
            <a:r>
              <a:rPr lang="en"/>
              <a:t>Routing Calculations</a:t>
            </a:r>
          </a:p>
          <a:p>
            <a:pPr indent="-317500" lvl="0" marL="457200" rtl="0">
              <a:spcBef>
                <a:spcPts val="0"/>
              </a:spcBef>
              <a:spcAft>
                <a:spcPts val="0"/>
              </a:spcAft>
              <a:buSzPts val="1400"/>
              <a:buChar char="●"/>
            </a:pPr>
            <a:r>
              <a:rPr lang="en"/>
              <a:t>Parsing input</a:t>
            </a:r>
          </a:p>
          <a:p>
            <a:pPr indent="-317500" lvl="0" marL="457200" rtl="0">
              <a:spcBef>
                <a:spcPts val="0"/>
              </a:spcBef>
              <a:buSzPts val="1400"/>
              <a:buChar char="●"/>
            </a:pPr>
            <a:r>
              <a:rPr lang="en"/>
              <a:t>Code Coverage</a:t>
            </a:r>
          </a:p>
        </p:txBody>
      </p:sp>
      <p:sp>
        <p:nvSpPr>
          <p:cNvPr id="162" name="Shape 162"/>
          <p:cNvSpPr/>
          <p:nvPr/>
        </p:nvSpPr>
        <p:spPr>
          <a:xfrm>
            <a:off x="369600" y="3862200"/>
            <a:ext cx="2358300" cy="9363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Logistics</a:t>
            </a:r>
          </a:p>
          <a:p>
            <a:pPr indent="-317500" lvl="0" marL="457200" rtl="0">
              <a:spcBef>
                <a:spcPts val="0"/>
              </a:spcBef>
              <a:buSzPts val="1400"/>
              <a:buChar char="●"/>
            </a:pPr>
            <a:r>
              <a:rPr lang="en"/>
              <a:t>Connect with front end</a:t>
            </a:r>
          </a:p>
          <a:p>
            <a:pPr indent="-317500" lvl="0" marL="457200" rtl="0">
              <a:spcBef>
                <a:spcPts val="0"/>
              </a:spcBef>
              <a:buSzPts val="1400"/>
              <a:buChar char="●"/>
            </a:pPr>
            <a:r>
              <a:rPr lang="en"/>
              <a:t>Jenkins/MOC</a:t>
            </a:r>
          </a:p>
        </p:txBody>
      </p:sp>
      <p:cxnSp>
        <p:nvCxnSpPr>
          <p:cNvPr id="163" name="Shape 163"/>
          <p:cNvCxnSpPr/>
          <p:nvPr/>
        </p:nvCxnSpPr>
        <p:spPr>
          <a:xfrm>
            <a:off x="370500" y="1884100"/>
            <a:ext cx="8403000" cy="0"/>
          </a:xfrm>
          <a:prstGeom prst="straightConnector1">
            <a:avLst/>
          </a:prstGeom>
          <a:noFill/>
          <a:ln cap="flat" cmpd="sng" w="9525">
            <a:solidFill>
              <a:schemeClr val="dk2"/>
            </a:solidFill>
            <a:prstDash val="solid"/>
            <a:round/>
            <a:headEnd len="lg" w="lg" type="none"/>
            <a:tailEnd len="lg" w="lg" type="none"/>
          </a:ln>
        </p:spPr>
      </p:cxnSp>
      <p:cxnSp>
        <p:nvCxnSpPr>
          <p:cNvPr id="164" name="Shape 164"/>
          <p:cNvCxnSpPr/>
          <p:nvPr/>
        </p:nvCxnSpPr>
        <p:spPr>
          <a:xfrm>
            <a:off x="370500" y="2575925"/>
            <a:ext cx="8403000" cy="0"/>
          </a:xfrm>
          <a:prstGeom prst="straightConnector1">
            <a:avLst/>
          </a:prstGeom>
          <a:noFill/>
          <a:ln cap="flat" cmpd="sng" w="9525">
            <a:solidFill>
              <a:schemeClr val="dk2"/>
            </a:solidFill>
            <a:prstDash val="solid"/>
            <a:round/>
            <a:headEnd len="lg" w="lg" type="none"/>
            <a:tailEnd len="lg" w="lg" type="none"/>
          </a:ln>
        </p:spPr>
      </p:cxnSp>
      <p:cxnSp>
        <p:nvCxnSpPr>
          <p:cNvPr id="165" name="Shape 165"/>
          <p:cNvCxnSpPr/>
          <p:nvPr/>
        </p:nvCxnSpPr>
        <p:spPr>
          <a:xfrm>
            <a:off x="490375" y="3789150"/>
            <a:ext cx="8259300" cy="13500"/>
          </a:xfrm>
          <a:prstGeom prst="straightConnector1">
            <a:avLst/>
          </a:prstGeom>
          <a:noFill/>
          <a:ln cap="flat" cmpd="sng" w="9525">
            <a:solidFill>
              <a:schemeClr val="dk2"/>
            </a:solidFill>
            <a:prstDash val="solid"/>
            <a:round/>
            <a:headEnd len="lg" w="lg" type="none"/>
            <a:tailEnd len="lg" w="lg" type="none"/>
          </a:ln>
        </p:spPr>
      </p:cxnSp>
      <p:sp>
        <p:nvSpPr>
          <p:cNvPr id="166" name="Shape 166"/>
          <p:cNvSpPr/>
          <p:nvPr/>
        </p:nvSpPr>
        <p:spPr>
          <a:xfrm>
            <a:off x="2950800" y="335800"/>
            <a:ext cx="889800" cy="5727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  </a:t>
            </a:r>
          </a:p>
          <a:p>
            <a:pPr indent="0" lvl="0" marL="0" rtl="0">
              <a:spcBef>
                <a:spcPts val="0"/>
              </a:spcBef>
              <a:buNone/>
            </a:pPr>
            <a:r>
              <a:rPr lang="en"/>
              <a:t> Sophie</a:t>
            </a:r>
          </a:p>
          <a:p>
            <a:pPr indent="0" lvl="0" marL="0" rtl="0">
              <a:spcBef>
                <a:spcPts val="0"/>
              </a:spcBef>
              <a:buNone/>
            </a:pPr>
            <a:r>
              <a:t/>
            </a:r>
            <a:endParaRPr/>
          </a:p>
        </p:txBody>
      </p:sp>
      <p:sp>
        <p:nvSpPr>
          <p:cNvPr id="167" name="Shape 167"/>
          <p:cNvSpPr/>
          <p:nvPr/>
        </p:nvSpPr>
        <p:spPr>
          <a:xfrm>
            <a:off x="5304600" y="335800"/>
            <a:ext cx="889800" cy="5727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  </a:t>
            </a:r>
          </a:p>
          <a:p>
            <a:pPr indent="0" lvl="0" marL="0" rtl="0">
              <a:spcBef>
                <a:spcPts val="0"/>
              </a:spcBef>
              <a:buNone/>
            </a:pPr>
            <a:r>
              <a:rPr lang="en"/>
              <a:t>Lindsay</a:t>
            </a:r>
          </a:p>
          <a:p>
            <a:pPr indent="0" lvl="0" marL="0" rtl="0">
              <a:spcBef>
                <a:spcPts val="0"/>
              </a:spcBef>
              <a:buNone/>
            </a:pPr>
            <a:r>
              <a:t/>
            </a:r>
            <a:endParaRPr/>
          </a:p>
        </p:txBody>
      </p:sp>
      <p:sp>
        <p:nvSpPr>
          <p:cNvPr id="168" name="Shape 168"/>
          <p:cNvSpPr/>
          <p:nvPr/>
        </p:nvSpPr>
        <p:spPr>
          <a:xfrm>
            <a:off x="4092450" y="335800"/>
            <a:ext cx="889800" cy="5727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  </a:t>
            </a:r>
          </a:p>
          <a:p>
            <a:pPr indent="0" lvl="0" marL="0" rtl="0">
              <a:spcBef>
                <a:spcPts val="0"/>
              </a:spcBef>
              <a:buNone/>
            </a:pPr>
            <a:r>
              <a:rPr lang="en"/>
              <a:t> Sarah</a:t>
            </a:r>
          </a:p>
          <a:p>
            <a:pPr indent="0" lvl="0" marL="0" rtl="0">
              <a:spcBef>
                <a:spcPts val="0"/>
              </a:spcBef>
              <a:buNone/>
            </a:pPr>
            <a:r>
              <a:t/>
            </a:r>
            <a:endParaRPr/>
          </a:p>
        </p:txBody>
      </p:sp>
      <p:sp>
        <p:nvSpPr>
          <p:cNvPr id="169" name="Shape 169"/>
          <p:cNvSpPr/>
          <p:nvPr/>
        </p:nvSpPr>
        <p:spPr>
          <a:xfrm>
            <a:off x="7565750" y="335800"/>
            <a:ext cx="889800" cy="5727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  </a:t>
            </a:r>
          </a:p>
          <a:p>
            <a:pPr indent="0" lvl="0" marL="0" rtl="0">
              <a:spcBef>
                <a:spcPts val="0"/>
              </a:spcBef>
              <a:buNone/>
            </a:pPr>
            <a:r>
              <a:rPr lang="en"/>
              <a:t>Michael</a:t>
            </a:r>
          </a:p>
          <a:p>
            <a:pPr indent="0" lvl="0" marL="0" rtl="0">
              <a:spcBef>
                <a:spcPts val="0"/>
              </a:spcBef>
              <a:buNone/>
            </a:pPr>
            <a:r>
              <a:t/>
            </a:r>
            <a:endParaRPr/>
          </a:p>
        </p:txBody>
      </p:sp>
      <p:sp>
        <p:nvSpPr>
          <p:cNvPr id="170" name="Shape 170"/>
          <p:cNvSpPr/>
          <p:nvPr/>
        </p:nvSpPr>
        <p:spPr>
          <a:xfrm>
            <a:off x="6435175" y="335800"/>
            <a:ext cx="889800" cy="572700"/>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  </a:t>
            </a:r>
          </a:p>
          <a:p>
            <a:pPr indent="0" lvl="0" marL="0" rtl="0">
              <a:spcBef>
                <a:spcPts val="0"/>
              </a:spcBef>
              <a:buNone/>
            </a:pPr>
            <a:r>
              <a:rPr lang="en"/>
              <a:t> Olivia</a:t>
            </a:r>
          </a:p>
          <a:p>
            <a:pPr indent="0" lvl="0" marL="0" rtl="0">
              <a:spcBef>
                <a:spcPts val="0"/>
              </a:spcBef>
              <a:buNone/>
            </a:pPr>
            <a:r>
              <a:t/>
            </a:r>
            <a:endParaRPr/>
          </a:p>
        </p:txBody>
      </p:sp>
      <p:cxnSp>
        <p:nvCxnSpPr>
          <p:cNvPr id="171" name="Shape 171"/>
          <p:cNvCxnSpPr/>
          <p:nvPr/>
        </p:nvCxnSpPr>
        <p:spPr>
          <a:xfrm>
            <a:off x="3987650" y="381425"/>
            <a:ext cx="23100" cy="4507800"/>
          </a:xfrm>
          <a:prstGeom prst="straightConnector1">
            <a:avLst/>
          </a:prstGeom>
          <a:noFill/>
          <a:ln cap="flat" cmpd="sng" w="9525">
            <a:solidFill>
              <a:schemeClr val="dk2"/>
            </a:solidFill>
            <a:prstDash val="solid"/>
            <a:round/>
            <a:headEnd len="lg" w="lg" type="none"/>
            <a:tailEnd len="lg" w="lg" type="none"/>
          </a:ln>
        </p:spPr>
      </p:cxnSp>
      <p:cxnSp>
        <p:nvCxnSpPr>
          <p:cNvPr id="172" name="Shape 172"/>
          <p:cNvCxnSpPr/>
          <p:nvPr/>
        </p:nvCxnSpPr>
        <p:spPr>
          <a:xfrm>
            <a:off x="7433813" y="381425"/>
            <a:ext cx="23100" cy="4507800"/>
          </a:xfrm>
          <a:prstGeom prst="straightConnector1">
            <a:avLst/>
          </a:prstGeom>
          <a:noFill/>
          <a:ln cap="flat" cmpd="sng" w="9525">
            <a:solidFill>
              <a:schemeClr val="dk2"/>
            </a:solidFill>
            <a:prstDash val="solid"/>
            <a:round/>
            <a:headEnd len="lg" w="lg" type="none"/>
            <a:tailEnd len="lg" w="lg" type="none"/>
          </a:ln>
        </p:spPr>
      </p:cxnSp>
      <p:cxnSp>
        <p:nvCxnSpPr>
          <p:cNvPr id="173" name="Shape 173"/>
          <p:cNvCxnSpPr/>
          <p:nvPr/>
        </p:nvCxnSpPr>
        <p:spPr>
          <a:xfrm>
            <a:off x="6303238" y="381425"/>
            <a:ext cx="23100" cy="4507800"/>
          </a:xfrm>
          <a:prstGeom prst="straightConnector1">
            <a:avLst/>
          </a:prstGeom>
          <a:noFill/>
          <a:ln cap="flat" cmpd="sng" w="9525">
            <a:solidFill>
              <a:schemeClr val="dk2"/>
            </a:solidFill>
            <a:prstDash val="solid"/>
            <a:round/>
            <a:headEnd len="lg" w="lg" type="none"/>
            <a:tailEnd len="lg" w="lg" type="none"/>
          </a:ln>
        </p:spPr>
      </p:cxnSp>
      <p:cxnSp>
        <p:nvCxnSpPr>
          <p:cNvPr id="174" name="Shape 174"/>
          <p:cNvCxnSpPr/>
          <p:nvPr/>
        </p:nvCxnSpPr>
        <p:spPr>
          <a:xfrm>
            <a:off x="5126338" y="381425"/>
            <a:ext cx="23100" cy="4507800"/>
          </a:xfrm>
          <a:prstGeom prst="straightConnector1">
            <a:avLst/>
          </a:prstGeom>
          <a:noFill/>
          <a:ln cap="flat" cmpd="sng" w="9525">
            <a:solidFill>
              <a:schemeClr val="dk2"/>
            </a:solidFill>
            <a:prstDash val="solid"/>
            <a:round/>
            <a:headEnd len="lg" w="lg" type="none"/>
            <a:tailEnd len="lg" w="lg" type="none"/>
          </a:ln>
        </p:spPr>
      </p:cxnSp>
      <p:cxnSp>
        <p:nvCxnSpPr>
          <p:cNvPr id="175" name="Shape 175"/>
          <p:cNvCxnSpPr/>
          <p:nvPr/>
        </p:nvCxnSpPr>
        <p:spPr>
          <a:xfrm>
            <a:off x="2827800" y="381425"/>
            <a:ext cx="23100" cy="4507800"/>
          </a:xfrm>
          <a:prstGeom prst="straightConnector1">
            <a:avLst/>
          </a:prstGeom>
          <a:noFill/>
          <a:ln cap="flat" cmpd="sng" w="9525">
            <a:solidFill>
              <a:schemeClr val="dk2"/>
            </a:solidFill>
            <a:prstDash val="solid"/>
            <a:round/>
            <a:headEnd len="lg" w="lg" type="none"/>
            <a:tailEnd len="lg" w="lg" type="none"/>
          </a:ln>
        </p:spPr>
      </p:cxnSp>
      <p:cxnSp>
        <p:nvCxnSpPr>
          <p:cNvPr id="176" name="Shape 176"/>
          <p:cNvCxnSpPr/>
          <p:nvPr/>
        </p:nvCxnSpPr>
        <p:spPr>
          <a:xfrm>
            <a:off x="2989563" y="1424950"/>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77" name="Shape 177"/>
          <p:cNvCxnSpPr/>
          <p:nvPr/>
        </p:nvCxnSpPr>
        <p:spPr>
          <a:xfrm flipH="1" rot="10800000">
            <a:off x="3199938" y="1182550"/>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78" name="Shape 178"/>
          <p:cNvCxnSpPr/>
          <p:nvPr/>
        </p:nvCxnSpPr>
        <p:spPr>
          <a:xfrm>
            <a:off x="4214813" y="1424950"/>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79" name="Shape 179"/>
          <p:cNvCxnSpPr/>
          <p:nvPr/>
        </p:nvCxnSpPr>
        <p:spPr>
          <a:xfrm flipH="1" rot="10800000">
            <a:off x="4425188" y="1182550"/>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80" name="Shape 180"/>
          <p:cNvCxnSpPr/>
          <p:nvPr/>
        </p:nvCxnSpPr>
        <p:spPr>
          <a:xfrm>
            <a:off x="5372613" y="1424950"/>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81" name="Shape 181"/>
          <p:cNvCxnSpPr/>
          <p:nvPr/>
        </p:nvCxnSpPr>
        <p:spPr>
          <a:xfrm flipH="1" rot="10800000">
            <a:off x="5582988" y="1182550"/>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82" name="Shape 182"/>
          <p:cNvCxnSpPr/>
          <p:nvPr/>
        </p:nvCxnSpPr>
        <p:spPr>
          <a:xfrm>
            <a:off x="6526350" y="1424950"/>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83" name="Shape 183"/>
          <p:cNvCxnSpPr/>
          <p:nvPr/>
        </p:nvCxnSpPr>
        <p:spPr>
          <a:xfrm flipH="1" rot="10800000">
            <a:off x="6736725" y="1182550"/>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84" name="Shape 184"/>
          <p:cNvCxnSpPr/>
          <p:nvPr/>
        </p:nvCxnSpPr>
        <p:spPr>
          <a:xfrm>
            <a:off x="7755675" y="1424950"/>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85" name="Shape 185"/>
          <p:cNvCxnSpPr/>
          <p:nvPr/>
        </p:nvCxnSpPr>
        <p:spPr>
          <a:xfrm flipH="1" rot="10800000">
            <a:off x="7966050" y="1182550"/>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86" name="Shape 186"/>
          <p:cNvCxnSpPr/>
          <p:nvPr/>
        </p:nvCxnSpPr>
        <p:spPr>
          <a:xfrm>
            <a:off x="5372600" y="2258663"/>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87" name="Shape 187"/>
          <p:cNvCxnSpPr/>
          <p:nvPr/>
        </p:nvCxnSpPr>
        <p:spPr>
          <a:xfrm flipH="1" rot="10800000">
            <a:off x="5582975" y="2016263"/>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88" name="Shape 188"/>
          <p:cNvCxnSpPr/>
          <p:nvPr/>
        </p:nvCxnSpPr>
        <p:spPr>
          <a:xfrm>
            <a:off x="6526338" y="2258663"/>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89" name="Shape 189"/>
          <p:cNvCxnSpPr/>
          <p:nvPr/>
        </p:nvCxnSpPr>
        <p:spPr>
          <a:xfrm flipH="1" rot="10800000">
            <a:off x="6736713" y="2016263"/>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90" name="Shape 190"/>
          <p:cNvCxnSpPr/>
          <p:nvPr/>
        </p:nvCxnSpPr>
        <p:spPr>
          <a:xfrm>
            <a:off x="7755663" y="2258663"/>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91" name="Shape 191"/>
          <p:cNvCxnSpPr/>
          <p:nvPr/>
        </p:nvCxnSpPr>
        <p:spPr>
          <a:xfrm flipH="1" rot="10800000">
            <a:off x="7966038" y="2016263"/>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92" name="Shape 192"/>
          <p:cNvCxnSpPr/>
          <p:nvPr/>
        </p:nvCxnSpPr>
        <p:spPr>
          <a:xfrm>
            <a:off x="3065525" y="3270750"/>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93" name="Shape 193"/>
          <p:cNvCxnSpPr/>
          <p:nvPr/>
        </p:nvCxnSpPr>
        <p:spPr>
          <a:xfrm flipH="1" rot="10800000">
            <a:off x="3275900" y="3028350"/>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94" name="Shape 194"/>
          <p:cNvCxnSpPr/>
          <p:nvPr/>
        </p:nvCxnSpPr>
        <p:spPr>
          <a:xfrm>
            <a:off x="4214800" y="3270750"/>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95" name="Shape 195"/>
          <p:cNvCxnSpPr/>
          <p:nvPr/>
        </p:nvCxnSpPr>
        <p:spPr>
          <a:xfrm flipH="1" rot="10800000">
            <a:off x="4425175" y="3028350"/>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96" name="Shape 196"/>
          <p:cNvCxnSpPr/>
          <p:nvPr/>
        </p:nvCxnSpPr>
        <p:spPr>
          <a:xfrm>
            <a:off x="5353513" y="3211188"/>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97" name="Shape 197"/>
          <p:cNvCxnSpPr/>
          <p:nvPr/>
        </p:nvCxnSpPr>
        <p:spPr>
          <a:xfrm flipH="1" rot="10800000">
            <a:off x="5563888" y="2968788"/>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198" name="Shape 198"/>
          <p:cNvCxnSpPr/>
          <p:nvPr/>
        </p:nvCxnSpPr>
        <p:spPr>
          <a:xfrm>
            <a:off x="6526338" y="3211188"/>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199" name="Shape 199"/>
          <p:cNvCxnSpPr/>
          <p:nvPr/>
        </p:nvCxnSpPr>
        <p:spPr>
          <a:xfrm flipH="1" rot="10800000">
            <a:off x="6736713" y="2968788"/>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200" name="Shape 200"/>
          <p:cNvCxnSpPr/>
          <p:nvPr/>
        </p:nvCxnSpPr>
        <p:spPr>
          <a:xfrm>
            <a:off x="6526338" y="4437900"/>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201" name="Shape 201"/>
          <p:cNvCxnSpPr/>
          <p:nvPr/>
        </p:nvCxnSpPr>
        <p:spPr>
          <a:xfrm flipH="1" rot="10800000">
            <a:off x="6736713" y="4195500"/>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202" name="Shape 202"/>
          <p:cNvCxnSpPr/>
          <p:nvPr/>
        </p:nvCxnSpPr>
        <p:spPr>
          <a:xfrm>
            <a:off x="7755663" y="4405075"/>
            <a:ext cx="254400" cy="185100"/>
          </a:xfrm>
          <a:prstGeom prst="straightConnector1">
            <a:avLst/>
          </a:prstGeom>
          <a:noFill/>
          <a:ln cap="flat" cmpd="sng" w="76200">
            <a:solidFill>
              <a:srgbClr val="93C47D"/>
            </a:solidFill>
            <a:prstDash val="solid"/>
            <a:round/>
            <a:headEnd len="lg" w="lg" type="none"/>
            <a:tailEnd len="lg" w="lg" type="none"/>
          </a:ln>
        </p:spPr>
      </p:cxnSp>
      <p:cxnSp>
        <p:nvCxnSpPr>
          <p:cNvPr id="203" name="Shape 203"/>
          <p:cNvCxnSpPr/>
          <p:nvPr/>
        </p:nvCxnSpPr>
        <p:spPr>
          <a:xfrm flipH="1" rot="10800000">
            <a:off x="7966038" y="4162675"/>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204" name="Shape 204"/>
          <p:cNvCxnSpPr/>
          <p:nvPr/>
        </p:nvCxnSpPr>
        <p:spPr>
          <a:xfrm flipH="1" rot="10800000">
            <a:off x="8010063" y="2968775"/>
            <a:ext cx="497100" cy="427500"/>
          </a:xfrm>
          <a:prstGeom prst="straightConnector1">
            <a:avLst/>
          </a:prstGeom>
          <a:noFill/>
          <a:ln cap="flat" cmpd="sng" w="76200">
            <a:solidFill>
              <a:srgbClr val="93C47D"/>
            </a:solidFill>
            <a:prstDash val="solid"/>
            <a:round/>
            <a:headEnd len="lg" w="lg" type="none"/>
            <a:tailEnd len="lg" w="lg" type="none"/>
          </a:ln>
        </p:spPr>
      </p:cxnSp>
      <p:cxnSp>
        <p:nvCxnSpPr>
          <p:cNvPr id="205" name="Shape 205"/>
          <p:cNvCxnSpPr/>
          <p:nvPr/>
        </p:nvCxnSpPr>
        <p:spPr>
          <a:xfrm>
            <a:off x="7799163" y="3210663"/>
            <a:ext cx="254400" cy="185100"/>
          </a:xfrm>
          <a:prstGeom prst="straightConnector1">
            <a:avLst/>
          </a:prstGeom>
          <a:noFill/>
          <a:ln cap="flat" cmpd="sng" w="76200">
            <a:solidFill>
              <a:srgbClr val="93C47D"/>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indent="0" lvl="0" marL="0">
              <a:spcBef>
                <a:spcPts val="0"/>
              </a:spcBef>
              <a:buNone/>
            </a:pPr>
            <a:r>
              <a:rPr lang="en"/>
              <a:t>Tech Stack</a:t>
            </a:r>
          </a:p>
        </p:txBody>
      </p:sp>
      <p:sp>
        <p:nvSpPr>
          <p:cNvPr id="211" name="Shape 211"/>
          <p:cNvSpPr txBox="1"/>
          <p:nvPr>
            <p:ph idx="1" type="body"/>
          </p:nvPr>
        </p:nvSpPr>
        <p:spPr>
          <a:xfrm>
            <a:off x="450525" y="2988900"/>
            <a:ext cx="7505700" cy="18213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Char char="-"/>
            </a:pPr>
            <a:r>
              <a:rPr lang="en" sz="2000"/>
              <a:t>Originally planned to use Java, switched to Python</a:t>
            </a:r>
          </a:p>
          <a:p>
            <a:pPr indent="-355600" lvl="0" marL="457200" rtl="0">
              <a:spcBef>
                <a:spcPts val="0"/>
              </a:spcBef>
              <a:spcAft>
                <a:spcPts val="0"/>
              </a:spcAft>
              <a:buSzPts val="2000"/>
              <a:buChar char="-"/>
            </a:pPr>
            <a:r>
              <a:rPr lang="en" sz="2000"/>
              <a:t>Deployed on Mass Open Cloud</a:t>
            </a:r>
          </a:p>
          <a:p>
            <a:pPr indent="-355600" lvl="0" marL="457200" rtl="0">
              <a:spcBef>
                <a:spcPts val="0"/>
              </a:spcBef>
              <a:buSzPts val="2000"/>
              <a:buChar char="-"/>
            </a:pPr>
            <a:r>
              <a:rPr lang="en" sz="2000"/>
              <a:t>Use of Python Libraries such as Google Optimization Tools (for route calculation) and PANDAS for data parsing</a:t>
            </a:r>
          </a:p>
        </p:txBody>
      </p:sp>
      <p:pic>
        <p:nvPicPr>
          <p:cNvPr descr="Image result for python" id="212" name="Shape 212"/>
          <p:cNvPicPr preferRelativeResize="0"/>
          <p:nvPr/>
        </p:nvPicPr>
        <p:blipFill>
          <a:blip r:embed="rId3">
            <a:alphaModFix/>
          </a:blip>
          <a:stretch>
            <a:fillRect/>
          </a:stretch>
        </p:blipFill>
        <p:spPr>
          <a:xfrm>
            <a:off x="3462825" y="390500"/>
            <a:ext cx="4335951" cy="1464550"/>
          </a:xfrm>
          <a:prstGeom prst="rect">
            <a:avLst/>
          </a:prstGeom>
          <a:noFill/>
          <a:ln>
            <a:noFill/>
          </a:ln>
        </p:spPr>
      </p:pic>
      <p:pic>
        <p:nvPicPr>
          <p:cNvPr descr="Image result for flask python" id="213" name="Shape 213"/>
          <p:cNvPicPr preferRelativeResize="0"/>
          <p:nvPr/>
        </p:nvPicPr>
        <p:blipFill>
          <a:blip r:embed="rId4">
            <a:alphaModFix/>
          </a:blip>
          <a:stretch>
            <a:fillRect/>
          </a:stretch>
        </p:blipFill>
        <p:spPr>
          <a:xfrm>
            <a:off x="6770350" y="2525025"/>
            <a:ext cx="1873225" cy="1047800"/>
          </a:xfrm>
          <a:prstGeom prst="rect">
            <a:avLst/>
          </a:prstGeom>
          <a:noFill/>
          <a:ln>
            <a:noFill/>
          </a:ln>
        </p:spPr>
      </p:pic>
      <p:pic>
        <p:nvPicPr>
          <p:cNvPr descr="Image result for git" id="214" name="Shape 214"/>
          <p:cNvPicPr preferRelativeResize="0"/>
          <p:nvPr/>
        </p:nvPicPr>
        <p:blipFill>
          <a:blip r:embed="rId5">
            <a:alphaModFix/>
          </a:blip>
          <a:stretch>
            <a:fillRect/>
          </a:stretch>
        </p:blipFill>
        <p:spPr>
          <a:xfrm>
            <a:off x="3519474" y="1800200"/>
            <a:ext cx="1763400" cy="735200"/>
          </a:xfrm>
          <a:prstGeom prst="rect">
            <a:avLst/>
          </a:prstGeom>
          <a:noFill/>
          <a:ln>
            <a:noFill/>
          </a:ln>
        </p:spPr>
      </p:pic>
      <p:pic>
        <p:nvPicPr>
          <p:cNvPr descr="Image result for jira" id="215" name="Shape 215"/>
          <p:cNvPicPr preferRelativeResize="0"/>
          <p:nvPr/>
        </p:nvPicPr>
        <p:blipFill>
          <a:blip r:embed="rId6">
            <a:alphaModFix/>
          </a:blip>
          <a:stretch>
            <a:fillRect/>
          </a:stretch>
        </p:blipFill>
        <p:spPr>
          <a:xfrm>
            <a:off x="1133875" y="1800200"/>
            <a:ext cx="1716225" cy="858100"/>
          </a:xfrm>
          <a:prstGeom prst="rect">
            <a:avLst/>
          </a:prstGeom>
          <a:noFill/>
          <a:ln>
            <a:noFill/>
          </a:ln>
        </p:spPr>
      </p:pic>
      <p:pic>
        <p:nvPicPr>
          <p:cNvPr descr="Image result for jenkins" id="216" name="Shape 216"/>
          <p:cNvPicPr preferRelativeResize="0"/>
          <p:nvPr/>
        </p:nvPicPr>
        <p:blipFill>
          <a:blip r:embed="rId7">
            <a:alphaModFix/>
          </a:blip>
          <a:stretch>
            <a:fillRect/>
          </a:stretch>
        </p:blipFill>
        <p:spPr>
          <a:xfrm>
            <a:off x="6038825" y="1672725"/>
            <a:ext cx="2286013" cy="73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549025" y="376650"/>
            <a:ext cx="7505700" cy="954600"/>
          </a:xfrm>
          <a:prstGeom prst="rect">
            <a:avLst/>
          </a:prstGeom>
        </p:spPr>
        <p:txBody>
          <a:bodyPr anchorCtr="0" anchor="t" bIns="91425" lIns="91425" rIns="91425" wrap="square" tIns="91425">
            <a:noAutofit/>
          </a:bodyPr>
          <a:lstStyle/>
          <a:p>
            <a:pPr indent="0" lvl="0" marL="0">
              <a:spcBef>
                <a:spcPts val="0"/>
              </a:spcBef>
              <a:buNone/>
            </a:pPr>
            <a:r>
              <a:rPr lang="en"/>
              <a:t>Testing</a:t>
            </a:r>
          </a:p>
        </p:txBody>
      </p:sp>
      <p:sp>
        <p:nvSpPr>
          <p:cNvPr id="222" name="Shape 222"/>
          <p:cNvSpPr txBox="1"/>
          <p:nvPr>
            <p:ph idx="1" type="body"/>
          </p:nvPr>
        </p:nvSpPr>
        <p:spPr>
          <a:xfrm>
            <a:off x="637950" y="2348850"/>
            <a:ext cx="7505700" cy="24480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sz="1800"/>
              <a:t>Wrote tests before coding algorithm</a:t>
            </a:r>
          </a:p>
          <a:p>
            <a:pPr indent="-342900" lvl="0" marL="457200">
              <a:spcBef>
                <a:spcPts val="0"/>
              </a:spcBef>
              <a:spcAft>
                <a:spcPts val="0"/>
              </a:spcAft>
              <a:buSzPts val="1800"/>
              <a:buChar char="●"/>
            </a:pPr>
            <a:r>
              <a:rPr lang="en" sz="1800"/>
              <a:t>Test Specs - helped organization and covering all cases</a:t>
            </a:r>
          </a:p>
          <a:p>
            <a:pPr indent="-342900" lvl="0" marL="457200">
              <a:spcBef>
                <a:spcPts val="0"/>
              </a:spcBef>
              <a:spcAft>
                <a:spcPts val="0"/>
              </a:spcAft>
              <a:buSzPts val="1800"/>
              <a:buChar char="●"/>
            </a:pPr>
            <a:r>
              <a:rPr lang="en" sz="1800"/>
              <a:t>Focused on Routing Calculator and Time Windows</a:t>
            </a:r>
          </a:p>
          <a:p>
            <a:pPr indent="-342900" lvl="0" marL="457200">
              <a:spcBef>
                <a:spcPts val="0"/>
              </a:spcBef>
              <a:spcAft>
                <a:spcPts val="0"/>
              </a:spcAft>
              <a:buSzPts val="1800"/>
              <a:buChar char="●"/>
            </a:pPr>
            <a:r>
              <a:rPr lang="en" sz="1800"/>
              <a:t>Parser tests - harder to validate</a:t>
            </a:r>
          </a:p>
          <a:p>
            <a:pPr indent="-342900" lvl="0" marL="457200" rtl="0">
              <a:spcBef>
                <a:spcPts val="0"/>
              </a:spcBef>
              <a:buSzPts val="1800"/>
              <a:buChar char="●"/>
            </a:pPr>
            <a:r>
              <a:rPr lang="en" sz="1800"/>
              <a:t>Helped illuminate bugs in our code</a:t>
            </a:r>
          </a:p>
        </p:txBody>
      </p:sp>
      <p:pic>
        <p:nvPicPr>
          <p:cNvPr id="223" name="Shape 223"/>
          <p:cNvPicPr preferRelativeResize="0"/>
          <p:nvPr/>
        </p:nvPicPr>
        <p:blipFill>
          <a:blip r:embed="rId3">
            <a:alphaModFix/>
          </a:blip>
          <a:stretch>
            <a:fillRect/>
          </a:stretch>
        </p:blipFill>
        <p:spPr>
          <a:xfrm>
            <a:off x="637950" y="1086975"/>
            <a:ext cx="8311501" cy="120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819150" y="564175"/>
            <a:ext cx="7505700" cy="954600"/>
          </a:xfrm>
          <a:prstGeom prst="rect">
            <a:avLst/>
          </a:prstGeom>
        </p:spPr>
        <p:txBody>
          <a:bodyPr anchorCtr="0" anchor="t" bIns="91425" lIns="91425" rIns="91425" wrap="square" tIns="91425">
            <a:noAutofit/>
          </a:bodyPr>
          <a:lstStyle/>
          <a:p>
            <a:pPr indent="0" lvl="0" marL="0">
              <a:spcBef>
                <a:spcPts val="0"/>
              </a:spcBef>
              <a:buNone/>
            </a:pPr>
            <a:r>
              <a:rPr lang="en"/>
              <a:t>The Vehicle Routing Problem</a:t>
            </a:r>
          </a:p>
        </p:txBody>
      </p:sp>
      <p:sp>
        <p:nvSpPr>
          <p:cNvPr id="229" name="Shape 229"/>
          <p:cNvSpPr txBox="1"/>
          <p:nvPr>
            <p:ph idx="1" type="body"/>
          </p:nvPr>
        </p:nvSpPr>
        <p:spPr>
          <a:xfrm>
            <a:off x="819150" y="1282825"/>
            <a:ext cx="7505700" cy="2448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We researched the problem and found out everything we needed to know</a:t>
            </a:r>
          </a:p>
          <a:p>
            <a:pPr indent="-342900" lvl="0" marL="457200" rtl="0">
              <a:spcBef>
                <a:spcPts val="0"/>
              </a:spcBef>
              <a:spcAft>
                <a:spcPts val="0"/>
              </a:spcAft>
              <a:buSzPts val="1800"/>
              <a:buChar char="●"/>
            </a:pPr>
            <a:r>
              <a:rPr lang="en" sz="1800"/>
              <a:t>VPR is a classic algorithm that was solved in the 50s</a:t>
            </a:r>
          </a:p>
          <a:p>
            <a:pPr indent="-342900" lvl="0" marL="457200" rtl="0">
              <a:spcBef>
                <a:spcPts val="0"/>
              </a:spcBef>
              <a:spcAft>
                <a:spcPts val="0"/>
              </a:spcAft>
              <a:buSzPts val="1800"/>
              <a:buChar char="●"/>
            </a:pPr>
            <a:r>
              <a:rPr lang="en" sz="1800"/>
              <a:t>Considered NP-Hard</a:t>
            </a:r>
          </a:p>
          <a:p>
            <a:pPr indent="-342900" lvl="0" marL="457200" rtl="0">
              <a:spcBef>
                <a:spcPts val="0"/>
              </a:spcBef>
              <a:spcAft>
                <a:spcPts val="0"/>
              </a:spcAft>
              <a:buSzPts val="1800"/>
              <a:buChar char="●"/>
            </a:pPr>
            <a:r>
              <a:rPr lang="en" sz="1800"/>
              <a:t>Goods need to be picked up and delivered to locations by different vehicles</a:t>
            </a:r>
          </a:p>
          <a:p>
            <a:pPr indent="-342900" lvl="0" marL="457200">
              <a:spcBef>
                <a:spcPts val="0"/>
              </a:spcBef>
              <a:buSzPts val="1800"/>
              <a:buChar char="●"/>
            </a:pPr>
            <a:r>
              <a:rPr lang="en" sz="1800"/>
              <a:t>How do we optimize this?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819150" y="845600"/>
            <a:ext cx="7505700" cy="954600"/>
          </a:xfrm>
          <a:prstGeom prst="rect">
            <a:avLst/>
          </a:prstGeom>
        </p:spPr>
        <p:txBody>
          <a:bodyPr anchorCtr="0" anchor="t" bIns="91425" lIns="91425" rIns="91425" wrap="square" tIns="91425">
            <a:noAutofit/>
          </a:bodyPr>
          <a:lstStyle/>
          <a:p>
            <a:pPr indent="0" lvl="0" marL="0">
              <a:spcBef>
                <a:spcPts val="0"/>
              </a:spcBef>
              <a:buNone/>
            </a:pPr>
            <a:r>
              <a:rPr lang="en"/>
              <a:t>The Algorithm</a:t>
            </a:r>
          </a:p>
        </p:txBody>
      </p:sp>
      <p:sp>
        <p:nvSpPr>
          <p:cNvPr id="235" name="Shape 235"/>
          <p:cNvSpPr txBox="1"/>
          <p:nvPr>
            <p:ph idx="1" type="body"/>
          </p:nvPr>
        </p:nvSpPr>
        <p:spPr>
          <a:xfrm>
            <a:off x="819150" y="1484650"/>
            <a:ext cx="7505700" cy="2448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We used Google Optimization Tools to implement the algorithm</a:t>
            </a:r>
          </a:p>
          <a:p>
            <a:pPr indent="-342900" lvl="0" marL="457200" rtl="0">
              <a:spcBef>
                <a:spcPts val="0"/>
              </a:spcBef>
              <a:spcAft>
                <a:spcPts val="0"/>
              </a:spcAft>
              <a:buSzPts val="1800"/>
              <a:buChar char="●"/>
            </a:pPr>
            <a:r>
              <a:rPr lang="en" sz="1800"/>
              <a:t>Parsed through data and created different dimensions including:</a:t>
            </a:r>
          </a:p>
          <a:p>
            <a:pPr indent="-342900" lvl="1" marL="914400" rtl="0">
              <a:spcBef>
                <a:spcPts val="0"/>
              </a:spcBef>
              <a:spcAft>
                <a:spcPts val="0"/>
              </a:spcAft>
              <a:buSzPts val="1800"/>
              <a:buChar char="○"/>
            </a:pPr>
            <a:r>
              <a:rPr lang="en" sz="1800"/>
              <a:t>Earliest and Latest window times</a:t>
            </a:r>
          </a:p>
          <a:p>
            <a:pPr indent="-342900" lvl="1" marL="914400" rtl="0">
              <a:spcBef>
                <a:spcPts val="0"/>
              </a:spcBef>
              <a:spcAft>
                <a:spcPts val="0"/>
              </a:spcAft>
              <a:buSzPts val="1800"/>
              <a:buChar char="○"/>
            </a:pPr>
            <a:r>
              <a:rPr lang="en" sz="1800"/>
              <a:t>Distances between points (Great-circle)</a:t>
            </a:r>
          </a:p>
          <a:p>
            <a:pPr indent="-342900" lvl="1" marL="914400" rtl="0">
              <a:spcBef>
                <a:spcPts val="0"/>
              </a:spcBef>
              <a:spcAft>
                <a:spcPts val="0"/>
              </a:spcAft>
              <a:buSzPts val="1800"/>
              <a:buChar char="○"/>
            </a:pPr>
            <a:r>
              <a:rPr lang="en" sz="1800"/>
              <a:t>Vehicle capacity</a:t>
            </a:r>
          </a:p>
          <a:p>
            <a:pPr indent="-342900" lvl="0" marL="457200" rtl="0">
              <a:spcBef>
                <a:spcPts val="0"/>
              </a:spcBef>
              <a:spcAft>
                <a:spcPts val="0"/>
              </a:spcAft>
              <a:buSzPts val="1800"/>
              <a:buChar char="●"/>
            </a:pPr>
            <a:r>
              <a:rPr lang="en" sz="1800"/>
              <a:t>Conducted tests to make sure the algorithm worked as planned</a:t>
            </a:r>
          </a:p>
          <a:p>
            <a:pPr indent="-342900" lvl="0" marL="457200" rtl="0">
              <a:spcBef>
                <a:spcPts val="0"/>
              </a:spcBef>
              <a:buSzPts val="1800"/>
              <a:buChar char="●"/>
            </a:pPr>
            <a:r>
              <a:rPr lang="en" sz="1800"/>
              <a:t>The algorithm turned out to be N^2</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