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10" r:id="rId5"/>
    <p:sldId id="309" r:id="rId6"/>
    <p:sldId id="312" r:id="rId7"/>
    <p:sldId id="300" r:id="rId8"/>
    <p:sldId id="305" r:id="rId9"/>
    <p:sldId id="314" r:id="rId10"/>
    <p:sldId id="298" r:id="rId11"/>
    <p:sldId id="302" r:id="rId12"/>
    <p:sldId id="31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E8"/>
    <a:srgbClr val="476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5394" autoAdjust="0"/>
  </p:normalViewPr>
  <p:slideViewPr>
    <p:cSldViewPr snapToGrid="0">
      <p:cViewPr varScale="1">
        <p:scale>
          <a:sx n="59" d="100"/>
          <a:sy n="59" d="100"/>
        </p:scale>
        <p:origin x="773" y="2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lIns="914400" tIns="91440" rIns="914400" anchor="ctr"/>
          <a:lstStyle>
            <a:lvl1pPr algn="ctr">
              <a:defRPr sz="5400" b="1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5E8994-67B0-7A02-C300-323269156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2671" y="0"/>
            <a:ext cx="7659329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3791" y="787869"/>
            <a:ext cx="2743200" cy="214214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A6B5C4-24E3-C021-071B-DFF6C6CC49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3449" y="3429000"/>
            <a:ext cx="2920796" cy="29273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6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4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20928" y="787869"/>
            <a:ext cx="6292646" cy="54322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0559" y="1"/>
            <a:ext cx="4952999" cy="2182482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731520" rIns="7315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42932" y="0"/>
            <a:ext cx="7249067" cy="21824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2924355"/>
            <a:ext cx="3769525" cy="330064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5C19A-AE6A-FEDE-6B3C-9B1701F4C5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3262" y="2932801"/>
            <a:ext cx="6411912" cy="3300851"/>
          </a:xfrm>
          <a:prstGeom prst="rect">
            <a:avLst/>
          </a:prstGeom>
        </p:spPr>
        <p:txBody>
          <a:bodyPr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1pPr>
            <a:lvl2pPr marL="9144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2pPr>
            <a:lvl3pPr marL="13716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3pPr>
            <a:lvl4pPr marL="18288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4pPr>
            <a:lvl5pPr marL="22860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6722F2-1968-8B82-9382-187D808D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1541"/>
            <a:ext cx="10515600" cy="1215894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59468" y="2674190"/>
            <a:ext cx="10494331" cy="3605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061" y="1541398"/>
            <a:ext cx="4442603" cy="21248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0061" y="3984426"/>
            <a:ext cx="4442603" cy="242499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71736" y="0"/>
            <a:ext cx="542026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779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772276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4747" y="2365057"/>
            <a:ext cx="4377400" cy="2160644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3EFFF7-FFC6-16DF-B4AB-DD5A1A1DA9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7896" y="0"/>
            <a:ext cx="3344379" cy="6858000"/>
          </a:xfrm>
          <a:custGeom>
            <a:avLst/>
            <a:gdLst>
              <a:gd name="connsiteX0" fmla="*/ 0 w 3344379"/>
              <a:gd name="connsiteY0" fmla="*/ 0 h 6858000"/>
              <a:gd name="connsiteX1" fmla="*/ 3344379 w 3344379"/>
              <a:gd name="connsiteY1" fmla="*/ 0 h 6858000"/>
              <a:gd name="connsiteX2" fmla="*/ 3344379 w 3344379"/>
              <a:gd name="connsiteY2" fmla="*/ 6858000 h 6858000"/>
              <a:gd name="connsiteX3" fmla="*/ 0 w 33443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4379" h="6858000">
                <a:moveTo>
                  <a:pt x="0" y="0"/>
                </a:moveTo>
                <a:lnTo>
                  <a:pt x="3344379" y="0"/>
                </a:lnTo>
                <a:lnTo>
                  <a:pt x="33443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Blank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6E802E-B214-0AE3-69C8-CBCA885C70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5900" y="2071688"/>
            <a:ext cx="3773488" cy="27320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lIns="914400" tIns="182880" rIns="914400" anchor="ctr"/>
          <a:lstStyle>
            <a:lvl1pPr algn="ctr">
              <a:defRPr sz="5400" b="1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3712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C6C658-B6F5-98D2-4D95-EA3030D6F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2" y="-7084"/>
            <a:ext cx="12212321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0065" y="2372810"/>
            <a:ext cx="4352081" cy="2129742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89480" y="0"/>
            <a:ext cx="539496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3FAF69-7EBE-817B-DCEA-4A159582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7515"/>
            <a:ext cx="4661648" cy="6871651"/>
          </a:xfrm>
          <a:prstGeom prst="rect">
            <a:avLst/>
          </a:prstGeom>
          <a:solidFill>
            <a:srgbClr val="476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608" y="804862"/>
            <a:ext cx="3401992" cy="512137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F9403-8AE5-DF79-EFCF-E99EABB8341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79338" y="804863"/>
            <a:ext cx="5716587" cy="5248276"/>
          </a:xfrm>
          <a:prstGeom prst="rect">
            <a:avLst/>
          </a:prstGeom>
        </p:spPr>
        <p:txBody>
          <a:bodyPr anchor="ctr"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1pPr>
            <a:lvl2pPr marL="73152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 marL="109728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 marL="146304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 marL="1828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7727" y="2060294"/>
            <a:ext cx="4359795" cy="2141316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9009"/>
            <a:ext cx="5521124" cy="68785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0878" y="4550199"/>
            <a:ext cx="4359795" cy="1790164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800" b="1" cap="all" spc="100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1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706056"/>
            <a:ext cx="6323957" cy="1088020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3273F-AE8F-21E6-A06E-52686D65496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35563" y="2291786"/>
            <a:ext cx="301783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011C768-FB8E-F917-0CF9-C9B7DA4CAA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473281" y="2294680"/>
            <a:ext cx="313612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D970D0-182D-96E3-04B5-5D634F9C4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6143"/>
            <a:ext cx="10515600" cy="1229033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453354-6167-7227-F443-F984688CC4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49775" y="2858625"/>
            <a:ext cx="3941763" cy="3338513"/>
          </a:xfrm>
          <a:prstGeom prst="rect">
            <a:avLst/>
          </a:prstGeom>
        </p:spPr>
        <p:txBody>
          <a:bodyPr/>
          <a:lstStyle>
            <a:lvl1pPr marL="347472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800" spc="100" baseline="0"/>
            </a:lvl1pPr>
            <a:lvl2pPr marL="6858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600" spc="100" baseline="0"/>
            </a:lvl2pPr>
            <a:lvl3pPr marL="11430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 sz="1400" spc="100" baseline="0"/>
            </a:lvl3pPr>
            <a:lvl4pPr marL="16002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200" spc="100" baseline="0"/>
            </a:lvl4pPr>
            <a:lvl5pPr marL="20574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DA14B5C-C6A4-65FB-34DD-E1C0FF465FF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342681" y="2858625"/>
            <a:ext cx="6011119" cy="33385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800" spc="100" baseline="0"/>
            </a:lvl1pPr>
            <a:lvl2pPr marL="28575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2pPr>
            <a:lvl3pPr marL="6858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3pPr>
            <a:lvl4pPr marL="11430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4pPr>
            <a:lvl5pPr marL="16002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766915"/>
            <a:ext cx="2782529" cy="21630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4796" y="960385"/>
            <a:ext cx="6341212" cy="196962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16594"/>
            <a:ext cx="12192000" cy="31414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3" r:id="rId3"/>
    <p:sldLayoutId id="2147483669" r:id="rId4"/>
    <p:sldLayoutId id="2147483651" r:id="rId5"/>
    <p:sldLayoutId id="2147483671" r:id="rId6"/>
    <p:sldLayoutId id="2147483652" r:id="rId7"/>
    <p:sldLayoutId id="2147483653" r:id="rId8"/>
    <p:sldLayoutId id="2147483650" r:id="rId9"/>
    <p:sldLayoutId id="2147483664" r:id="rId10"/>
    <p:sldLayoutId id="2147483659" r:id="rId11"/>
    <p:sldLayoutId id="2147483662" r:id="rId12"/>
    <p:sldLayoutId id="214748367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lose-up of a green field">
            <a:extLst>
              <a:ext uri="{FF2B5EF4-FFF2-40B4-BE49-F238E27FC236}">
                <a16:creationId xmlns:a16="http://schemas.microsoft.com/office/drawing/2014/main" id="{FE4A4B5C-D71A-0CFA-A601-EB93F13F5A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50000"/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0147929-8D39-DAA9-C3C5-4829D9C3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909" y="2335192"/>
            <a:ext cx="9792182" cy="2187616"/>
          </a:xfrm>
        </p:spPr>
        <p:txBody>
          <a:bodyPr/>
          <a:lstStyle/>
          <a:p>
            <a:r>
              <a:rPr lang="en-US" sz="3600" dirty="0"/>
              <a:t>Agricultural Weather Insurance Framework for Kentucky Farmers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6DD799-7A86-6778-EF8A-A010FEB19A7A}"/>
              </a:ext>
            </a:extLst>
          </p:cNvPr>
          <p:cNvSpPr txBox="1"/>
          <p:nvPr/>
        </p:nvSpPr>
        <p:spPr>
          <a:xfrm>
            <a:off x="6553200" y="5600700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Michael Little – </a:t>
            </a:r>
          </a:p>
          <a:p>
            <a:r>
              <a:rPr lang="en-US" dirty="0">
                <a:solidFill>
                  <a:schemeClr val="bg1"/>
                </a:solidFill>
              </a:rPr>
              <a:t>Project Code # </a:t>
            </a:r>
            <a:r>
              <a:rPr lang="en-US" b="1" dirty="0">
                <a:solidFill>
                  <a:schemeClr val="bg1"/>
                </a:solidFill>
              </a:rPr>
              <a:t>1x7eay8hr09z4dgppr1x7eay8odypt9p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6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green rolling hills with a sunset">
            <a:extLst>
              <a:ext uri="{FF2B5EF4-FFF2-40B4-BE49-F238E27FC236}">
                <a16:creationId xmlns:a16="http://schemas.microsoft.com/office/drawing/2014/main" id="{565AB0FC-9FCD-FDB2-1D84-F3D855D838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0" y="0"/>
            <a:ext cx="3773488" cy="6858000"/>
          </a:xfrm>
        </p:spPr>
      </p:pic>
      <p:sp>
        <p:nvSpPr>
          <p:cNvPr id="47" name="Title 46">
            <a:extLst>
              <a:ext uri="{FF2B5EF4-FFF2-40B4-BE49-F238E27FC236}">
                <a16:creationId xmlns:a16="http://schemas.microsoft.com/office/drawing/2014/main" id="{3F9E60C6-15AA-4C95-9519-652CD08A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57409"/>
            <a:ext cx="3773488" cy="2160644"/>
          </a:xfrm>
        </p:spPr>
        <p:txBody>
          <a:bodyPr/>
          <a:lstStyle/>
          <a:p>
            <a:r>
              <a:rPr lang="en-US" noProof="0" dirty="0"/>
              <a:t>Agricultural Weather Insurance:</a:t>
            </a:r>
            <a:br>
              <a:rPr lang="en-US" noProof="0" dirty="0"/>
            </a:br>
            <a:r>
              <a:rPr lang="en-US" noProof="0" dirty="0"/>
              <a:t>Solution Overview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3AADE-5119-8CE2-0DD5-2BD7E34032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40926" y="339635"/>
            <a:ext cx="7494588" cy="6518365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1" dirty="0"/>
              <a:t>Protecting Kentucky Farmers with Blockchain-Based Parametric Insurance</a:t>
            </a:r>
          </a:p>
          <a:p>
            <a:r>
              <a:rPr lang="en-US" sz="2000" b="1" dirty="0"/>
              <a:t>Problem Statement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Kentucky farmers face increasing weather volatility due to climate change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Traditional crop insurance involves lengthy claims processes and delayed payments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Many weather-related losses go uncompensated due to bureaucratic friction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Small farmers are especially vulnerable to financial instability after weather events</a:t>
            </a:r>
          </a:p>
          <a:p>
            <a:r>
              <a:rPr lang="en-US" sz="2000" b="1" dirty="0"/>
              <a:t>Our Solution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dirty="0"/>
              <a:t>A blockchain-based parametric weather insurance platform that: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Automatically triggers payouts based on verified weather data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Eliminates the need for claims adjustment or proof of loss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Provides rapid financial relief when farmers need it most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Makes insurance accessible through a simple, transparent platform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DA9558D5-EB6D-C2EA-C5E2-790769448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9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4" descr="A close-up of a field">
            <a:extLst>
              <a:ext uri="{FF2B5EF4-FFF2-40B4-BE49-F238E27FC236}">
                <a16:creationId xmlns:a16="http://schemas.microsoft.com/office/drawing/2014/main" id="{DA3FAC68-747F-999F-4EF5-874B39A6DD5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234" r="234"/>
          <a:stretch/>
        </p:blipFill>
        <p:spPr>
          <a:xfrm>
            <a:off x="8712926" y="0"/>
            <a:ext cx="3471514" cy="6858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885A6-2008-15E5-517B-3CBBFE99B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4AEBF-73B2-2188-6E43-D85E8297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0619" y="2490375"/>
            <a:ext cx="2924261" cy="212974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Workflow &amp; innovations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2A8EC-53B1-C399-FF66-BC4DB825E3FE}"/>
              </a:ext>
            </a:extLst>
          </p:cNvPr>
          <p:cNvSpPr txBox="1"/>
          <p:nvPr/>
        </p:nvSpPr>
        <p:spPr>
          <a:xfrm>
            <a:off x="394852" y="447040"/>
            <a:ext cx="8119228" cy="5986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How It Works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Farmer purchases a customized policy through our platform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Smart contract holds the policy terms and premium funds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Weather data from NOAA is verified through Flare Network's data connector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When weather events exceed predefined thresholds, payouts trigger automatically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Funds transfer directly to the farmer's account without delay</a:t>
            </a:r>
          </a:p>
          <a:p>
            <a:endParaRPr lang="en-US" dirty="0"/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2000" b="1" spc="100" dirty="0"/>
              <a:t>Key Innovations</a:t>
            </a:r>
            <a:endParaRPr lang="en-US" sz="2000" spc="1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100" dirty="0"/>
              <a:t>Flare Data Connector: Using decentralized oracles for trusted weather data validation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100" dirty="0"/>
              <a:t>County-Specific Risk Models: Custom thresholds based on historical weather patterns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100" dirty="0"/>
              <a:t>Customizable Coverage: Farmers select specific risks relevant to their crops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100" dirty="0"/>
              <a:t>Transparent Execution: All terms and conditions encoded in smart contracts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100" dirty="0"/>
              <a:t>Tiered Payouts: Compensation scales with event severity</a:t>
            </a:r>
          </a:p>
        </p:txBody>
      </p:sp>
    </p:spTree>
    <p:extLst>
      <p:ext uri="{BB962C8B-B14F-4D97-AF65-F5344CB8AC3E}">
        <p14:creationId xmlns:p14="http://schemas.microsoft.com/office/powerpoint/2010/main" val="78822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682336-2973-D5FA-2FBF-7B9AA0E5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59" y="1"/>
            <a:ext cx="4952999" cy="1227908"/>
          </a:xfrm>
        </p:spPr>
        <p:txBody>
          <a:bodyPr/>
          <a:lstStyle/>
          <a:p>
            <a:r>
              <a:rPr lang="en-US" dirty="0"/>
              <a:t>Technical architecture</a:t>
            </a:r>
          </a:p>
        </p:txBody>
      </p:sp>
      <p:pic>
        <p:nvPicPr>
          <p:cNvPr id="60" name="Picture Placeholder 59" descr="A picture containing grass sprouting">
            <a:extLst>
              <a:ext uri="{FF2B5EF4-FFF2-40B4-BE49-F238E27FC236}">
                <a16:creationId xmlns:a16="http://schemas.microsoft.com/office/drawing/2014/main" id="{203BE455-3949-41E3-AD2E-8F6C87C3836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" b="179"/>
          <a:stretch/>
        </p:blipFill>
        <p:spPr>
          <a:xfrm>
            <a:off x="4942932" y="0"/>
            <a:ext cx="7249067" cy="1227909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44C2A3-12E7-A6E7-1D8A-9A1EC6331F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6327" y="1590097"/>
            <a:ext cx="3386513" cy="42642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/>
              <a:t>Three-Component System:</a:t>
            </a:r>
          </a:p>
          <a:p>
            <a:pPr>
              <a:lnSpc>
                <a:spcPct val="100000"/>
              </a:lnSpc>
            </a:pPr>
            <a:r>
              <a:rPr lang="en-US" b="1" u="sng" dirty="0"/>
              <a:t>Data Extraction Service</a:t>
            </a:r>
            <a:r>
              <a:rPr lang="en-US" dirty="0"/>
              <a:t>: Processes NOAA weather data</a:t>
            </a:r>
          </a:p>
          <a:p>
            <a:pPr>
              <a:lnSpc>
                <a:spcPct val="100000"/>
              </a:lnSpc>
            </a:pPr>
            <a:r>
              <a:rPr lang="en-US" b="1" u="sng" dirty="0"/>
              <a:t>Smart Contracts</a:t>
            </a:r>
            <a:r>
              <a:rPr lang="en-US" dirty="0"/>
              <a:t>: Execute insurance logic on the blockchain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u="sng" dirty="0"/>
              <a:t>User Interface</a:t>
            </a:r>
            <a:r>
              <a:rPr lang="en-US" dirty="0"/>
              <a:t>: Provides farmer-friendly access and monitoring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B4D8E8-D0EF-11C8-495B-3876957CD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D72BCD-2E96-7DD5-15CC-7D2073D95E37}"/>
              </a:ext>
            </a:extLst>
          </p:cNvPr>
          <p:cNvSpPr/>
          <p:nvPr/>
        </p:nvSpPr>
        <p:spPr>
          <a:xfrm>
            <a:off x="3605351" y="2123168"/>
            <a:ext cx="1946365" cy="744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Extraction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964465-F9BC-5BCF-BEBE-C6E1D8E82CDE}"/>
              </a:ext>
            </a:extLst>
          </p:cNvPr>
          <p:cNvSpPr/>
          <p:nvPr/>
        </p:nvSpPr>
        <p:spPr>
          <a:xfrm>
            <a:off x="3630737" y="3200874"/>
            <a:ext cx="1946365" cy="744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Contracts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Sepolia</a:t>
            </a:r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867BE-4293-4EB7-FFD7-7EFF846C80CB}"/>
              </a:ext>
            </a:extLst>
          </p:cNvPr>
          <p:cNvSpPr/>
          <p:nvPr/>
        </p:nvSpPr>
        <p:spPr>
          <a:xfrm>
            <a:off x="3605349" y="4424406"/>
            <a:ext cx="1946365" cy="744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  <a:br>
              <a:rPr lang="en-US" dirty="0"/>
            </a:br>
            <a:r>
              <a:rPr lang="en-US" dirty="0"/>
              <a:t>(React)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8CDA04-E017-FA99-0A13-FDB7043277A2}"/>
              </a:ext>
            </a:extLst>
          </p:cNvPr>
          <p:cNvSpPr/>
          <p:nvPr/>
        </p:nvSpPr>
        <p:spPr>
          <a:xfrm>
            <a:off x="9034021" y="1959429"/>
            <a:ext cx="2886892" cy="439692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25030-7E1D-551A-0D27-4496B750CF65}"/>
              </a:ext>
            </a:extLst>
          </p:cNvPr>
          <p:cNvSpPr txBox="1"/>
          <p:nvPr/>
        </p:nvSpPr>
        <p:spPr>
          <a:xfrm>
            <a:off x="9134335" y="1959429"/>
            <a:ext cx="2654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Flare Network Components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05ADD1-AD96-0540-86CB-C2C326703E5F}"/>
              </a:ext>
            </a:extLst>
          </p:cNvPr>
          <p:cNvSpPr/>
          <p:nvPr/>
        </p:nvSpPr>
        <p:spPr>
          <a:xfrm>
            <a:off x="9217809" y="2738069"/>
            <a:ext cx="2519316" cy="100584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Flare Data Connector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9E93EC-179C-2E97-AC9B-4CF504A45560}"/>
              </a:ext>
            </a:extLst>
          </p:cNvPr>
          <p:cNvSpPr/>
          <p:nvPr/>
        </p:nvSpPr>
        <p:spPr>
          <a:xfrm>
            <a:off x="9217809" y="3914371"/>
            <a:ext cx="2570661" cy="100584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Availability Layer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FE10FB7-A9AC-CFB9-9377-214071337A31}"/>
              </a:ext>
            </a:extLst>
          </p:cNvPr>
          <p:cNvSpPr/>
          <p:nvPr/>
        </p:nvSpPr>
        <p:spPr>
          <a:xfrm>
            <a:off x="9134332" y="5116284"/>
            <a:ext cx="2654138" cy="100584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EVMTransaction</a:t>
            </a:r>
            <a:r>
              <a:rPr lang="en-US" dirty="0"/>
              <a:t> Verification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A7096-3A95-3569-0B2B-C25645959704}"/>
              </a:ext>
            </a:extLst>
          </p:cNvPr>
          <p:cNvSpPr txBox="1"/>
          <p:nvPr/>
        </p:nvSpPr>
        <p:spPr>
          <a:xfrm>
            <a:off x="3504313" y="1590097"/>
            <a:ext cx="219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Main Components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FCD318-691B-53EA-057C-6C69B5FD44EB}"/>
              </a:ext>
            </a:extLst>
          </p:cNvPr>
          <p:cNvSpPr txBox="1"/>
          <p:nvPr/>
        </p:nvSpPr>
        <p:spPr>
          <a:xfrm>
            <a:off x="6096000" y="1590097"/>
            <a:ext cx="219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Components</a:t>
            </a:r>
          </a:p>
        </p:txBody>
      </p:sp>
      <p:sp>
        <p:nvSpPr>
          <p:cNvPr id="18" name="Rectangle: Top Corners Snipped 17">
            <a:extLst>
              <a:ext uri="{FF2B5EF4-FFF2-40B4-BE49-F238E27FC236}">
                <a16:creationId xmlns:a16="http://schemas.microsoft.com/office/drawing/2014/main" id="{0B5CA95E-571C-41FA-67C9-F675CEC69223}"/>
              </a:ext>
            </a:extLst>
          </p:cNvPr>
          <p:cNvSpPr/>
          <p:nvPr/>
        </p:nvSpPr>
        <p:spPr>
          <a:xfrm>
            <a:off x="6403357" y="2090231"/>
            <a:ext cx="1708069" cy="823240"/>
          </a:xfrm>
          <a:prstGeom prst="snip2Same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Data from NOAA</a:t>
            </a:r>
          </a:p>
        </p:txBody>
      </p:sp>
      <p:sp>
        <p:nvSpPr>
          <p:cNvPr id="20" name="Rectangle: Top Corners Snipped 19">
            <a:extLst>
              <a:ext uri="{FF2B5EF4-FFF2-40B4-BE49-F238E27FC236}">
                <a16:creationId xmlns:a16="http://schemas.microsoft.com/office/drawing/2014/main" id="{BDF58123-18FC-B66F-BA23-584614DDEDEF}"/>
              </a:ext>
            </a:extLst>
          </p:cNvPr>
          <p:cNvSpPr/>
          <p:nvPr/>
        </p:nvSpPr>
        <p:spPr>
          <a:xfrm>
            <a:off x="6383489" y="3059593"/>
            <a:ext cx="1708069" cy="823240"/>
          </a:xfrm>
          <a:prstGeom prst="snip2Same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Formatted Data</a:t>
            </a:r>
          </a:p>
        </p:txBody>
      </p:sp>
      <p:sp>
        <p:nvSpPr>
          <p:cNvPr id="21" name="Rectangle: Top Corners Snipped 20">
            <a:extLst>
              <a:ext uri="{FF2B5EF4-FFF2-40B4-BE49-F238E27FC236}">
                <a16:creationId xmlns:a16="http://schemas.microsoft.com/office/drawing/2014/main" id="{D4BF3FBF-C9B6-12D5-E862-2737DCFF5ED3}"/>
              </a:ext>
            </a:extLst>
          </p:cNvPr>
          <p:cNvSpPr/>
          <p:nvPr/>
        </p:nvSpPr>
        <p:spPr>
          <a:xfrm>
            <a:off x="6383488" y="4028955"/>
            <a:ext cx="1708069" cy="823240"/>
          </a:xfrm>
          <a:prstGeom prst="snip2Same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Verified Data</a:t>
            </a:r>
          </a:p>
        </p:txBody>
      </p:sp>
      <p:sp>
        <p:nvSpPr>
          <p:cNvPr id="22" name="Rectangle: Top Corners Snipped 21">
            <a:extLst>
              <a:ext uri="{FF2B5EF4-FFF2-40B4-BE49-F238E27FC236}">
                <a16:creationId xmlns:a16="http://schemas.microsoft.com/office/drawing/2014/main" id="{EFF81D75-CA1B-458D-56FF-7FD66418CDAC}"/>
              </a:ext>
            </a:extLst>
          </p:cNvPr>
          <p:cNvSpPr/>
          <p:nvPr/>
        </p:nvSpPr>
        <p:spPr>
          <a:xfrm>
            <a:off x="6399052" y="4976193"/>
            <a:ext cx="1708069" cy="823240"/>
          </a:xfrm>
          <a:prstGeom prst="snip2Same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Proofs</a:t>
            </a:r>
          </a:p>
        </p:txBody>
      </p:sp>
      <p:sp>
        <p:nvSpPr>
          <p:cNvPr id="23" name="Rectangle: Top Corners Snipped 22">
            <a:extLst>
              <a:ext uri="{FF2B5EF4-FFF2-40B4-BE49-F238E27FC236}">
                <a16:creationId xmlns:a16="http://schemas.microsoft.com/office/drawing/2014/main" id="{A34B1207-F068-FEB8-7774-540616AF97B7}"/>
              </a:ext>
            </a:extLst>
          </p:cNvPr>
          <p:cNvSpPr/>
          <p:nvPr/>
        </p:nvSpPr>
        <p:spPr>
          <a:xfrm>
            <a:off x="6399052" y="5963375"/>
            <a:ext cx="1708069" cy="823240"/>
          </a:xfrm>
          <a:prstGeom prst="snip2Same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 State / Events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E70C3EA1-D7CA-40AA-CED2-7040A21CF343}"/>
              </a:ext>
            </a:extLst>
          </p:cNvPr>
          <p:cNvCxnSpPr>
            <a:cxnSpLocks/>
            <a:stCxn id="21" idx="2"/>
            <a:endCxn id="7" idx="3"/>
          </p:cNvCxnSpPr>
          <p:nvPr/>
        </p:nvCxnSpPr>
        <p:spPr>
          <a:xfrm rot="10800000">
            <a:off x="5577102" y="3573167"/>
            <a:ext cx="806386" cy="867409"/>
          </a:xfrm>
          <a:prstGeom prst="curvedConnector3">
            <a:avLst>
              <a:gd name="adj1" fmla="val 50000"/>
            </a:avLst>
          </a:prstGeom>
          <a:ln w="984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FF4790F-D240-D2D5-61D8-A12CF56736E3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flipV="1">
            <a:off x="8107121" y="4417291"/>
            <a:ext cx="1110688" cy="970522"/>
          </a:xfrm>
          <a:prstGeom prst="curvedConnector3">
            <a:avLst>
              <a:gd name="adj1" fmla="val 50000"/>
            </a:avLst>
          </a:prstGeom>
          <a:ln w="984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7C12789A-E9E5-BD03-90BF-CDBAF62BDAB2}"/>
              </a:ext>
            </a:extLst>
          </p:cNvPr>
          <p:cNvCxnSpPr>
            <a:cxnSpLocks/>
            <a:stCxn id="23" idx="2"/>
            <a:endCxn id="9" idx="3"/>
          </p:cNvCxnSpPr>
          <p:nvPr/>
        </p:nvCxnSpPr>
        <p:spPr>
          <a:xfrm rot="10800000">
            <a:off x="5551714" y="4796699"/>
            <a:ext cx="847338" cy="1578297"/>
          </a:xfrm>
          <a:prstGeom prst="curvedConnector3">
            <a:avLst>
              <a:gd name="adj1" fmla="val 50000"/>
            </a:avLst>
          </a:prstGeom>
          <a:ln w="984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96209A30-D348-D81B-0704-ACCAD3D66594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053818" y="3240989"/>
            <a:ext cx="1163991" cy="252302"/>
          </a:xfrm>
          <a:prstGeom prst="curvedConnector3">
            <a:avLst>
              <a:gd name="adj1" fmla="val 50000"/>
            </a:avLst>
          </a:prstGeom>
          <a:ln w="984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A67B04B-028A-1321-E490-82A587E74EEE}"/>
              </a:ext>
            </a:extLst>
          </p:cNvPr>
          <p:cNvCxnSpPr>
            <a:cxnSpLocks/>
            <a:stCxn id="18" idx="2"/>
            <a:endCxn id="6" idx="3"/>
          </p:cNvCxnSpPr>
          <p:nvPr/>
        </p:nvCxnSpPr>
        <p:spPr>
          <a:xfrm rot="10800000">
            <a:off x="5551717" y="2495461"/>
            <a:ext cx="851641" cy="6391"/>
          </a:xfrm>
          <a:prstGeom prst="curvedConnector3">
            <a:avLst>
              <a:gd name="adj1" fmla="val 50000"/>
            </a:avLst>
          </a:prstGeom>
          <a:ln w="984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51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20" descr="Close up of green grass">
            <a:extLst>
              <a:ext uri="{FF2B5EF4-FFF2-40B4-BE49-F238E27FC236}">
                <a16:creationId xmlns:a16="http://schemas.microsoft.com/office/drawing/2014/main" id="{C082290F-76CE-97A7-ECB5-83B0FEA27B3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9009"/>
            <a:ext cx="3409406" cy="6878584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D15DC2-8425-2530-3D59-ABE5D5C4A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EAB21749-21E0-B555-8423-AF94BE38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0" y="2582808"/>
            <a:ext cx="3348546" cy="214131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Flare Network Integration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3754D-277D-2A3F-2DAE-ED98E21E4F72}"/>
              </a:ext>
            </a:extLst>
          </p:cNvPr>
          <p:cNvSpPr txBox="1"/>
          <p:nvPr/>
        </p:nvSpPr>
        <p:spPr>
          <a:xfrm>
            <a:off x="3778133" y="1105287"/>
            <a:ext cx="8119228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Flare Network Integration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Our solution leverages Flare's unique capabilities: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  Data Connector (FDC): Securely validates external weather data on-chain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  </a:t>
            </a:r>
            <a:r>
              <a:rPr lang="en-US" b="1" dirty="0" err="1"/>
              <a:t>EVMTransaction</a:t>
            </a:r>
            <a:r>
              <a:rPr lang="en-US" b="1" dirty="0"/>
              <a:t> Verification: Ensures the authenticity of weather readings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   Data Availability Layer: Provides transparent proof storage</a:t>
            </a:r>
          </a:p>
          <a:p>
            <a:pPr>
              <a:spcAft>
                <a:spcPts val="600"/>
              </a:spcAft>
            </a:pPr>
            <a:endParaRPr lang="en-US" sz="2000" b="1" dirty="0"/>
          </a:p>
          <a:p>
            <a:pPr>
              <a:spcAft>
                <a:spcPts val="600"/>
              </a:spcAft>
            </a:pPr>
            <a:r>
              <a:rPr lang="en-US" sz="2400" b="1" dirty="0"/>
              <a:t>Flare Integration Details</a:t>
            </a:r>
          </a:p>
          <a:p>
            <a:pPr>
              <a:spcAft>
                <a:spcPts val="600"/>
              </a:spcAft>
            </a:pPr>
            <a:r>
              <a:rPr lang="en-US" sz="2000" b="1" dirty="0"/>
              <a:t>Key files demonstrating Flare integration:</a:t>
            </a:r>
            <a:endParaRPr lang="en-US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AgriculturalWeatherInsurance.sol</a:t>
            </a:r>
            <a:r>
              <a:rPr lang="en-US" b="1" dirty="0"/>
              <a:t>: Contains the core </a:t>
            </a:r>
            <a:r>
              <a:rPr lang="en-US" b="1" dirty="0" err="1"/>
              <a:t>submitWeatherData</a:t>
            </a:r>
            <a:r>
              <a:rPr lang="en-US" b="1" dirty="0"/>
              <a:t> function using Flare's verification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prepare-fdc-attestation.js: Prepares attestation requests for Flare's Data Connector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get-fdc-proof-v2.js: Retrieves proof from Flare's Data Availability Layer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end-to-end-fdc-test.js: Demonstrates the complete data validation flow</a:t>
            </a:r>
            <a:endParaRPr lang="en-US" spc="100" dirty="0"/>
          </a:p>
        </p:txBody>
      </p:sp>
    </p:spTree>
    <p:extLst>
      <p:ext uri="{BB962C8B-B14F-4D97-AF65-F5344CB8AC3E}">
        <p14:creationId xmlns:p14="http://schemas.microsoft.com/office/powerpoint/2010/main" val="201287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6" descr="Arial view of an avenue of tree and pastures on either side">
            <a:extLst>
              <a:ext uri="{FF2B5EF4-FFF2-40B4-BE49-F238E27FC236}">
                <a16:creationId xmlns:a16="http://schemas.microsoft.com/office/drawing/2014/main" id="{839F036C-A908-D88B-93D2-2FC59D5D12A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142310" cy="68580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4B294B-3C01-ED06-AA96-7FF46F3D2A9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216538" y="3618412"/>
            <a:ext cx="3762102" cy="314878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Simple policy creation wizard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Real-time weather monitoring dashboard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Automatic notifications as conditions approach thresholds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Transparent tracking of all weather events and payouts</a:t>
            </a:r>
          </a:p>
          <a:p>
            <a:pPr marL="285750" indent="-2857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No paperwork, no claims process, no waiting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45A76-E100-EFC9-2708-1B1481747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BA3D-9921-C7FC-BC8D-5FC0FFA6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884990"/>
            <a:ext cx="2142309" cy="10880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experience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5E8EF2-1C3A-D481-903C-89845BD6772B}"/>
              </a:ext>
            </a:extLst>
          </p:cNvPr>
          <p:cNvSpPr txBox="1"/>
          <p:nvPr/>
        </p:nvSpPr>
        <p:spPr>
          <a:xfrm>
            <a:off x="2377440" y="3618412"/>
            <a:ext cx="6100354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Example Coverage</a:t>
            </a:r>
          </a:p>
          <a:p>
            <a:pPr>
              <a:buNone/>
            </a:pPr>
            <a:r>
              <a:rPr lang="en-US" b="1" dirty="0"/>
              <a:t>Corn Farmer in Christian County: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6-month policy (April-September)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Drought + Heat stress coverage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$300/acre coverage limit on 100 acres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Premium: $1,500 ($15/acre)</a:t>
            </a:r>
          </a:p>
          <a:p>
            <a:pPr>
              <a:spcBef>
                <a:spcPts val="600"/>
              </a:spcBef>
              <a:buNone/>
            </a:pPr>
            <a:r>
              <a:rPr lang="en-US" b="1" dirty="0"/>
              <a:t>Potential Payouts: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Moderate drought (5+ days): $9,000 (30%)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Severe heat wave (6+ days above 95°F): $18,000 (60%)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Extreme weather event: $30,000 (100%)</a:t>
            </a:r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0DC6889-9B7F-6B44-C226-88DEB6F60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0" y="136525"/>
            <a:ext cx="9078686" cy="34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0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A close up of a leaf">
            <a:extLst>
              <a:ext uri="{FF2B5EF4-FFF2-40B4-BE49-F238E27FC236}">
                <a16:creationId xmlns:a16="http://schemas.microsoft.com/office/drawing/2014/main" id="{C59CFD32-0A41-78F6-63F2-D8BBA2F23D0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5" r="55"/>
          <a:stretch/>
        </p:blipFill>
        <p:spPr>
          <a:xfrm>
            <a:off x="9849394" y="0"/>
            <a:ext cx="2342606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ACBCD3B-EAB4-87E8-85AB-C9DDB716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9395" y="2181478"/>
            <a:ext cx="2342606" cy="212482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Market 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09B57-8DBF-11C6-55DA-497F6E5F29B0}"/>
              </a:ext>
            </a:extLst>
          </p:cNvPr>
          <p:cNvSpPr txBox="1"/>
          <p:nvPr/>
        </p:nvSpPr>
        <p:spPr>
          <a:xfrm>
            <a:off x="538843" y="487904"/>
            <a:ext cx="6515100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Market Opportunity</a:t>
            </a:r>
          </a:p>
          <a:p>
            <a:pPr marL="234950" indent="-234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Kentucky agricultural production: $5.9 billion annually</a:t>
            </a:r>
          </a:p>
          <a:p>
            <a:pPr marL="234950" indent="-234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75,000+ farms across 13 million acres</a:t>
            </a:r>
          </a:p>
          <a:p>
            <a:pPr marL="234950" indent="-234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Only 23% of farmers currently purchase crop insurance</a:t>
            </a:r>
          </a:p>
          <a:p>
            <a:pPr marL="234950" indent="-234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Market gap: affordable, transparent parametric insurance</a:t>
            </a:r>
          </a:p>
          <a:p>
            <a:pPr marL="234950" indent="-234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Expansion potential to neighboring agricultural states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2BD04-8BC7-288D-8CD8-0110E024E66B}"/>
              </a:ext>
            </a:extLst>
          </p:cNvPr>
          <p:cNvSpPr txBox="1"/>
          <p:nvPr/>
        </p:nvSpPr>
        <p:spPr>
          <a:xfrm>
            <a:off x="538843" y="3243891"/>
            <a:ext cx="6119948" cy="32070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 b="1"/>
            </a:lvl1pPr>
          </a:lstStyle>
          <a:p>
            <a:r>
              <a:rPr lang="en-US" sz="2400" dirty="0"/>
              <a:t>Impact &amp; Benefits</a:t>
            </a:r>
          </a:p>
          <a:p>
            <a:pPr>
              <a:spcBef>
                <a:spcPts val="600"/>
              </a:spcBef>
            </a:pPr>
            <a:r>
              <a:rPr lang="en-US" dirty="0"/>
              <a:t>For Farmers: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980" b="0" dirty="0"/>
              <a:t>Faster financial relief after weather events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980" b="0" dirty="0"/>
              <a:t>Transparent, understandable policies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980" b="0" dirty="0"/>
              <a:t>Lower premiums through smart contract efficiency</a:t>
            </a:r>
          </a:p>
          <a:p>
            <a:pPr>
              <a:spcBef>
                <a:spcPts val="600"/>
              </a:spcBef>
            </a:pPr>
            <a:r>
              <a:rPr lang="en-US" dirty="0"/>
              <a:t>For Insurance Industry: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0" dirty="0"/>
              <a:t>Reduced operational costs and fraud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0" dirty="0"/>
              <a:t>Better risk management through precise data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0" dirty="0"/>
              <a:t>New market segment of previously uninsured farmers</a:t>
            </a:r>
          </a:p>
        </p:txBody>
      </p:sp>
    </p:spTree>
    <p:extLst>
      <p:ext uri="{BB962C8B-B14F-4D97-AF65-F5344CB8AC3E}">
        <p14:creationId xmlns:p14="http://schemas.microsoft.com/office/powerpoint/2010/main" val="301015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4" descr="Close up of a plants">
            <a:extLst>
              <a:ext uri="{FF2B5EF4-FFF2-40B4-BE49-F238E27FC236}">
                <a16:creationId xmlns:a16="http://schemas.microsoft.com/office/drawing/2014/main" id="{D6CFF55D-EA3F-6E9D-3301-8FFC1310C3B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016136"/>
            <a:ext cx="12192000" cy="184186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EA18F1-1CB3-04BA-3FB2-530F2637A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D353609C-AFD0-2BF5-05CC-2430B957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16136"/>
            <a:ext cx="4577413" cy="1841864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43190-0976-CB4E-6879-8FEBA07A035B}"/>
              </a:ext>
            </a:extLst>
          </p:cNvPr>
          <p:cNvSpPr txBox="1"/>
          <p:nvPr/>
        </p:nvSpPr>
        <p:spPr>
          <a:xfrm>
            <a:off x="280851" y="772340"/>
            <a:ext cx="6100354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Next Steps &amp; Vision</a:t>
            </a:r>
          </a:p>
          <a:p>
            <a:pPr marL="234950" indent="-234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Additional weather data sources for redundancy</a:t>
            </a:r>
          </a:p>
          <a:p>
            <a:pPr marL="234950" indent="-234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Machine learning for predictive risk assessment</a:t>
            </a:r>
          </a:p>
          <a:p>
            <a:pPr marL="234950" indent="-234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Mobile application for on-site monitoring</a:t>
            </a:r>
          </a:p>
          <a:p>
            <a:pPr marL="234950" indent="-234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Integration with traditional insurance platforms</a:t>
            </a:r>
          </a:p>
          <a:p>
            <a:pPr marL="234950" indent="-234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Expansion to additional agricultural regions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6C73F-1754-6488-B879-783496B9F721}"/>
              </a:ext>
            </a:extLst>
          </p:cNvPr>
          <p:cNvSpPr txBox="1"/>
          <p:nvPr/>
        </p:nvSpPr>
        <p:spPr>
          <a:xfrm>
            <a:off x="5950131" y="780242"/>
            <a:ext cx="6100354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Implementation Timeline</a:t>
            </a:r>
          </a:p>
          <a:p>
            <a:pPr marL="169863" indent="-1698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Phase 1</a:t>
            </a:r>
            <a:r>
              <a:rPr lang="en-US" dirty="0"/>
              <a:t> (Complete): Prototype with three counties and five weather risks</a:t>
            </a:r>
          </a:p>
          <a:p>
            <a:pPr marL="169863" indent="-1698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Phase 2</a:t>
            </a:r>
            <a:r>
              <a:rPr lang="en-US" dirty="0"/>
              <a:t> (3 months): Expand to all Kentucky counties, improve UI/UX</a:t>
            </a:r>
          </a:p>
          <a:p>
            <a:pPr marL="169863" indent="-1698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Phase 3</a:t>
            </a:r>
            <a:r>
              <a:rPr lang="en-US" dirty="0"/>
              <a:t> (6 months): Add crop-specific modeling and advanced analytics</a:t>
            </a:r>
          </a:p>
          <a:p>
            <a:pPr marL="169863" indent="-1698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Phase 4</a:t>
            </a:r>
            <a:r>
              <a:rPr lang="en-US" dirty="0"/>
              <a:t> (12 months): Deploy to production with regulatory compliance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CCD251-85CE-9085-60B3-154FFE8943B9}"/>
              </a:ext>
            </a:extLst>
          </p:cNvPr>
          <p:cNvCxnSpPr/>
          <p:nvPr/>
        </p:nvCxnSpPr>
        <p:spPr>
          <a:xfrm>
            <a:off x="5643154" y="195943"/>
            <a:ext cx="0" cy="482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15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field of wheat with tracks in it">
            <a:extLst>
              <a:ext uri="{FF2B5EF4-FFF2-40B4-BE49-F238E27FC236}">
                <a16:creationId xmlns:a16="http://schemas.microsoft.com/office/drawing/2014/main" id="{5BA975B6-ACDF-974C-4B0A-792DE5F09C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50000"/>
          </a:blip>
          <a:srcRect/>
          <a:stretch/>
        </p:blipFill>
        <p:spPr>
          <a:xfrm>
            <a:off x="0" y="-2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5BF4AF3-2D87-5D1D-245D-49E6F0B0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909" y="2335192"/>
            <a:ext cx="9792182" cy="1701231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82DA5FF-2138-B875-79F7-ADB6CA61A756}"/>
              </a:ext>
            </a:extLst>
          </p:cNvPr>
          <p:cNvSpPr txBox="1">
            <a:spLocks/>
          </p:cNvSpPr>
          <p:nvPr/>
        </p:nvSpPr>
        <p:spPr>
          <a:xfrm>
            <a:off x="1927075" y="5747657"/>
            <a:ext cx="9792182" cy="88392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lIns="914400" tIns="182880" rIns="914400"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all" spc="100" baseline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dirty="0">
                <a:solidFill>
                  <a:schemeClr val="bg1"/>
                </a:solidFill>
              </a:rPr>
              <a:t>Special Thanks to Jacob Little and ESGImpact.IO for advisory services on Kentucky climate conditions and trends</a:t>
            </a:r>
          </a:p>
        </p:txBody>
      </p:sp>
    </p:spTree>
    <p:extLst>
      <p:ext uri="{BB962C8B-B14F-4D97-AF65-F5344CB8AC3E}">
        <p14:creationId xmlns:p14="http://schemas.microsoft.com/office/powerpoint/2010/main" val="1710073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175_Win32_SL_V6" id="{2596AF0E-92BF-4F5A-A2A1-B1C9D33CD0CE}" vid="{0709752F-9199-467A-B305-5274ECB683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19A644-6410-4EC7-894C-877E70305DF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9424615-5FE5-4F43-AE24-3BC9A05326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AD180A-D253-4F84-BD24-8EE736E65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{2676570F-4AE1-48AE-BBDB-6071C06160C0}tf16411175_win32</Template>
  <TotalTime>148</TotalTime>
  <Words>705</Words>
  <Application>Microsoft Office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Tenorite </vt:lpstr>
      <vt:lpstr>Tenorite Bold</vt:lpstr>
      <vt:lpstr>Custom</vt:lpstr>
      <vt:lpstr>Agricultural Weather Insurance Framework for Kentucky Farmers</vt:lpstr>
      <vt:lpstr>Agricultural Weather Insurance: Solution Overview</vt:lpstr>
      <vt:lpstr>Workflow &amp; innovations</vt:lpstr>
      <vt:lpstr>Technical architecture</vt:lpstr>
      <vt:lpstr>Flare Network Integration</vt:lpstr>
      <vt:lpstr>User experience</vt:lpstr>
      <vt:lpstr>Market Opportunity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Little</dc:creator>
  <cp:lastModifiedBy>Mike Little</cp:lastModifiedBy>
  <cp:revision>1</cp:revision>
  <dcterms:created xsi:type="dcterms:W3CDTF">2025-04-27T13:40:40Z</dcterms:created>
  <dcterms:modified xsi:type="dcterms:W3CDTF">2025-04-27T16:08:50Z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