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87" r:id="rId3"/>
    <p:sldId id="292" r:id="rId4"/>
    <p:sldId id="290" r:id="rId5"/>
    <p:sldId id="291" r:id="rId6"/>
    <p:sldId id="293" r:id="rId7"/>
    <p:sldId id="294" r:id="rId8"/>
    <p:sldId id="295" r:id="rId9"/>
    <p:sldId id="298" r:id="rId10"/>
    <p:sldId id="297" r:id="rId11"/>
    <p:sldId id="299" r:id="rId12"/>
    <p:sldId id="301" r:id="rId13"/>
    <p:sldId id="310" r:id="rId14"/>
    <p:sldId id="300" r:id="rId15"/>
    <p:sldId id="312" r:id="rId16"/>
    <p:sldId id="302" r:id="rId17"/>
    <p:sldId id="306" r:id="rId18"/>
    <p:sldId id="313" r:id="rId19"/>
    <p:sldId id="314" r:id="rId20"/>
    <p:sldId id="307" r:id="rId21"/>
    <p:sldId id="315" r:id="rId22"/>
    <p:sldId id="309" r:id="rId23"/>
  </p:sldIdLst>
  <p:sldSz cx="10080625" cy="7559675"/>
  <p:notesSz cx="7559675" cy="10691813"/>
  <p:custDataLst>
    <p:tags r:id="rId25"/>
  </p:custDataLst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ляСофаМаша Панарины" initials="КП" lastIdx="1" clrIdx="0">
    <p:extLst>
      <p:ext uri="{19B8F6BF-5375-455C-9EA6-DF929625EA0E}">
        <p15:presenceInfo xmlns:p15="http://schemas.microsoft.com/office/powerpoint/2012/main" userId="8e6230bd774f7b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663300"/>
    <a:srgbClr val="0000CC"/>
    <a:srgbClr val="669900"/>
    <a:srgbClr val="CC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 autoAdjust="0"/>
    <p:restoredTop sz="93493" autoAdjust="0"/>
  </p:normalViewPr>
  <p:slideViewPr>
    <p:cSldViewPr>
      <p:cViewPr varScale="1">
        <p:scale>
          <a:sx n="65" d="100"/>
          <a:sy n="65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23:43:04.04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2BFCC028-AF11-40DE-AA03-0A04E969E2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33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A045-741F-4841-A27A-F057FA08B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9322-AC71-41CD-A7E2-24480C974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D20F9-6BB1-4465-BD15-F4064288A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6DF5-2B9E-4EF5-B5BA-15FA9FB106C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60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7F683-9DC3-4A50-96BF-59BC31AABD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1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4915-1690-4B8B-AA63-A62A551A0DD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8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DECB-7297-4446-99AA-0EFF94E4980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4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685D0-4900-45CA-8EA6-24AE4F2D9C1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9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9540-FEB1-4887-97A2-EADAC9047B7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5F8C-5BE2-4C33-B36E-132DEC3180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32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8D48C-F0F9-49D6-BC8F-B653B496D82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E440B-9B3E-46C3-A9BF-E226C976A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9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3FF8E-B862-4C84-AFF0-4E26B64A74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083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764C-67C5-4DDE-8FB6-763D3D16EA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66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D443-DA30-4C4B-BA49-0D01B3F366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9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1355F-A019-47D6-AE45-38B924F333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42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3238" y="4338638"/>
            <a:ext cx="4457700" cy="2417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642FA-1B7A-4348-B6DC-A53467F1B8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383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EBB-946A-423B-8D4A-F46743C5322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62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3238" y="1768475"/>
            <a:ext cx="4457700" cy="2417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03238" y="4338638"/>
            <a:ext cx="4457700" cy="2417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478C0-D784-4B9A-B905-F7F638AA1D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26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D4FA4-E26E-47C3-B15D-D263C0E34C1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95530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92E03-FB6C-471F-9AB4-C13A519B0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F4A6-FE16-43F2-BD6E-B3435684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C7B4F-40D5-43EE-BBFE-7B4251A8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7643-1A8C-4EFA-97E8-E62F042A3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A587F-59F4-4F22-8AE7-4960C283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D7C3-FB8A-47DC-A308-3A86C2A6C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8A28E-2A3C-43BE-8245-45AB24191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44A399-5193-42EC-85E9-D87C236DB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ransition spd="med">
    <p:random/>
  </p:transition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EA8AC4A9-CD8A-46F5-8BA1-6CA802FE53F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</p:sldLayoutIdLst>
  <p:transition spd="med">
    <p:random/>
  </p:transition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10" Type="http://schemas.openxmlformats.org/officeDocument/2006/relationships/comments" Target="../comments/comment1.xml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287784" y="1115541"/>
            <a:ext cx="8569325" cy="2951162"/>
          </a:xfrm>
        </p:spPr>
        <p:txBody>
          <a:bodyPr/>
          <a:lstStyle/>
          <a:p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r>
              <a:rPr lang="ru-RU" altLang="ru-RU" sz="7200" b="1" i="1" dirty="0">
                <a:solidFill>
                  <a:srgbClr val="009900"/>
                </a:solidFill>
                <a:ea typeface="Malgun Gothic" pitchFamily="34" charset="-127"/>
              </a:rPr>
              <a:t>Предел функции</a:t>
            </a:r>
            <a:br>
              <a:rPr lang="ru-RU" altLang="ru-RU" sz="72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sz="7200" b="1" i="1" dirty="0">
                <a:solidFill>
                  <a:srgbClr val="009900"/>
                </a:solidFill>
              </a:rPr>
            </a:br>
            <a:endParaRPr lang="ru-RU" altLang="ru-RU" sz="7200" b="1" i="1" dirty="0">
              <a:solidFill>
                <a:srgbClr val="009900"/>
              </a:solidFill>
              <a:ea typeface="Malgun Gothic" pitchFamily="34" charset="-127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пределов: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1717"/>
              </p:ext>
            </p:extLst>
          </p:nvPr>
        </p:nvGraphicFramePr>
        <p:xfrm>
          <a:off x="3456136" y="4067869"/>
          <a:ext cx="2664296" cy="156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0" r:id="rId3" imgW="710891" imgH="418918" progId="Equation.3">
                  <p:embed/>
                </p:oleObj>
              </mc:Choice>
              <mc:Fallback>
                <p:oleObj r:id="rId3" imgW="710891" imgH="41891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36" y="4067869"/>
                        <a:ext cx="2664296" cy="1567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03808" y="1979637"/>
            <a:ext cx="9217024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1" dirty="0"/>
              <a:t>Пример 2.</a:t>
            </a:r>
            <a:r>
              <a:rPr lang="ru-RU" sz="4000" i="1" dirty="0"/>
              <a:t> </a:t>
            </a:r>
          </a:p>
          <a:p>
            <a:endParaRPr lang="ru-RU" sz="4000" i="1" dirty="0"/>
          </a:p>
          <a:p>
            <a:r>
              <a:rPr lang="ru-RU" sz="4000" i="1" dirty="0"/>
              <a:t>Используя эти правила, вычислим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9270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пределов: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816" y="1619597"/>
            <a:ext cx="5218095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i="1" dirty="0"/>
              <a:t>Пример 3</a:t>
            </a:r>
            <a:r>
              <a:rPr lang="ru-RU" sz="4000" i="1" dirty="0"/>
              <a:t>.</a:t>
            </a:r>
            <a:r>
              <a:rPr lang="ru-RU" sz="3200" i="1" dirty="0"/>
              <a:t> Вычислите</a:t>
            </a:r>
            <a:r>
              <a:rPr lang="ru-RU" i="1" dirty="0"/>
              <a:t>: 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685630"/>
              </p:ext>
            </p:extLst>
          </p:nvPr>
        </p:nvGraphicFramePr>
        <p:xfrm>
          <a:off x="3456136" y="2329605"/>
          <a:ext cx="3757355" cy="87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5" r:id="rId3" imgW="965200" imgH="292100" progId="Equation.3">
                  <p:embed/>
                </p:oleObj>
              </mc:Choice>
              <mc:Fallback>
                <p:oleObj r:id="rId3" imgW="9652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36" y="2329605"/>
                        <a:ext cx="3757355" cy="874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171799"/>
              </p:ext>
            </p:extLst>
          </p:nvPr>
        </p:nvGraphicFramePr>
        <p:xfrm>
          <a:off x="3528144" y="3203773"/>
          <a:ext cx="273630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6" r:id="rId5" imgW="660113" imgH="482391" progId="Equation.3">
                  <p:embed/>
                </p:oleObj>
              </mc:Choice>
              <mc:Fallback>
                <p:oleObj r:id="rId5" imgW="660113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144" y="3203773"/>
                        <a:ext cx="2736304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71604"/>
              </p:ext>
            </p:extLst>
          </p:nvPr>
        </p:nvGraphicFramePr>
        <p:xfrm>
          <a:off x="3650076" y="4715941"/>
          <a:ext cx="2696299" cy="80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7" r:id="rId7" imgW="990170" imgH="291973" progId="Equation.3">
                  <p:embed/>
                </p:oleObj>
              </mc:Choice>
              <mc:Fallback>
                <p:oleObj r:id="rId7" imgW="990170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076" y="4715941"/>
                        <a:ext cx="2696299" cy="802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14464"/>
              </p:ext>
            </p:extLst>
          </p:nvPr>
        </p:nvGraphicFramePr>
        <p:xfrm>
          <a:off x="3650865" y="5724052"/>
          <a:ext cx="2613583" cy="130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8" r:id="rId9" imgW="723586" imgH="482391" progId="Equation.3">
                  <p:embed/>
                </p:oleObj>
              </mc:Choice>
              <mc:Fallback>
                <p:oleObj r:id="rId9" imgW="723586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865" y="5724052"/>
                        <a:ext cx="2613583" cy="1300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39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539477"/>
            <a:ext cx="9069387" cy="1022623"/>
          </a:xfrm>
        </p:spPr>
        <p:txBody>
          <a:bodyPr/>
          <a:lstStyle/>
          <a:p>
            <a:r>
              <a:rPr lang="ru-RU" dirty="0"/>
              <a:t>Решение.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</a:p>
          <a:p>
            <a:endParaRPr lang="ru-RU" dirty="0"/>
          </a:p>
          <a:p>
            <a:r>
              <a:rPr lang="ru-RU" dirty="0"/>
              <a:t>Ответ: </a:t>
            </a:r>
            <a:r>
              <a:rPr lang="ru-RU" i="1" dirty="0"/>
              <a:t>3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б)</a:t>
            </a:r>
          </a:p>
          <a:p>
            <a:endParaRPr lang="ru-RU" dirty="0"/>
          </a:p>
          <a:p>
            <a:r>
              <a:rPr lang="ru-RU" dirty="0"/>
              <a:t>Ответ: 1.</a:t>
            </a:r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81581"/>
              </p:ext>
            </p:extLst>
          </p:nvPr>
        </p:nvGraphicFramePr>
        <p:xfrm>
          <a:off x="1303416" y="1619597"/>
          <a:ext cx="5944661" cy="88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r:id="rId3" imgW="1981200" imgH="292100" progId="Equation.3">
                  <p:embed/>
                </p:oleObj>
              </mc:Choice>
              <mc:Fallback>
                <p:oleObj r:id="rId3" imgW="19812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16" y="1619597"/>
                        <a:ext cx="5944661" cy="88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989"/>
              </p:ext>
            </p:extLst>
          </p:nvPr>
        </p:nvGraphicFramePr>
        <p:xfrm>
          <a:off x="935856" y="3779837"/>
          <a:ext cx="8653213" cy="159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3" r:id="rId5" imgW="2832100" imgH="774700" progId="Equation.3">
                  <p:embed/>
                </p:oleObj>
              </mc:Choice>
              <mc:Fallback>
                <p:oleObj r:id="rId5" imgW="2832100" imgH="77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56" y="3779837"/>
                        <a:ext cx="8653213" cy="1596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40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пределов: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779" y="1662273"/>
            <a:ext cx="5809604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i="1" dirty="0"/>
              <a:t>Пример 4.</a:t>
            </a:r>
            <a:r>
              <a:rPr lang="ru-RU" sz="4000" i="1" dirty="0"/>
              <a:t> Вычислить</a:t>
            </a:r>
            <a:r>
              <a:rPr lang="ru-RU" sz="4000" dirty="0"/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61195"/>
              </p:ext>
            </p:extLst>
          </p:nvPr>
        </p:nvGraphicFramePr>
        <p:xfrm>
          <a:off x="1727944" y="2627709"/>
          <a:ext cx="2664296" cy="114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0" r:id="rId3" imgW="761669" imgH="418918" progId="Equation.3">
                  <p:embed/>
                </p:oleObj>
              </mc:Choice>
              <mc:Fallback>
                <p:oleObj r:id="rId3" imgW="761669" imgH="41891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944" y="2627709"/>
                        <a:ext cx="2664296" cy="1149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89310"/>
              </p:ext>
            </p:extLst>
          </p:nvPr>
        </p:nvGraphicFramePr>
        <p:xfrm>
          <a:off x="1871960" y="3779837"/>
          <a:ext cx="1944216" cy="125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1" r:id="rId5" imgW="647700" imgH="419100" progId="Equation.3">
                  <p:embed/>
                </p:oleObj>
              </mc:Choice>
              <mc:Fallback>
                <p:oleObj r:id="rId5" imgW="647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960" y="3779837"/>
                        <a:ext cx="1944216" cy="1255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51994"/>
              </p:ext>
            </p:extLst>
          </p:nvPr>
        </p:nvGraphicFramePr>
        <p:xfrm>
          <a:off x="1871960" y="5508029"/>
          <a:ext cx="1872208" cy="107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2" r:id="rId7" imgW="685800" imgH="393700" progId="Equation.3">
                  <p:embed/>
                </p:oleObj>
              </mc:Choice>
              <mc:Fallback>
                <p:oleObj r:id="rId7" imgW="685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960" y="5508029"/>
                        <a:ext cx="1872208" cy="1073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86214"/>
              </p:ext>
            </p:extLst>
          </p:nvPr>
        </p:nvGraphicFramePr>
        <p:xfrm>
          <a:off x="5688384" y="3059757"/>
          <a:ext cx="2016224" cy="116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3" r:id="rId9" imgW="723586" imgH="418918" progId="Equation.3">
                  <p:embed/>
                </p:oleObj>
              </mc:Choice>
              <mc:Fallback>
                <p:oleObj r:id="rId9" imgW="723586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384" y="3059757"/>
                        <a:ext cx="2016224" cy="1168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319200"/>
              </p:ext>
            </p:extLst>
          </p:nvPr>
        </p:nvGraphicFramePr>
        <p:xfrm>
          <a:off x="5760392" y="4931965"/>
          <a:ext cx="1944216" cy="100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74" r:id="rId11" imgW="761669" imgH="393529" progId="Equation.3">
                  <p:embed/>
                </p:oleObj>
              </mc:Choice>
              <mc:Fallback>
                <p:oleObj r:id="rId11" imgW="76166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92" y="4931965"/>
                        <a:ext cx="1944216" cy="1004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73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238" y="1547589"/>
            <a:ext cx="9069387" cy="5208811"/>
          </a:xfrm>
        </p:spPr>
        <p:txBody>
          <a:bodyPr/>
          <a:lstStyle/>
          <a:p>
            <a:r>
              <a:rPr lang="ru-RU" dirty="0"/>
              <a:t>Решение.</a:t>
            </a:r>
          </a:p>
          <a:p>
            <a:r>
              <a:rPr lang="ru-RU" dirty="0"/>
              <a:t>	</a:t>
            </a:r>
            <a:r>
              <a:rPr lang="ru-RU" sz="2800" dirty="0"/>
              <a:t>Если подставить значение </a:t>
            </a:r>
            <a:r>
              <a:rPr lang="ru-RU" sz="2800" i="1" dirty="0"/>
              <a:t>х = - 3</a:t>
            </a:r>
            <a:r>
              <a:rPr lang="ru-RU" sz="2800" dirty="0"/>
              <a:t> в заданное выражение, то и в числителе, и в знаменателе получится </a:t>
            </a:r>
            <a:r>
              <a:rPr lang="ru-RU" sz="2800" i="1" dirty="0"/>
              <a:t>0</a:t>
            </a:r>
            <a:r>
              <a:rPr lang="ru-RU" sz="2800" dirty="0"/>
              <a:t>. Возникает так называемая неопределенность . От этой неопределенности нужно избавиться. Для раскрытия (избавления от) неопределенности необходимо сократить дробь.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99567"/>
              </p:ext>
            </p:extLst>
          </p:nvPr>
        </p:nvGraphicFramePr>
        <p:xfrm>
          <a:off x="3312120" y="395461"/>
          <a:ext cx="26654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6" r:id="rId3" imgW="761669" imgH="418918" progId="Equation.3">
                  <p:embed/>
                </p:oleObj>
              </mc:Choice>
              <mc:Fallback>
                <p:oleObj r:id="rId3" imgW="761669" imgH="418918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120" y="395461"/>
                        <a:ext cx="266541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9364"/>
              </p:ext>
            </p:extLst>
          </p:nvPr>
        </p:nvGraphicFramePr>
        <p:xfrm>
          <a:off x="2015976" y="5796061"/>
          <a:ext cx="5876054" cy="9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7" r:id="rId5" imgW="2463800" imgH="419100" progId="Equation.3">
                  <p:embed/>
                </p:oleObj>
              </mc:Choice>
              <mc:Fallback>
                <p:oleObj r:id="rId5" imgW="246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5796061"/>
                        <a:ext cx="5876054" cy="993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598308"/>
              </p:ext>
            </p:extLst>
          </p:nvPr>
        </p:nvGraphicFramePr>
        <p:xfrm>
          <a:off x="2736056" y="4787949"/>
          <a:ext cx="4176464" cy="96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8" r:id="rId7" imgW="1916868" imgH="444307" progId="Equation.3">
                  <p:embed/>
                </p:oleObj>
              </mc:Choice>
              <mc:Fallback>
                <p:oleObj r:id="rId7" imgW="1916868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6" y="4787949"/>
                        <a:ext cx="4176464" cy="96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618" y="2519362"/>
            <a:ext cx="9069387" cy="1260475"/>
          </a:xfrm>
        </p:spPr>
        <p:txBody>
          <a:bodyPr/>
          <a:lstStyle/>
          <a:p>
            <a:br>
              <a:rPr lang="ru-RU" sz="2800" b="1" i="1" dirty="0"/>
            </a:br>
            <a:br>
              <a:rPr lang="ru-RU" sz="2800" b="1" i="1" dirty="0"/>
            </a:br>
            <a:br>
              <a:rPr lang="ru-RU" sz="2800" b="1" i="1" dirty="0"/>
            </a:br>
            <a:r>
              <a:rPr lang="ru-RU" sz="4000" b="1" i="1" dirty="0">
                <a:solidFill>
                  <a:srgbClr val="009900"/>
                </a:solidFill>
              </a:rPr>
              <a:t>Предел функции можно находить не только в точке,</a:t>
            </a:r>
            <a:br>
              <a:rPr lang="ru-RU" sz="4000" dirty="0">
                <a:solidFill>
                  <a:srgbClr val="009900"/>
                </a:solidFill>
              </a:rPr>
            </a:br>
            <a:r>
              <a:rPr lang="ru-RU" sz="4000" b="1" i="1" dirty="0">
                <a:solidFill>
                  <a:srgbClr val="009900"/>
                </a:solidFill>
              </a:rPr>
              <a:t>но и на бесконечности</a:t>
            </a:r>
            <a:br>
              <a:rPr lang="ru-RU" sz="4000" dirty="0">
                <a:solidFill>
                  <a:srgbClr val="009900"/>
                </a:solidFill>
              </a:rPr>
            </a:br>
            <a:endParaRPr lang="ru-RU" sz="4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7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пределов: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7246" y="1791254"/>
            <a:ext cx="5747086" cy="66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i="1" dirty="0"/>
              <a:t>Пример 5.</a:t>
            </a:r>
            <a:r>
              <a:rPr lang="ru-RU" sz="4000" i="1" dirty="0"/>
              <a:t> Вычислите</a:t>
            </a:r>
            <a:r>
              <a:rPr lang="ru-RU" i="1" dirty="0"/>
              <a:t>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65747"/>
              </p:ext>
            </p:extLst>
          </p:nvPr>
        </p:nvGraphicFramePr>
        <p:xfrm>
          <a:off x="3996196" y="2699717"/>
          <a:ext cx="2088232" cy="114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8" name="Equation" r:id="rId3" imgW="888614" imgH="495085" progId="Equation.DSMT4">
                  <p:embed/>
                </p:oleObj>
              </mc:Choice>
              <mc:Fallback>
                <p:oleObj name="Equation" r:id="rId3" imgW="888614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196" y="2699717"/>
                        <a:ext cx="2088232" cy="1143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998718"/>
              </p:ext>
            </p:extLst>
          </p:nvPr>
        </p:nvGraphicFramePr>
        <p:xfrm>
          <a:off x="4068203" y="3995861"/>
          <a:ext cx="219407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9" name="Equation" r:id="rId5" imgW="901309" imgH="495085" progId="Equation.DSMT4">
                  <p:embed/>
                </p:oleObj>
              </mc:Choice>
              <mc:Fallback>
                <p:oleObj name="Equation" r:id="rId5" imgW="901309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203" y="3995861"/>
                        <a:ext cx="2194071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02622"/>
              </p:ext>
            </p:extLst>
          </p:nvPr>
        </p:nvGraphicFramePr>
        <p:xfrm>
          <a:off x="4176216" y="5436021"/>
          <a:ext cx="20162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0" name="Equation" r:id="rId7" imgW="875920" imgH="495085" progId="Equation.DSMT4">
                  <p:embed/>
                </p:oleObj>
              </mc:Choice>
              <mc:Fallback>
                <p:oleObj name="Equation" r:id="rId7" imgW="875920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216" y="5436021"/>
                        <a:ext cx="201622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70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00" y="1489717"/>
            <a:ext cx="9069387" cy="4987925"/>
          </a:xfrm>
        </p:spPr>
        <p:txBody>
          <a:bodyPr/>
          <a:lstStyle/>
          <a:p>
            <a:pPr algn="ctr"/>
            <a:r>
              <a:rPr lang="ru-RU" dirty="0"/>
              <a:t>	</a:t>
            </a:r>
            <a:r>
              <a:rPr lang="ru-RU" sz="2400" dirty="0"/>
              <a:t>«Поведение» многочлена на бесконечности определяется старшей степенью многочлена.</a:t>
            </a:r>
          </a:p>
          <a:p>
            <a:pPr algn="ctr"/>
            <a:r>
              <a:rPr lang="ru-RU" sz="2400" dirty="0"/>
              <a:t> Значит у нас и в числителе и в знаменателе при подстановке вместо </a:t>
            </a:r>
            <a:r>
              <a:rPr lang="ru-RU" sz="2400" i="1" dirty="0"/>
              <a:t>х</a:t>
            </a:r>
            <a:r>
              <a:rPr lang="ru-RU" sz="2400" dirty="0"/>
              <a:t>, получается бесконечность. </a:t>
            </a:r>
          </a:p>
          <a:p>
            <a:pPr algn="ctr"/>
            <a:r>
              <a:rPr lang="ru-RU" sz="2400" dirty="0"/>
              <a:t>А в итоге мы имеем неопределенность.</a:t>
            </a:r>
          </a:p>
          <a:p>
            <a:pPr algn="ctr"/>
            <a:r>
              <a:rPr lang="ru-RU" sz="2400" dirty="0"/>
              <a:t>Чтобы от нее избавится необходимо разделить и числитель, и знаменатель на </a:t>
            </a:r>
            <a:r>
              <a:rPr lang="ru-RU" sz="2400" i="1" dirty="0"/>
              <a:t>х </a:t>
            </a:r>
            <a:r>
              <a:rPr lang="ru-RU" sz="2400" dirty="0"/>
              <a:t>в старшей степени.</a:t>
            </a:r>
          </a:p>
          <a:p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88815"/>
              </p:ext>
            </p:extLst>
          </p:nvPr>
        </p:nvGraphicFramePr>
        <p:xfrm>
          <a:off x="1151880" y="4859957"/>
          <a:ext cx="745726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7" name="Equation" r:id="rId3" imgW="3429000" imgH="698500" progId="Equation.DSMT4">
                  <p:embed/>
                </p:oleObj>
              </mc:Choice>
              <mc:Fallback>
                <p:oleObj name="Equation" r:id="rId3" imgW="34290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80" y="4859957"/>
                        <a:ext cx="7457265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53516"/>
              </p:ext>
            </p:extLst>
          </p:nvPr>
        </p:nvGraphicFramePr>
        <p:xfrm>
          <a:off x="3888184" y="323453"/>
          <a:ext cx="1944216" cy="108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8" name="Equation" r:id="rId5" imgW="888614" imgH="495085" progId="Equation.DSMT4">
                  <p:embed/>
                </p:oleObj>
              </mc:Choice>
              <mc:Fallback>
                <p:oleObj name="Equation" r:id="rId5" imgW="888614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184" y="323453"/>
                        <a:ext cx="1944216" cy="1087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37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7261"/>
              </p:ext>
            </p:extLst>
          </p:nvPr>
        </p:nvGraphicFramePr>
        <p:xfrm>
          <a:off x="3600152" y="395461"/>
          <a:ext cx="1944216" cy="106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7" name="Equation" r:id="rId3" imgW="901309" imgH="495085" progId="Equation.DSMT4">
                  <p:embed/>
                </p:oleObj>
              </mc:Choice>
              <mc:Fallback>
                <p:oleObj name="Equation" r:id="rId3" imgW="901309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152" y="395461"/>
                        <a:ext cx="1944216" cy="1064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	</a:t>
            </a:r>
          </a:p>
          <a:p>
            <a:r>
              <a:rPr lang="ru-RU" sz="2400" dirty="0"/>
              <a:t>	Аналогично предыдущему примеру, у нас получается неопределенность. Чтобы от нее избавится необходимо разделить и числитель, и знаменатель на </a:t>
            </a:r>
            <a:r>
              <a:rPr lang="ru-RU" sz="2400" i="1" dirty="0"/>
              <a:t>х </a:t>
            </a:r>
            <a:r>
              <a:rPr lang="ru-RU" sz="2400" dirty="0"/>
              <a:t>в старшей степени.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04187"/>
              </p:ext>
            </p:extLst>
          </p:nvPr>
        </p:nvGraphicFramePr>
        <p:xfrm>
          <a:off x="1362479" y="3707829"/>
          <a:ext cx="757169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8" name="Equation" r:id="rId5" imgW="3848100" imgH="698500" progId="Equation.DSMT4">
                  <p:embed/>
                </p:oleObj>
              </mc:Choice>
              <mc:Fallback>
                <p:oleObj name="Equation" r:id="rId5" imgW="3848100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479" y="3707829"/>
                        <a:ext cx="7571690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03808" y="5724053"/>
            <a:ext cx="8784976" cy="77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(деление не на 0, а на очень малую величину, говорим бесконечно малую)</a:t>
            </a:r>
          </a:p>
        </p:txBody>
      </p:sp>
    </p:spTree>
    <p:extLst>
      <p:ext uri="{BB962C8B-B14F-4D97-AF65-F5344CB8AC3E}">
        <p14:creationId xmlns:p14="http://schemas.microsoft.com/office/powerpoint/2010/main" val="221859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750020"/>
          </a:xfrm>
        </p:spPr>
        <p:txBody>
          <a:bodyPr/>
          <a:lstStyle/>
          <a:p>
            <a:r>
              <a:rPr lang="ru-RU" sz="6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Запомнить </a:t>
            </a:r>
            <a:endParaRPr lang="ru-RU" sz="6000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0043"/>
              </p:ext>
            </p:extLst>
          </p:nvPr>
        </p:nvGraphicFramePr>
        <p:xfrm>
          <a:off x="1079872" y="2699717"/>
          <a:ext cx="295232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7" name="Equation" r:id="rId3" imgW="723586" imgH="457002" progId="Equation.DSMT4">
                  <p:embed/>
                </p:oleObj>
              </mc:Choice>
              <mc:Fallback>
                <p:oleObj name="Equation" r:id="rId3" imgW="723586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872" y="2699717"/>
                        <a:ext cx="2952328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61638"/>
              </p:ext>
            </p:extLst>
          </p:nvPr>
        </p:nvGraphicFramePr>
        <p:xfrm>
          <a:off x="5107820" y="2734389"/>
          <a:ext cx="3100844" cy="183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8" name="Equation" r:id="rId5" imgW="774364" imgH="457002" progId="Equation.DSMT4">
                  <p:embed/>
                </p:oleObj>
              </mc:Choice>
              <mc:Fallback>
                <p:oleObj name="Equation" r:id="rId5" imgW="774364" imgH="4570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820" y="2734389"/>
                        <a:ext cx="3100844" cy="1837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35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287784" y="1115541"/>
            <a:ext cx="8569325" cy="5328592"/>
          </a:xfrm>
        </p:spPr>
        <p:txBody>
          <a:bodyPr/>
          <a:lstStyle/>
          <a:p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  <a:t> </a:t>
            </a: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72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sz="7200" b="1" i="1" dirty="0">
                <a:solidFill>
                  <a:srgbClr val="009900"/>
                </a:solidFill>
              </a:rPr>
            </a:br>
            <a:endParaRPr lang="ru-RU" altLang="ru-RU" sz="7200" b="1" i="1" dirty="0">
              <a:solidFill>
                <a:srgbClr val="009900"/>
              </a:solidFill>
              <a:ea typeface="Malgun Gothic" pitchFamily="34" charset="-127"/>
            </a:endParaRPr>
          </a:p>
        </p:txBody>
      </p:sp>
      <p:pic>
        <p:nvPicPr>
          <p:cNvPr id="129028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8" y="1936618"/>
            <a:ext cx="36480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27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84" y="4422481"/>
            <a:ext cx="3648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159992" y="3880762"/>
            <a:ext cx="1080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1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814389" y="6296737"/>
            <a:ext cx="17713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2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4523" y="263013"/>
            <a:ext cx="8154181" cy="1409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4800" b="1" i="1" dirty="0">
                <a:solidFill>
                  <a:srgbClr val="009900"/>
                </a:solidFill>
                <a:ea typeface="Malgun Gothic" pitchFamily="34" charset="-127"/>
              </a:rPr>
              <a:t>		</a:t>
            </a:r>
            <a:r>
              <a:rPr lang="ru-RU" altLang="ru-RU" sz="4400" b="1" i="1" dirty="0">
                <a:solidFill>
                  <a:srgbClr val="009900"/>
                </a:solidFill>
                <a:ea typeface="Malgun Gothic" pitchFamily="34" charset="-127"/>
              </a:rPr>
              <a:t>Конечный предел функции в точке</a:t>
            </a:r>
            <a:endParaRPr lang="ru-RU" sz="44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9032" name="Рисунок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19" y="1927517"/>
            <a:ext cx="3686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242671" y="3934061"/>
            <a:ext cx="29523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91462"/>
              </p:ext>
            </p:extLst>
          </p:nvPr>
        </p:nvGraphicFramePr>
        <p:xfrm>
          <a:off x="6102850" y="4858815"/>
          <a:ext cx="209391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0" r:id="rId6" imgW="698197" imgH="304668" progId="Equation.3">
                  <p:embed/>
                </p:oleObj>
              </mc:Choice>
              <mc:Fallback>
                <p:oleObj r:id="rId6" imgW="698197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850" y="4858815"/>
                        <a:ext cx="2093912" cy="779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426592"/>
              </p:ext>
            </p:extLst>
          </p:nvPr>
        </p:nvGraphicFramePr>
        <p:xfrm>
          <a:off x="7427053" y="1050279"/>
          <a:ext cx="18002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1" r:id="rId8" imgW="761669" imgH="279279" progId="Equation.3">
                  <p:embed/>
                </p:oleObj>
              </mc:Choice>
              <mc:Fallback>
                <p:oleObj r:id="rId8" imgW="761669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053" y="1050279"/>
                        <a:ext cx="1800225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7FD41B3F-813C-486C-BB07-BC5F30A2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532" y="4913449"/>
            <a:ext cx="122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indent="4492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b="1" dirty="0"/>
              <a:t>???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2189757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	</a:t>
            </a:r>
          </a:p>
          <a:p>
            <a:pPr algn="ctr"/>
            <a:r>
              <a:rPr lang="ru-RU" sz="2400" dirty="0"/>
              <a:t>Имеем неопределенность . Чтобы от нее избавится необходимо разделить и числитель, и знаменатель на </a:t>
            </a:r>
            <a:r>
              <a:rPr lang="ru-RU" sz="2400" i="1" dirty="0"/>
              <a:t>х </a:t>
            </a:r>
            <a:r>
              <a:rPr lang="ru-RU" sz="2400" dirty="0"/>
              <a:t>в старшей степени.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77530"/>
              </p:ext>
            </p:extLst>
          </p:nvPr>
        </p:nvGraphicFramePr>
        <p:xfrm>
          <a:off x="3672160" y="683493"/>
          <a:ext cx="1872208" cy="10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9" name="Equation" r:id="rId3" imgW="875920" imgH="495085" progId="Equation.DSMT4">
                  <p:embed/>
                </p:oleObj>
              </mc:Choice>
              <mc:Fallback>
                <p:oleObj name="Equation" r:id="rId3" imgW="875920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160" y="683493"/>
                        <a:ext cx="1872208" cy="1058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9640"/>
              </p:ext>
            </p:extLst>
          </p:nvPr>
        </p:nvGraphicFramePr>
        <p:xfrm>
          <a:off x="935856" y="4067869"/>
          <a:ext cx="8352928" cy="157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0" name="Equation" r:id="rId5" imgW="3695700" imgH="698500" progId="Equation.DSMT4">
                  <p:embed/>
                </p:oleObj>
              </mc:Choice>
              <mc:Fallback>
                <p:oleObj name="Equation" r:id="rId5" imgW="36957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56" y="4067869"/>
                        <a:ext cx="8352928" cy="1571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98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82482"/>
              </p:ext>
            </p:extLst>
          </p:nvPr>
        </p:nvGraphicFramePr>
        <p:xfrm>
          <a:off x="791840" y="1475581"/>
          <a:ext cx="2808312" cy="20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2" name="Equation" r:id="rId3" imgW="1244600" imgH="1066800" progId="Equation.DSMT4">
                  <p:embed/>
                </p:oleObj>
              </mc:Choice>
              <mc:Fallback>
                <p:oleObj name="Equation" r:id="rId3" imgW="1244600" imgH="106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0" y="1475581"/>
                        <a:ext cx="2808312" cy="2031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6496"/>
              </p:ext>
            </p:extLst>
          </p:nvPr>
        </p:nvGraphicFramePr>
        <p:xfrm>
          <a:off x="791840" y="3275781"/>
          <a:ext cx="2232248" cy="276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3" name="Equation" r:id="rId5" imgW="990600" imgH="1435100" progId="Equation.DSMT4">
                  <p:embed/>
                </p:oleObj>
              </mc:Choice>
              <mc:Fallback>
                <p:oleObj name="Equation" r:id="rId5" imgW="990600" imgH="1435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0" y="3275781"/>
                        <a:ext cx="2232248" cy="2763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21102"/>
              </p:ext>
            </p:extLst>
          </p:nvPr>
        </p:nvGraphicFramePr>
        <p:xfrm>
          <a:off x="3960192" y="1259557"/>
          <a:ext cx="1930698" cy="2455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Equation" r:id="rId7" imgW="977900" imgH="1244600" progId="Equation.DSMT4">
                  <p:embed/>
                </p:oleObj>
              </mc:Choice>
              <mc:Fallback>
                <p:oleObj name="Equation" r:id="rId7" imgW="977900" imgH="1244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192" y="1259557"/>
                        <a:ext cx="1930698" cy="2455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2629"/>
              </p:ext>
            </p:extLst>
          </p:nvPr>
        </p:nvGraphicFramePr>
        <p:xfrm>
          <a:off x="6768504" y="2483693"/>
          <a:ext cx="2160241" cy="292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5" name="Equation" r:id="rId9" imgW="1079032" imgH="1459866" progId="Equation.DSMT4">
                  <p:embed/>
                </p:oleObj>
              </mc:Choice>
              <mc:Fallback>
                <p:oleObj name="Equation" r:id="rId9" imgW="1079032" imgH="145986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504" y="2483693"/>
                        <a:ext cx="2160241" cy="2924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75549"/>
              </p:ext>
            </p:extLst>
          </p:nvPr>
        </p:nvGraphicFramePr>
        <p:xfrm>
          <a:off x="3960192" y="3203773"/>
          <a:ext cx="1944216" cy="244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6" name="Equation" r:id="rId11" imgW="990600" imgH="1244600" progId="Equation.DSMT4">
                  <p:embed/>
                </p:oleObj>
              </mc:Choice>
              <mc:Fallback>
                <p:oleObj name="Equation" r:id="rId11" imgW="990600" imgH="1244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192" y="3203773"/>
                        <a:ext cx="1944216" cy="2448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27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287784" y="1115541"/>
            <a:ext cx="8569325" cy="2951162"/>
          </a:xfrm>
        </p:spPr>
        <p:txBody>
          <a:bodyPr/>
          <a:lstStyle/>
          <a:p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60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altLang="ru-RU" sz="7200" b="1" i="1" dirty="0">
                <a:solidFill>
                  <a:srgbClr val="009900"/>
                </a:solidFill>
                <a:ea typeface="Malgun Gothic" pitchFamily="34" charset="-127"/>
              </a:rPr>
            </a:br>
            <a:br>
              <a:rPr lang="ru-RU" sz="7200" b="1" i="1" dirty="0">
                <a:solidFill>
                  <a:srgbClr val="009900"/>
                </a:solidFill>
              </a:rPr>
            </a:br>
            <a:endParaRPr lang="ru-RU" altLang="ru-RU" sz="7200" b="1" i="1" dirty="0">
              <a:solidFill>
                <a:srgbClr val="009900"/>
              </a:solidFill>
              <a:ea typeface="Malgun Gothic" pitchFamily="34" charset="-127"/>
            </a:endParaRPr>
          </a:p>
        </p:txBody>
      </p:sp>
      <p:pic>
        <p:nvPicPr>
          <p:cNvPr id="131074" name="Рисунок 1" descr="Предел функции в точке  3 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7" y="971525"/>
            <a:ext cx="7848873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89757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6" y="1564432"/>
            <a:ext cx="27527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98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93" y="4397736"/>
            <a:ext cx="28098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97" name="Рисунок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88" y="1624012"/>
            <a:ext cx="28860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75816" y="179437"/>
            <a:ext cx="84881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Какая из функций, графики которых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изображены на рис. 4 – 11, имеет предел при х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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3?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Чему равен этот предел?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kumimoji="0" lang="ru-RU" altLang="ru-RU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11920" y="3617864"/>
            <a:ext cx="2031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4</a:t>
            </a: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00161" y="6442199"/>
            <a:ext cx="12001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5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73533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83680" y="3907815"/>
            <a:ext cx="944489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/>
            <a:r>
              <a:rPr lang="ru-RU" sz="1200" b="1" kern="0" dirty="0">
                <a:solidFill>
                  <a:srgbClr val="000000"/>
                </a:solidFill>
                <a:latin typeface="Arial"/>
                <a:ea typeface="Microsoft YaHei"/>
                <a:cs typeface="+mj-cs"/>
              </a:rPr>
              <a:t>Рисунок 6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2104" name="Рисунок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75" y="4270891"/>
            <a:ext cx="29337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27956" y="6442199"/>
            <a:ext cx="16559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7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89757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Рисунок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2" y="1691605"/>
            <a:ext cx="292735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3" name="Рисунок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5" y="4336332"/>
            <a:ext cx="29273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4" name="Рисунок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1763613"/>
            <a:ext cx="292735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Рисунок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5" y="4346389"/>
            <a:ext cx="29543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480472" y="6664355"/>
            <a:ext cx="102098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200" b="1" dirty="0">
                <a:ea typeface="Times New Roman" pitchFamily="18" charset="0"/>
                <a:cs typeface="Arial" pitchFamily="34" charset="0"/>
              </a:rPr>
              <a:t>Рисунок 11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75863" y="3916544"/>
            <a:ext cx="944489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200" b="1" dirty="0">
                <a:ea typeface="Times New Roman" pitchFamily="18" charset="0"/>
                <a:cs typeface="Arial" pitchFamily="34" charset="0"/>
              </a:rPr>
              <a:t>Рисунок 8</a:t>
            </a:r>
            <a:endParaRPr lang="ru-RU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0801" y="6651524"/>
            <a:ext cx="944489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200" b="1" dirty="0">
                <a:ea typeface="Times New Roman" pitchFamily="18" charset="0"/>
                <a:cs typeface="Arial" pitchFamily="34" charset="0"/>
              </a:rPr>
              <a:t>Рисунок 9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91782" y="3914982"/>
            <a:ext cx="1029449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200" b="1" dirty="0">
                <a:ea typeface="Times New Roman" pitchFamily="18" charset="0"/>
                <a:cs typeface="Arial" pitchFamily="34" charset="0"/>
              </a:rPr>
              <a:t>Рисунок 10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3809" y="251445"/>
            <a:ext cx="856895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hangingPunct="1">
              <a:lnSpc>
                <a:spcPct val="100000"/>
              </a:lnSpc>
              <a:buClrTx/>
              <a:buSzTx/>
            </a:pP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Какая из функций, графики которых</a:t>
            </a:r>
          </a:p>
          <a:p>
            <a:pPr lvl="0" algn="ctr" defTabSz="914400" hangingPunct="1">
              <a:lnSpc>
                <a:spcPct val="100000"/>
              </a:lnSpc>
              <a:buClrTx/>
              <a:buSzTx/>
            </a:pP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 изображены на рис. 4 – 11, имеет предел при х </a:t>
            </a:r>
            <a:r>
              <a:rPr lang="ru-RU" altLang="ru-RU" sz="2400" b="1" i="1" dirty="0"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</a:t>
            </a: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 3? </a:t>
            </a:r>
          </a:p>
          <a:p>
            <a:pPr lvl="0" algn="ctr" defTabSz="914400" hangingPunct="1">
              <a:lnSpc>
                <a:spcPct val="100000"/>
              </a:lnSpc>
              <a:buClrTx/>
              <a:buSzTx/>
            </a:pPr>
            <a:r>
              <a:rPr lang="ru-RU" altLang="ru-RU" sz="2400" b="1" i="1" dirty="0">
                <a:ea typeface="Times New Roman" pitchFamily="18" charset="0"/>
                <a:cs typeface="Arial" pitchFamily="34" charset="0"/>
              </a:rPr>
              <a:t>Чему равен этот предел?</a:t>
            </a:r>
            <a:endParaRPr lang="ru-RU" altLang="ru-RU" sz="2400" dirty="0">
              <a:latin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0" defTabSz="914400" eaLnBrk="0">
              <a:lnSpc>
                <a:spcPct val="100000"/>
              </a:lnSpc>
              <a:buClrTx/>
              <a:buSzTx/>
            </a:pPr>
            <a:r>
              <a:rPr lang="ru-RU" altLang="ru-RU" sz="1050" b="1" i="1" dirty="0"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</a:t>
            </a:r>
            <a:endParaRPr lang="ru-RU" altLang="ru-RU" sz="1100" b="1" i="1" dirty="0">
              <a:latin typeface="Times New Roman" pitchFamily="18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31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864" y="755501"/>
            <a:ext cx="7848871" cy="2808312"/>
          </a:xfrm>
        </p:spPr>
        <p:txBody>
          <a:bodyPr/>
          <a:lstStyle/>
          <a:p>
            <a:br>
              <a:rPr lang="ru-RU" b="1" i="1" dirty="0"/>
            </a:br>
            <a:br>
              <a:rPr lang="ru-RU" b="1" i="1" dirty="0"/>
            </a:br>
            <a:br>
              <a:rPr lang="ru-RU" b="1" i="1" dirty="0"/>
            </a:br>
            <a:br>
              <a:rPr lang="ru-RU" b="1" i="1" dirty="0"/>
            </a:br>
            <a:br>
              <a:rPr lang="ru-RU" sz="3600" b="1" i="1" dirty="0"/>
            </a:br>
            <a:r>
              <a:rPr lang="ru-RU" sz="3600" b="1" i="1" dirty="0"/>
              <a:t>Постройте график какой – либо функции </a:t>
            </a:r>
            <a:r>
              <a:rPr lang="en-US" sz="3600" b="1" i="1" dirty="0"/>
              <a:t>y</a:t>
            </a:r>
            <a:r>
              <a:rPr lang="ru-RU" sz="3600" b="1" i="1" dirty="0"/>
              <a:t> = </a:t>
            </a:r>
            <a:r>
              <a:rPr lang="en-US" sz="3600" b="1" i="1" dirty="0"/>
              <a:t>g</a:t>
            </a:r>
            <a:r>
              <a:rPr lang="ru-RU" sz="3600" b="1" i="1" dirty="0"/>
              <a:t> (</a:t>
            </a:r>
            <a:r>
              <a:rPr lang="en-US" sz="3600" b="1" i="1" dirty="0"/>
              <a:t>x</a:t>
            </a:r>
            <a:r>
              <a:rPr lang="ru-RU" sz="3600" b="1" i="1" dirty="0"/>
              <a:t>), </a:t>
            </a:r>
            <a:br>
              <a:rPr lang="ru-RU" sz="3600" b="1" i="1" dirty="0"/>
            </a:br>
            <a:r>
              <a:rPr lang="ru-RU" sz="3600" b="1" i="1" dirty="0"/>
              <a:t>обладающей заданным свойством:</a:t>
            </a:r>
            <a:br>
              <a:rPr lang="ru-RU" sz="3600" b="1" i="1" dirty="0"/>
            </a:br>
            <a:br>
              <a:rPr lang="ru-RU" sz="3600" b="1" i="1" dirty="0"/>
            </a:br>
            <a:br>
              <a:rPr lang="ru-RU" b="1" i="1" dirty="0"/>
            </a:br>
            <a:br>
              <a:rPr lang="ru-RU" dirty="0"/>
            </a:br>
            <a:r>
              <a:rPr lang="ru-RU" b="1" i="1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32842"/>
              </p:ext>
            </p:extLst>
          </p:nvPr>
        </p:nvGraphicFramePr>
        <p:xfrm>
          <a:off x="2159992" y="3923853"/>
          <a:ext cx="244827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r:id="rId3" imgW="800100" imgH="279400" progId="Equation.3">
                  <p:embed/>
                </p:oleObj>
              </mc:Choice>
              <mc:Fallback>
                <p:oleObj r:id="rId3" imgW="800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992" y="3923853"/>
                        <a:ext cx="2448272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53087"/>
              </p:ext>
            </p:extLst>
          </p:nvPr>
        </p:nvGraphicFramePr>
        <p:xfrm>
          <a:off x="2232000" y="5147989"/>
          <a:ext cx="2304256" cy="82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r:id="rId5" imgW="838200" imgH="279400" progId="Equation.3">
                  <p:embed/>
                </p:oleObj>
              </mc:Choice>
              <mc:Fallback>
                <p:oleObj r:id="rId5" imgW="8382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5147989"/>
                        <a:ext cx="2304256" cy="827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9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</a:t>
            </a:r>
          </a:p>
        </p:txBody>
      </p:sp>
      <p:pic>
        <p:nvPicPr>
          <p:cNvPr id="135170" name="Рисунок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825128"/>
            <a:ext cx="24701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Рисунок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1843759"/>
            <a:ext cx="250507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28174" y="4355901"/>
            <a:ext cx="1083951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Рисунок 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64448" y="4386509"/>
            <a:ext cx="1083951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Рисунок 1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0270"/>
              </p:ext>
            </p:extLst>
          </p:nvPr>
        </p:nvGraphicFramePr>
        <p:xfrm>
          <a:off x="1257300" y="5075981"/>
          <a:ext cx="24479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2" r:id="rId5" imgW="800100" imgH="279400" progId="Equation.3">
                  <p:embed/>
                </p:oleObj>
              </mc:Choice>
              <mc:Fallback>
                <p:oleObj r:id="rId5" imgW="800100" imgH="2794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75981"/>
                        <a:ext cx="24479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67492"/>
              </p:ext>
            </p:extLst>
          </p:nvPr>
        </p:nvGraphicFramePr>
        <p:xfrm>
          <a:off x="5400352" y="5075981"/>
          <a:ext cx="23034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3" r:id="rId7" imgW="838200" imgH="279400" progId="Equation.3">
                  <p:embed/>
                </p:oleObj>
              </mc:Choice>
              <mc:Fallback>
                <p:oleObj r:id="rId7" imgW="838200" imgH="2794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5075981"/>
                        <a:ext cx="23034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47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Правила вычисления: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29132"/>
              </p:ext>
            </p:extLst>
          </p:nvPr>
        </p:nvGraphicFramePr>
        <p:xfrm>
          <a:off x="935856" y="1907629"/>
          <a:ext cx="8250136" cy="96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3" r:id="rId3" imgW="2324100" imgH="279400" progId="Equation.3">
                  <p:embed/>
                </p:oleObj>
              </mc:Choice>
              <mc:Fallback>
                <p:oleObj r:id="rId3" imgW="23241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56" y="1907629"/>
                        <a:ext cx="8250136" cy="962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41145"/>
              </p:ext>
            </p:extLst>
          </p:nvPr>
        </p:nvGraphicFramePr>
        <p:xfrm>
          <a:off x="935856" y="3131765"/>
          <a:ext cx="857549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4" r:id="rId5" imgW="2159000" imgH="279400" progId="Equation.3">
                  <p:embed/>
                </p:oleObj>
              </mc:Choice>
              <mc:Fallback>
                <p:oleObj r:id="rId5" imgW="21590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56" y="3131765"/>
                        <a:ext cx="857549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10068"/>
              </p:ext>
            </p:extLst>
          </p:nvPr>
        </p:nvGraphicFramePr>
        <p:xfrm>
          <a:off x="2664048" y="4283892"/>
          <a:ext cx="4608512" cy="197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5" r:id="rId7" imgW="1256755" imgH="545863" progId="Equation.3">
                  <p:embed/>
                </p:oleObj>
              </mc:Choice>
              <mc:Fallback>
                <p:oleObj r:id="rId7" imgW="1256755" imgH="54586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048" y="4283892"/>
                        <a:ext cx="4608512" cy="1979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8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пределов: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93627"/>
              </p:ext>
            </p:extLst>
          </p:nvPr>
        </p:nvGraphicFramePr>
        <p:xfrm>
          <a:off x="2736056" y="3419797"/>
          <a:ext cx="4176464" cy="100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6" r:id="rId3" imgW="1358310" imgH="291973" progId="Equation.3">
                  <p:embed/>
                </p:oleObj>
              </mc:Choice>
              <mc:Fallback>
                <p:oleObj r:id="rId3" imgW="1358310" imgH="29197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6" y="3419797"/>
                        <a:ext cx="4176464" cy="1008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35856" y="2267669"/>
            <a:ext cx="537518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i="1" dirty="0"/>
              <a:t>Пример 1.</a:t>
            </a:r>
            <a:r>
              <a:rPr lang="ru-RU" sz="3600" i="1" dirty="0"/>
              <a:t> Вычислить: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8719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LOOPED_PLAYBACK" val="1"/>
</p:tagLst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392</Words>
  <Application>Microsoft Office PowerPoint</Application>
  <PresentationFormat>Произвольный</PresentationFormat>
  <Paragraphs>65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Tahoma</vt:lpstr>
      <vt:lpstr>Times New Roman</vt:lpstr>
      <vt:lpstr>Тема Office</vt:lpstr>
      <vt:lpstr>1_Тема Office</vt:lpstr>
      <vt:lpstr>Equation.3</vt:lpstr>
      <vt:lpstr>Equation</vt:lpstr>
      <vt:lpstr>    Предел функции  </vt:lpstr>
      <vt:lpstr>       </vt:lpstr>
      <vt:lpstr>      </vt:lpstr>
      <vt:lpstr>Презентация PowerPoint</vt:lpstr>
      <vt:lpstr>Презентация PowerPoint</vt:lpstr>
      <vt:lpstr>     Постройте график какой – либо функции y = g (x),  обладающей заданным свойством:      </vt:lpstr>
      <vt:lpstr>Решение</vt:lpstr>
      <vt:lpstr>Правила вычисления:</vt:lpstr>
      <vt:lpstr>Вычисление пределов:</vt:lpstr>
      <vt:lpstr>Вычисление пределов:</vt:lpstr>
      <vt:lpstr>Вычисление пределов:</vt:lpstr>
      <vt:lpstr>Решение.  </vt:lpstr>
      <vt:lpstr>Вычисление пределов:</vt:lpstr>
      <vt:lpstr>Презентация PowerPoint</vt:lpstr>
      <vt:lpstr>   Предел функции можно находить не только в точке, но и на бесконечности </vt:lpstr>
      <vt:lpstr>Вычисление пределов:</vt:lpstr>
      <vt:lpstr>Презентация PowerPoint</vt:lpstr>
      <vt:lpstr>Презентация PowerPoint</vt:lpstr>
      <vt:lpstr>! Запомнить </vt:lpstr>
      <vt:lpstr>Презентация PowerPoint</vt:lpstr>
      <vt:lpstr>Задание: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математики</dc:title>
  <dc:creator>Николай Панарин</dc:creator>
  <cp:lastModifiedBy>КоляСофаМаша Панарины</cp:lastModifiedBy>
  <cp:revision>628</cp:revision>
  <cp:lastPrinted>2018-03-12T12:59:52Z</cp:lastPrinted>
  <dcterms:created xsi:type="dcterms:W3CDTF">2009-04-16T07:32:32Z</dcterms:created>
  <dcterms:modified xsi:type="dcterms:W3CDTF">2024-10-03T21:02:24Z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00080092190000000000010243100207f6000400038000</vt:lpwstr>
  </property>
</Properties>
</file>