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6EB56F8-8D9E-439D-BA89-82DA03B88DDA}">
  <a:tblStyle styleId="{C6EB56F8-8D9E-439D-BA89-82DA03B88DDA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Gas Turbine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Power Output Requirements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4197300" cy="357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Needs to meet m</a:t>
            </a:r>
            <a:r>
              <a:rPr lang="en"/>
              <a:t>aximum</a:t>
            </a:r>
            <a:r>
              <a:rPr lang="en"/>
              <a:t> power peaks (~2500 MW)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Low steady-state amount of power at reasonable efficiency when there is enough wind power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equired-power-from-turbine.png"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075" y="1152487"/>
            <a:ext cx="4197225" cy="26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Gas Turbine Design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50"/>
            <a:ext cx="4824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Axial compressor, axial turbine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Difficulty combusting ammonia, so need heat exchanger and </a:t>
            </a:r>
            <a:r>
              <a:rPr lang="en"/>
              <a:t>nickel</a:t>
            </a:r>
            <a:r>
              <a:rPr lang="en"/>
              <a:t>-</a:t>
            </a:r>
            <a:r>
              <a:rPr lang="en"/>
              <a:t>alumina</a:t>
            </a:r>
            <a:r>
              <a:rPr lang="en"/>
              <a:t> type catalyst for ammonia dissociation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From research data, temp of 200 degrees C would be sufficient</a:t>
            </a:r>
          </a:p>
        </p:txBody>
      </p:sp>
      <p:pic>
        <p:nvPicPr>
          <p:cNvPr descr="ignition-energy.png" id="70" name="Shape 70"/>
          <p:cNvPicPr preferRelativeResize="0"/>
          <p:nvPr/>
        </p:nvPicPr>
        <p:blipFill rotWithShape="1">
          <a:blip r:embed="rId3">
            <a:alphaModFix/>
          </a:blip>
          <a:srcRect b="16832" l="12869" r="0" t="0"/>
          <a:stretch/>
        </p:blipFill>
        <p:spPr>
          <a:xfrm>
            <a:off x="5441000" y="665425"/>
            <a:ext cx="2987824" cy="40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195725" y="4799025"/>
            <a:ext cx="33741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/>
              <a:t>Verkamp, Hardin, Williams, ‘Ammonia Combustion Properties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6011162" y="4755825"/>
            <a:ext cx="18162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Equivalence Ratio</a:t>
            </a:r>
          </a:p>
        </p:txBody>
      </p:sp>
      <p:sp>
        <p:nvSpPr>
          <p:cNvPr id="73" name="Shape 73"/>
          <p:cNvSpPr txBox="1"/>
          <p:nvPr/>
        </p:nvSpPr>
        <p:spPr>
          <a:xfrm rot="-5400000">
            <a:off x="4386412" y="2630050"/>
            <a:ext cx="18162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Ignition Energy (mJ)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4" name="Shape 74"/>
          <p:cNvCxnSpPr/>
          <p:nvPr/>
        </p:nvCxnSpPr>
        <p:spPr>
          <a:xfrm flipH="1">
            <a:off x="5574100" y="3859575"/>
            <a:ext cx="657600" cy="15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MATLAB Model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 calculates power output for given flow rates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MATLAB Model Verification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 identical adiabatic flame temperature, inlet conditions, flow rates, and component efficiencies, MATLAB model was within ~10-20% of ASPEN model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Error within noise of project, may arise from ideal assumptions (e.g. cp, gamma) </a:t>
            </a:r>
          </a:p>
        </p:txBody>
      </p:sp>
      <p:graphicFrame>
        <p:nvGraphicFramePr>
          <p:cNvPr id="81" name="Shape 81"/>
          <p:cNvGraphicFramePr/>
          <p:nvPr/>
        </p:nvGraphicFramePr>
        <p:xfrm>
          <a:off x="803750" y="389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{C6EB56F8-8D9E-439D-BA89-82DA03B88DDA}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MATLAB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ASPEN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Compressor outlet temp (K)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847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793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MATLAB Model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4941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Real combustion does not follow adiabatic flame temperature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Non-ideal compressor and turbine vary with flow rate, inlet conditions, rotational speed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Component </a:t>
            </a:r>
            <a:r>
              <a:rPr lang="en"/>
              <a:t>characteristics</a:t>
            </a:r>
            <a:r>
              <a:rPr lang="en"/>
              <a:t> taken from literature, research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Design Value: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Max power ER = 1, P_out ~ 2500 MW for 82kmol/air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Steady state ER = 0.6, P_out ~51 MW for 30kmol/air</a:t>
            </a:r>
          </a:p>
        </p:txBody>
      </p:sp>
      <p:pic>
        <p:nvPicPr>
          <p:cNvPr descr="compressor_characteristic.png" id="88" name="Shape 88"/>
          <p:cNvPicPr preferRelativeResize="0"/>
          <p:nvPr/>
        </p:nvPicPr>
        <p:blipFill rotWithShape="1">
          <a:blip r:embed="rId3">
            <a:alphaModFix/>
          </a:blip>
          <a:srcRect b="5339" l="7927" r="0" t="7696"/>
          <a:stretch/>
        </p:blipFill>
        <p:spPr>
          <a:xfrm>
            <a:off x="5690925" y="336649"/>
            <a:ext cx="3178425" cy="2035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urner_flame_Temp.png" id="89" name="Shape 89"/>
          <p:cNvPicPr preferRelativeResize="0"/>
          <p:nvPr/>
        </p:nvPicPr>
        <p:blipFill rotWithShape="1">
          <a:blip r:embed="rId4">
            <a:alphaModFix/>
          </a:blip>
          <a:srcRect b="4553" l="6252" r="0" t="6501"/>
          <a:stretch/>
        </p:blipFill>
        <p:spPr>
          <a:xfrm>
            <a:off x="5715000" y="2802700"/>
            <a:ext cx="3178425" cy="20354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6411775" y="1017725"/>
            <a:ext cx="26697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Inc. rotational speed num.</a:t>
            </a:r>
          </a:p>
        </p:txBody>
      </p:sp>
      <p:cxnSp>
        <p:nvCxnSpPr>
          <p:cNvPr id="91" name="Shape 91"/>
          <p:cNvCxnSpPr/>
          <p:nvPr/>
        </p:nvCxnSpPr>
        <p:spPr>
          <a:xfrm flipH="1" rot="10800000">
            <a:off x="6638800" y="962875"/>
            <a:ext cx="1534500" cy="6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2" name="Shape 92"/>
          <p:cNvSpPr txBox="1"/>
          <p:nvPr/>
        </p:nvSpPr>
        <p:spPr>
          <a:xfrm>
            <a:off x="6349125" y="4775550"/>
            <a:ext cx="23877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Equivalence Ratio</a:t>
            </a:r>
          </a:p>
        </p:txBody>
      </p:sp>
      <p:sp>
        <p:nvSpPr>
          <p:cNvPr id="93" name="Shape 93"/>
          <p:cNvSpPr txBox="1"/>
          <p:nvPr/>
        </p:nvSpPr>
        <p:spPr>
          <a:xfrm rot="-5400000">
            <a:off x="4333200" y="3581200"/>
            <a:ext cx="23877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Experimental Flame Temp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6212187" y="2540200"/>
            <a:ext cx="23877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Burner Temperature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6411775" y="2277700"/>
            <a:ext cx="23877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Equivalence Ratio</a:t>
            </a:r>
          </a:p>
        </p:txBody>
      </p:sp>
      <p:sp>
        <p:nvSpPr>
          <p:cNvPr id="96" name="Shape 96"/>
          <p:cNvSpPr txBox="1"/>
          <p:nvPr/>
        </p:nvSpPr>
        <p:spPr>
          <a:xfrm rot="-5400000">
            <a:off x="4755900" y="1013775"/>
            <a:ext cx="15423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Efficiency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6004662" y="54700"/>
            <a:ext cx="23877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Compressor Characteristic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