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Ubuntu"/>
      <p:regular r:id="rId19"/>
      <p:bold r:id="rId20"/>
      <p:italic r:id="rId21"/>
      <p:boldItalic r:id="rId22"/>
    </p:embeddedFont>
    <p:embeddedFont>
      <p:font typeface="Raleway"/>
      <p:regular r:id="rId23"/>
      <p:bold r:id="rId24"/>
      <p:italic r:id="rId25"/>
      <p:boldItalic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Matt Stallman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bold.fntdata"/><Relationship Id="rId22" Type="http://schemas.openxmlformats.org/officeDocument/2006/relationships/font" Target="fonts/Ubuntu-boldItalic.fntdata"/><Relationship Id="rId21" Type="http://schemas.openxmlformats.org/officeDocument/2006/relationships/font" Target="fonts/Ubuntu-italic.fntdata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Ubuntu-regular.fntdata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9-05T15:00:36.957">
    <p:pos x="196" y="40"/>
    <p:text>One potential benefit of this part of the code is that the interaction with Cytoscape is more transparent than that in animation states.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056c8583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056c8583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0dd65a3d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0dd65a3d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0efa3338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0efa3338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fae40b643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fae40b643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ae40b643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fae40b643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ae40b643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ae40b643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ae40b643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ae40b643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fae40b643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fae40b643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ae40b643f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ae40b643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af3c7b7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faf3c7b7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fafe7e8d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fafe7e8d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CSU SD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highlight>
                  <a:schemeClr val="lt1"/>
                </a:highlight>
              </a:rPr>
              <a:t>NCSU CSC, </a:t>
            </a:r>
            <a:r>
              <a:rPr lang="en" sz="2600">
                <a:highlight>
                  <a:schemeClr val="lt1"/>
                </a:highlight>
              </a:rPr>
              <a:t>Senior</a:t>
            </a:r>
            <a:r>
              <a:rPr lang="en" sz="2600">
                <a:highlight>
                  <a:schemeClr val="lt1"/>
                </a:highlight>
              </a:rPr>
              <a:t> Design, Fall 2024</a:t>
            </a:r>
            <a:endParaRPr sz="2600">
              <a:highlight>
                <a:schemeClr val="lt1"/>
              </a:highlight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Ubuntu"/>
              <a:buNone/>
              <a:defRPr sz="21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Conceptual models: editing and animation</a:t>
            </a:r>
            <a:endParaRPr sz="304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311700" y="2164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case: Edit states during algorithm execution</a:t>
            </a:r>
            <a:endParaRPr/>
          </a:p>
        </p:txBody>
      </p:sp>
      <p:sp>
        <p:nvSpPr>
          <p:cNvPr id="185" name="Google Shape;185;p22"/>
          <p:cNvSpPr txBox="1"/>
          <p:nvPr/>
        </p:nvSpPr>
        <p:spPr>
          <a:xfrm>
            <a:off x="552175" y="839825"/>
            <a:ext cx="7129800" cy="1255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AutoNum type="arabicPeriod"/>
            </a:pPr>
            <a:r>
              <a:rPr lang="en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start an algorithm animation</a:t>
            </a:r>
            <a:endParaRPr sz="15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AutoNum type="arabicPeriod"/>
            </a:pPr>
            <a:r>
              <a:rPr lang="en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during the animation, move some nodes and/or do auto layout(s)</a:t>
            </a:r>
            <a:endParaRPr sz="15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AutoNum type="arabicPeriod"/>
            </a:pPr>
            <a:r>
              <a:rPr lang="en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exit from the animation</a:t>
            </a:r>
            <a:endParaRPr sz="15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AutoNum type="arabicPeriod"/>
            </a:pPr>
            <a:r>
              <a:rPr lang="en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undo the node moves and auto layouts from step (2) </a:t>
            </a:r>
            <a:r>
              <a:rPr b="1" i="1" lang="en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one at a time,</a:t>
            </a:r>
            <a:r>
              <a:rPr lang="en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making sure that keyboard shortcuts work.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459500" y="2298175"/>
            <a:ext cx="7841400" cy="2099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Comments</a:t>
            </a: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AutoNum type="alphaUcPeriod"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During animation, </a:t>
            </a:r>
            <a:r>
              <a:rPr b="1" i="1"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records </a:t>
            </a: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 maintained for both the animation and the editing, but undo/redo operations are possible </a:t>
            </a:r>
            <a:r>
              <a:rPr b="1" i="1"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only after algorithm exit</a:t>
            </a:r>
            <a:endParaRPr b="1" i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AutoNum type="alphaUcPeriod"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revert operation puts the graph into the state at load time, and can be undone, i.e., does not delete the list of edit changes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AutoNum type="alphaUcPeriod"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There is no need for the Save/Cancel popup when the animation exits – you are always in edit mode, so can save to the graph edit window at any time or revert to get the effect of Cancel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AutoNum type="alphaUcPeriod"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During animation you are in </a:t>
            </a:r>
            <a:r>
              <a:rPr i="1"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limited edit mode</a:t>
            </a: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node movements are the only operations allowed; </a:t>
            </a:r>
            <a:r>
              <a:rPr i="1"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the algorithm moves nodes, there will be no changes in edit state (for later)</a:t>
            </a:r>
            <a:endParaRPr i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311700" y="445025"/>
            <a:ext cx="6245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test - to do after each change</a:t>
            </a:r>
            <a:endParaRPr/>
          </a:p>
        </p:txBody>
      </p:sp>
      <p:sp>
        <p:nvSpPr>
          <p:cNvPr id="192" name="Google Shape;192;p23"/>
          <p:cNvSpPr txBox="1"/>
          <p:nvPr/>
        </p:nvSpPr>
        <p:spPr>
          <a:xfrm>
            <a:off x="370700" y="1068425"/>
            <a:ext cx="7935300" cy="3360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AutoNum type="arabicPeriod"/>
            </a:pPr>
            <a:r>
              <a:rPr lang="en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Load a graph – 10 node graph is a good choice because it has edge weights and no special other attributes.</a:t>
            </a:r>
            <a:endParaRPr sz="15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AutoNum type="arabicPeriod"/>
            </a:pPr>
            <a:r>
              <a:rPr lang="en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some node movement and auto-layouts, check whether undo/redo/reset work properly.</a:t>
            </a:r>
            <a:endParaRPr sz="15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AutoNum type="arabicPeriod"/>
            </a:pPr>
            <a:r>
              <a:rPr lang="en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Load an algorithm – Dijkstra’s is a good choice </a:t>
            </a:r>
            <a:r>
              <a:rPr lang="en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because</a:t>
            </a:r>
            <a:r>
              <a:rPr lang="en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it uses edge weights and changes node weights.</a:t>
            </a:r>
            <a:endParaRPr sz="15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AutoNum type="arabicPeriod"/>
            </a:pPr>
            <a:r>
              <a:rPr lang="en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Run it a few steps beyond the prompt for a start node, doing some node movements along the way.</a:t>
            </a:r>
            <a:endParaRPr sz="15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AutoNum type="arabicPeriod"/>
            </a:pPr>
            <a:r>
              <a:rPr lang="en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Exit from the algorithm</a:t>
            </a:r>
            <a:endParaRPr sz="15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AutoNum type="alphaLcPeriod"/>
            </a:pPr>
            <a:r>
              <a:rPr lang="en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node positions should be as they were before the exit</a:t>
            </a:r>
            <a:endParaRPr sz="15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AutoNum type="alphaLcPeriod"/>
            </a:pPr>
            <a:r>
              <a:rPr lang="en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other attributes set by the algorithm should not be present, i.e., no colors, shapes, or node weights</a:t>
            </a:r>
            <a:endParaRPr sz="15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AutoNum type="alphaLcPeriod"/>
            </a:pPr>
            <a:r>
              <a:rPr lang="en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 should be possible to undo/redo/reset the node movements that took place during algorithm execution</a:t>
            </a:r>
            <a:endParaRPr sz="15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 of the above actions should be done with keyboard shortcuts when relevant.</a:t>
            </a:r>
            <a:endParaRPr i="1" sz="15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 for arbitrary attributes</a:t>
            </a:r>
            <a:endParaRPr/>
          </a:p>
        </p:txBody>
      </p:sp>
      <p:sp>
        <p:nvSpPr>
          <p:cNvPr id="198" name="Google Shape;198;p24"/>
          <p:cNvSpPr txBox="1"/>
          <p:nvPr/>
        </p:nvSpPr>
        <p:spPr>
          <a:xfrm>
            <a:off x="311700" y="1336075"/>
            <a:ext cx="8399700" cy="1019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AutoNum type="arabicPeriod"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Load Graph-Format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AutoNum type="arabicPeriod"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some node movements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AutoNum type="arabicPeriod"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some edits on the text file and reload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AutoNum type="arabicPeriod"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Add an arbitrary attribute to a node (may not be recognized by Cytoscape) and reload – </a:t>
            </a: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should</a:t>
            </a: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not crash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347525" y="2703050"/>
            <a:ext cx="5861700" cy="776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Make sure that nodes turn into stars in Dijkstra’s algorithm.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Make sure other shapes arise in the sorting algorithms.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16425"/>
            <a:ext cx="31272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 states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503975" y="1735025"/>
            <a:ext cx="1022700" cy="42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initial state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855083" y="1735025"/>
            <a:ext cx="1022700" cy="42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change record 1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5206192" y="1735025"/>
            <a:ext cx="1022700" cy="42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change record 2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7557300" y="1735025"/>
            <a:ext cx="1022700" cy="42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change record 3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1704625" y="1836700"/>
            <a:ext cx="916200" cy="25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4083888" y="1836700"/>
            <a:ext cx="916200" cy="25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6435000" y="1836700"/>
            <a:ext cx="916200" cy="25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530875" y="2180950"/>
            <a:ext cx="14766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function call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879888" y="2180950"/>
            <a:ext cx="14766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function call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6228900" y="2180950"/>
            <a:ext cx="14766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function call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5190050" y="2658225"/>
            <a:ext cx="1094100" cy="4299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display state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75" name="Google Shape;75;p14"/>
          <p:cNvCxnSpPr>
            <a:endCxn id="66" idx="2"/>
          </p:cNvCxnSpPr>
          <p:nvPr/>
        </p:nvCxnSpPr>
        <p:spPr>
          <a:xfrm rot="10800000">
            <a:off x="5717542" y="2164925"/>
            <a:ext cx="4200" cy="49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4"/>
          <p:cNvCxnSpPr>
            <a:stCxn id="74" idx="6"/>
          </p:cNvCxnSpPr>
          <p:nvPr/>
        </p:nvCxnSpPr>
        <p:spPr>
          <a:xfrm flipH="1" rot="10800000">
            <a:off x="6284150" y="2835975"/>
            <a:ext cx="1320000" cy="3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4"/>
          <p:cNvCxnSpPr>
            <a:stCxn id="74" idx="2"/>
          </p:cNvCxnSpPr>
          <p:nvPr/>
        </p:nvCxnSpPr>
        <p:spPr>
          <a:xfrm flipH="1">
            <a:off x="3794750" y="2873175"/>
            <a:ext cx="1395300" cy="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4"/>
          <p:cNvSpPr txBox="1"/>
          <p:nvPr/>
        </p:nvSpPr>
        <p:spPr>
          <a:xfrm>
            <a:off x="4183975" y="2781200"/>
            <a:ext cx="10941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back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6228900" y="2781200"/>
            <a:ext cx="14766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forward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501900" y="841500"/>
            <a:ext cx="1022652" cy="429948"/>
          </a:xfrm>
          <a:prstGeom prst="clou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graph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830075" y="1231200"/>
            <a:ext cx="355800" cy="493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466050" y="3381450"/>
            <a:ext cx="8211900" cy="1616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</a:pPr>
            <a:r>
              <a:rPr lang="en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when algorithm is loaded, initial state records all attributes of graph elements</a:t>
            </a:r>
            <a:endParaRPr sz="16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</a:pPr>
            <a:r>
              <a:rPr lang="en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initial state is loaded graph, or its current edit state</a:t>
            </a:r>
            <a:endParaRPr sz="16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Char char="●"/>
            </a:pPr>
            <a:r>
              <a:rPr lang="en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function call, e.g., </a:t>
            </a:r>
            <a:r>
              <a:rPr b="1" lang="en" sz="16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color node</a:t>
            </a:r>
            <a:r>
              <a:rPr lang="en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simply records the node and its new color</a:t>
            </a:r>
            <a:endParaRPr sz="16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</a:pPr>
            <a:r>
              <a:rPr lang="en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graph display = initial state + sequence of changes up to display state (conceptually)</a:t>
            </a:r>
            <a:endParaRPr sz="16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urce Sans Pro"/>
              <a:buChar char="●"/>
            </a:pPr>
            <a:r>
              <a:rPr lang="en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change record can record both old and new value of attribute, making it easy to step back; multiple changes in a single step can be a list of change records in a single record</a:t>
            </a:r>
            <a:endParaRPr sz="16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311700" y="64025"/>
            <a:ext cx="50394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states: </a:t>
            </a:r>
            <a:r>
              <a:rPr lang="en"/>
              <a:t>current situation</a:t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503975" y="1582625"/>
            <a:ext cx="1022700" cy="42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snapshot after move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2855083" y="1582625"/>
            <a:ext cx="1022700" cy="42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graph snapshot 1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5206192" y="1582625"/>
            <a:ext cx="1022700" cy="42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graph snapshot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2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7557300" y="1582625"/>
            <a:ext cx="1022700" cy="42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graph snapshot 3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1704625" y="1684300"/>
            <a:ext cx="916200" cy="25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4083888" y="1684300"/>
            <a:ext cx="916200" cy="25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6435000" y="1684300"/>
            <a:ext cx="916200" cy="25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1226075" y="2028550"/>
            <a:ext cx="1789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move or other edit</a:t>
            </a:r>
            <a:endParaRPr sz="16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5190050" y="2429625"/>
            <a:ext cx="1094100" cy="429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edit state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7" name="Google Shape;97;p15"/>
          <p:cNvCxnSpPr>
            <a:stCxn id="96" idx="0"/>
            <a:endCxn id="90" idx="2"/>
          </p:cNvCxnSpPr>
          <p:nvPr/>
        </p:nvCxnSpPr>
        <p:spPr>
          <a:xfrm rot="10800000">
            <a:off x="5717600" y="2012625"/>
            <a:ext cx="19500" cy="41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5"/>
          <p:cNvCxnSpPr>
            <a:stCxn id="96" idx="6"/>
          </p:cNvCxnSpPr>
          <p:nvPr/>
        </p:nvCxnSpPr>
        <p:spPr>
          <a:xfrm flipH="1" rot="10800000">
            <a:off x="6284150" y="2607375"/>
            <a:ext cx="1320000" cy="3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5"/>
          <p:cNvCxnSpPr>
            <a:stCxn id="96" idx="2"/>
          </p:cNvCxnSpPr>
          <p:nvPr/>
        </p:nvCxnSpPr>
        <p:spPr>
          <a:xfrm flipH="1">
            <a:off x="3794750" y="2644575"/>
            <a:ext cx="1395300" cy="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5"/>
          <p:cNvSpPr txBox="1"/>
          <p:nvPr/>
        </p:nvSpPr>
        <p:spPr>
          <a:xfrm>
            <a:off x="4183975" y="2552600"/>
            <a:ext cx="10941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undo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6228900" y="2552600"/>
            <a:ext cx="14766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redo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501900" y="689100"/>
            <a:ext cx="1022652" cy="429948"/>
          </a:xfrm>
          <a:prstGeom prst="clou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graph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830075" y="1078800"/>
            <a:ext cx="355800" cy="493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1273300" y="1119050"/>
            <a:ext cx="1476600" cy="3555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move a node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3626375" y="2028550"/>
            <a:ext cx="1789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move or other edit</a:t>
            </a:r>
            <a:endParaRPr sz="16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026675" y="2028550"/>
            <a:ext cx="17895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move or other edit</a:t>
            </a:r>
            <a:endParaRPr sz="16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1697925" y="3141100"/>
            <a:ext cx="5039400" cy="1844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graph snapshots are from Cytoscape (I think)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may not capture all relevant information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capture Cytoscape’s view of node coordinates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b="1" i="1"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save</a:t>
            </a: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command saves selective information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does not save invisible attributes, e.g., those relevant to accessibility, or comments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311700" y="216425"/>
            <a:ext cx="34089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states: desired</a:t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503975" y="1735025"/>
            <a:ext cx="1022700" cy="42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initial state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2855083" y="1735025"/>
            <a:ext cx="1022700" cy="42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change record 1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5206192" y="1735025"/>
            <a:ext cx="1022700" cy="42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change record 2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7557300" y="1735025"/>
            <a:ext cx="1022700" cy="42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change record 3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1704625" y="1836700"/>
            <a:ext cx="916200" cy="25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4083888" y="1836700"/>
            <a:ext cx="916200" cy="25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6435000" y="1836700"/>
            <a:ext cx="916200" cy="25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501900" y="841500"/>
            <a:ext cx="1022652" cy="429948"/>
          </a:xfrm>
          <a:prstGeom prst="clou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graph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830075" y="1231200"/>
            <a:ext cx="355800" cy="493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1426525" y="1254550"/>
            <a:ext cx="2944200" cy="345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load graph or exit algorithm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1378475" y="2066650"/>
            <a:ext cx="14766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any edit action</a:t>
            </a:r>
            <a:endParaRPr sz="16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3816875" y="2066650"/>
            <a:ext cx="14766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any edit action</a:t>
            </a:r>
            <a:endParaRPr sz="16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6255275" y="2066650"/>
            <a:ext cx="14766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any edit action</a:t>
            </a:r>
            <a:endParaRPr sz="16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5190050" y="2505825"/>
            <a:ext cx="1094100" cy="429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edit state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27" name="Google Shape;127;p16"/>
          <p:cNvCxnSpPr>
            <a:stCxn id="126" idx="0"/>
            <a:endCxn id="115" idx="2"/>
          </p:cNvCxnSpPr>
          <p:nvPr/>
        </p:nvCxnSpPr>
        <p:spPr>
          <a:xfrm rot="10800000">
            <a:off x="5717600" y="2165025"/>
            <a:ext cx="19500" cy="34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6"/>
          <p:cNvCxnSpPr>
            <a:stCxn id="126" idx="6"/>
          </p:cNvCxnSpPr>
          <p:nvPr/>
        </p:nvCxnSpPr>
        <p:spPr>
          <a:xfrm flipH="1" rot="10800000">
            <a:off x="6284150" y="2683575"/>
            <a:ext cx="1320000" cy="3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6"/>
          <p:cNvCxnSpPr>
            <a:stCxn id="126" idx="2"/>
          </p:cNvCxnSpPr>
          <p:nvPr/>
        </p:nvCxnSpPr>
        <p:spPr>
          <a:xfrm flipH="1">
            <a:off x="3794750" y="2720775"/>
            <a:ext cx="1395300" cy="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6"/>
          <p:cNvSpPr txBox="1"/>
          <p:nvPr/>
        </p:nvSpPr>
        <p:spPr>
          <a:xfrm>
            <a:off x="4183975" y="2628800"/>
            <a:ext cx="10941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undo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6457500" y="2628800"/>
            <a:ext cx="14766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redo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1623800" y="3340075"/>
            <a:ext cx="6003300" cy="153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 attribute changes are captured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mechanism same as for algorithm states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b="1" i="1" lang="en" sz="1800">
                <a:solidFill>
                  <a:schemeClr val="dk2"/>
                </a:solidFill>
                <a:highlight>
                  <a:srgbClr val="D9EAD3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always</a:t>
            </a:r>
            <a:r>
              <a:rPr b="1" i="1" lang="en" sz="1800">
                <a:solidFill>
                  <a:schemeClr val="dk2"/>
                </a:solidFill>
                <a:highlight>
                  <a:srgbClr val="D9EAD3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in edit mode whenever not running animation</a:t>
            </a:r>
            <a:endParaRPr sz="1800">
              <a:solidFill>
                <a:schemeClr val="dk2"/>
              </a:solidFill>
              <a:highlight>
                <a:srgbClr val="D9EAD3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initial state could encode all information in graph text, even comments, </a:t>
            </a:r>
            <a:r>
              <a:rPr i="1" lang="en" sz="1800">
                <a:solidFill>
                  <a:schemeClr val="dk2"/>
                </a:solidFill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ones at the beginning only</a:t>
            </a:r>
            <a:endParaRPr i="1" sz="1800">
              <a:solidFill>
                <a:schemeClr val="dk2"/>
              </a:solidFill>
              <a:highlight>
                <a:schemeClr val="l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311700" y="292625"/>
            <a:ext cx="31569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movement</a:t>
            </a: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1483925" y="993900"/>
            <a:ext cx="6403500" cy="1654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Algorithm does not move nodes </a:t>
            </a:r>
            <a:r>
              <a:rPr lang="en" sz="2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(default)</a:t>
            </a:r>
            <a:endParaRPr sz="24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node movement results in new</a:t>
            </a:r>
            <a:r>
              <a:rPr b="1" i="1"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edit </a:t>
            </a: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state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○"/>
            </a:pPr>
            <a:r>
              <a:rPr b="1" i="1"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would be new feature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could allow undo/redo between algorithm/display steps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node positions unaffected by algorithm steps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1483925" y="2822700"/>
            <a:ext cx="6403500" cy="1914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Algorithm moves nodes </a:t>
            </a:r>
            <a:r>
              <a:rPr lang="en" sz="2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(declared in the code)</a:t>
            </a:r>
            <a:endParaRPr sz="24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node movement by algorithm results in </a:t>
            </a: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</a:t>
            </a:r>
            <a:r>
              <a:rPr b="1" i="1"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algorithm </a:t>
            </a: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state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node movement by user is ephemeral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○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change in edit state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○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forward/back causes node to snap back to position determined by algorithm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311700" y="190950"/>
            <a:ext cx="40017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steps in one</a:t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429850" y="998075"/>
            <a:ext cx="79302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Most algorithms have an incantation that looks something like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995000" y="1487075"/>
            <a:ext cx="4802700" cy="1082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step(() =&gt; {                                                                            </a:t>
            </a:r>
            <a:r>
              <a:rPr lang="en" sz="15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                              	 mark(node);                                                                            	 label(node, discoveryTimes[node]);                                                 </a:t>
            </a:r>
            <a:endParaRPr sz="15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	}); </a:t>
            </a: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                                        	 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563275" y="2778875"/>
            <a:ext cx="7796700" cy="1556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There are two function calls in a single step, so the change record includes both.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is useful if several animation effects should happen simultaneously.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edit mode, the same mechanism can be used for an auto-layout.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Multiple node positions are affected, so multiple changes in a single step.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48" name="Google Shape;14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156"/>
            <a:ext cx="9144001" cy="5037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title"/>
          </p:nvPr>
        </p:nvSpPr>
        <p:spPr>
          <a:xfrm>
            <a:off x="311700" y="64025"/>
            <a:ext cx="39423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notes</a:t>
            </a:r>
            <a:endParaRPr/>
          </a:p>
        </p:txBody>
      </p:sp>
      <p:sp>
        <p:nvSpPr>
          <p:cNvPr id="154" name="Google Shape;154;p19"/>
          <p:cNvSpPr txBox="1"/>
          <p:nvPr/>
        </p:nvSpPr>
        <p:spPr>
          <a:xfrm>
            <a:off x="444675" y="611225"/>
            <a:ext cx="8063700" cy="2934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to creating steps is in StepBuilder.js, but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○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most of the details are in immer.d.ts, so need to understand Immer (?)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○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uses </a:t>
            </a: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utilities</a:t>
            </a: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in lib.es5.d.ts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○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not clear how changes in graph are made in Cytoscape view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SharedWorker class handles messages to implement what is essentially an MVC pattern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appears that CytoscapeComponent.jsx has a useEffect that updates </a:t>
            </a: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elements when graph changes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○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relevant info comes from predicateConverter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○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control and data flow are not documented well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576000" y="3643000"/>
            <a:ext cx="7813800" cy="1029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you figure out how a sequence of change records translates into a graph view,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b="1" i="1"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document</a:t>
            </a: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using both text and diagrams with code locations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the same mechanism for edit states  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311700" y="292625"/>
            <a:ext cx="5681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Model-View-Controller for graph</a:t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2921225" y="1130900"/>
            <a:ext cx="3333000" cy="737100"/>
          </a:xfrm>
          <a:prstGeom prst="flowChartAlternateProcess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logical graph representation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nodes, edges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all attributes of nodes and edges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6697775" y="1335275"/>
            <a:ext cx="833100" cy="384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</a:t>
            </a:r>
            <a:endParaRPr b="1"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2243275" y="2713300"/>
            <a:ext cx="1266000" cy="7371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Cytoscape view</a:t>
            </a:r>
            <a:endParaRPr b="1" sz="16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5335775" y="2571750"/>
            <a:ext cx="1618200" cy="1064700"/>
          </a:xfrm>
          <a:prstGeom prst="trapezoid">
            <a:avLst>
              <a:gd fmla="val 25000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Source Sans Pro"/>
                <a:ea typeface="Source Sans Pro"/>
                <a:cs typeface="Source Sans Pro"/>
                <a:sym typeface="Source Sans Pro"/>
              </a:rPr>
              <a:t>mouse on graph panel, other edit </a:t>
            </a:r>
            <a:r>
              <a:rPr b="1" lang="en" sz="1500">
                <a:latin typeface="Source Sans Pro"/>
                <a:ea typeface="Source Sans Pro"/>
                <a:cs typeface="Source Sans Pro"/>
                <a:sym typeface="Source Sans Pro"/>
              </a:rPr>
              <a:t>operations</a:t>
            </a:r>
            <a:endParaRPr b="1" sz="1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65" name="Google Shape;165;p20"/>
          <p:cNvCxnSpPr>
            <a:endCxn id="163" idx="3"/>
          </p:cNvCxnSpPr>
          <p:nvPr/>
        </p:nvCxnSpPr>
        <p:spPr>
          <a:xfrm flipH="1">
            <a:off x="2876275" y="1880200"/>
            <a:ext cx="1738500" cy="833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66" name="Google Shape;166;p20"/>
          <p:cNvCxnSpPr>
            <a:stCxn id="164" idx="0"/>
            <a:endCxn id="161" idx="2"/>
          </p:cNvCxnSpPr>
          <p:nvPr/>
        </p:nvCxnSpPr>
        <p:spPr>
          <a:xfrm rot="10800000">
            <a:off x="4587875" y="1867950"/>
            <a:ext cx="1557000" cy="703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0"/>
          <p:cNvCxnSpPr>
            <a:endCxn id="164" idx="1"/>
          </p:cNvCxnSpPr>
          <p:nvPr/>
        </p:nvCxnSpPr>
        <p:spPr>
          <a:xfrm flipH="1" rot="10800000">
            <a:off x="3557263" y="3104100"/>
            <a:ext cx="1911600" cy="25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Dot"/>
            <a:round/>
            <a:headEnd len="med" w="med" type="stealth"/>
            <a:tailEnd len="med" w="med" type="triangle"/>
          </a:ln>
        </p:spPr>
      </p:cxnSp>
      <p:sp>
        <p:nvSpPr>
          <p:cNvPr id="168" name="Google Shape;168;p20"/>
          <p:cNvSpPr txBox="1"/>
          <p:nvPr/>
        </p:nvSpPr>
        <p:spPr>
          <a:xfrm>
            <a:off x="1066100" y="2924700"/>
            <a:ext cx="833100" cy="384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View</a:t>
            </a:r>
            <a:endParaRPr b="1"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7214800" y="2889550"/>
            <a:ext cx="1266000" cy="3846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Controller</a:t>
            </a:r>
            <a:endParaRPr b="1"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311700" y="1187750"/>
            <a:ext cx="2207100" cy="623400"/>
          </a:xfrm>
          <a:prstGeom prst="triangle">
            <a:avLst>
              <a:gd fmla="val 50000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Source Sans Pro"/>
                <a:ea typeface="Source Sans Pro"/>
                <a:cs typeface="Source Sans Pro"/>
                <a:sym typeface="Source Sans Pro"/>
              </a:rPr>
              <a:t>algorithm</a:t>
            </a:r>
            <a:endParaRPr b="1"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71" name="Google Shape;171;p20"/>
          <p:cNvCxnSpPr>
            <a:stCxn id="170" idx="5"/>
            <a:endCxn id="161" idx="1"/>
          </p:cNvCxnSpPr>
          <p:nvPr/>
        </p:nvCxnSpPr>
        <p:spPr>
          <a:xfrm>
            <a:off x="1967025" y="1499450"/>
            <a:ext cx="954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72" name="Google Shape;172;p20"/>
          <p:cNvSpPr txBox="1"/>
          <p:nvPr/>
        </p:nvSpPr>
        <p:spPr>
          <a:xfrm>
            <a:off x="782250" y="2019775"/>
            <a:ext cx="954300" cy="384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</a:t>
            </a:r>
            <a:endParaRPr b="1"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6489450" y="1658750"/>
            <a:ext cx="14901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baseGraph in the code</a:t>
            </a:r>
            <a:endParaRPr sz="15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311700" y="1402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implementation notes</a:t>
            </a:r>
            <a:endParaRPr/>
          </a:p>
        </p:txBody>
      </p:sp>
      <p:sp>
        <p:nvSpPr>
          <p:cNvPr id="179" name="Google Shape;179;p21"/>
          <p:cNvSpPr txBox="1"/>
          <p:nvPr/>
        </p:nvSpPr>
        <p:spPr>
          <a:xfrm>
            <a:off x="464700" y="794050"/>
            <a:ext cx="8367600" cy="4034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creating graph from sequence of change records appears more complicated than necessary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○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just need a list: each item a reference to node/edge and the desired change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○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construct a </a:t>
            </a:r>
            <a:r>
              <a:rPr b="1" i="1"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logical</a:t>
            </a: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representation of the graph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appears that changes are applied directly to Cytoscape representation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○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violates MVC pattern: logical graph is model, view is Cytoscape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○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especially important to separate logical and physical positions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only need the controller part for the graph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○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user moves a node or performs other edit operation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○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need a way to translate to logical representation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existing implementation appears to wait until user saves graph to transform Cytoscape view to logical graph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○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one reason why coordinates change when graph is saved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○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why some attributes get lost (Cytoscape may not track them)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 black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