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40288" cy="42840275"/>
  <p:notesSz cx="14071600" cy="20104100"/>
  <p:defaultTextStyle>
    <a:defPPr>
      <a:defRPr lang="vi-VN"/>
    </a:defPPr>
    <a:lvl1pPr marL="0" algn="l" defTabSz="1955262" rtl="0" eaLnBrk="1" latinLnBrk="0" hangingPunct="1">
      <a:defRPr sz="3849" kern="1200">
        <a:solidFill>
          <a:schemeClr val="tx1"/>
        </a:solidFill>
        <a:latin typeface="+mn-lt"/>
        <a:ea typeface="+mn-ea"/>
        <a:cs typeface="+mn-cs"/>
      </a:defRPr>
    </a:lvl1pPr>
    <a:lvl2pPr marL="977631" algn="l" defTabSz="1955262" rtl="0" eaLnBrk="1" latinLnBrk="0" hangingPunct="1">
      <a:defRPr sz="3849" kern="1200">
        <a:solidFill>
          <a:schemeClr val="tx1"/>
        </a:solidFill>
        <a:latin typeface="+mn-lt"/>
        <a:ea typeface="+mn-ea"/>
        <a:cs typeface="+mn-cs"/>
      </a:defRPr>
    </a:lvl2pPr>
    <a:lvl3pPr marL="1955262" algn="l" defTabSz="1955262" rtl="0" eaLnBrk="1" latinLnBrk="0" hangingPunct="1">
      <a:defRPr sz="3849" kern="1200">
        <a:solidFill>
          <a:schemeClr val="tx1"/>
        </a:solidFill>
        <a:latin typeface="+mn-lt"/>
        <a:ea typeface="+mn-ea"/>
        <a:cs typeface="+mn-cs"/>
      </a:defRPr>
    </a:lvl3pPr>
    <a:lvl4pPr marL="2932892" algn="l" defTabSz="1955262" rtl="0" eaLnBrk="1" latinLnBrk="0" hangingPunct="1">
      <a:defRPr sz="3849" kern="1200">
        <a:solidFill>
          <a:schemeClr val="tx1"/>
        </a:solidFill>
        <a:latin typeface="+mn-lt"/>
        <a:ea typeface="+mn-ea"/>
        <a:cs typeface="+mn-cs"/>
      </a:defRPr>
    </a:lvl4pPr>
    <a:lvl5pPr marL="3910523" algn="l" defTabSz="1955262" rtl="0" eaLnBrk="1" latinLnBrk="0" hangingPunct="1">
      <a:defRPr sz="3849" kern="1200">
        <a:solidFill>
          <a:schemeClr val="tx1"/>
        </a:solidFill>
        <a:latin typeface="+mn-lt"/>
        <a:ea typeface="+mn-ea"/>
        <a:cs typeface="+mn-cs"/>
      </a:defRPr>
    </a:lvl5pPr>
    <a:lvl6pPr marL="4888154" algn="l" defTabSz="1955262" rtl="0" eaLnBrk="1" latinLnBrk="0" hangingPunct="1">
      <a:defRPr sz="3849" kern="1200">
        <a:solidFill>
          <a:schemeClr val="tx1"/>
        </a:solidFill>
        <a:latin typeface="+mn-lt"/>
        <a:ea typeface="+mn-ea"/>
        <a:cs typeface="+mn-cs"/>
      </a:defRPr>
    </a:lvl6pPr>
    <a:lvl7pPr marL="5865785" algn="l" defTabSz="1955262" rtl="0" eaLnBrk="1" latinLnBrk="0" hangingPunct="1">
      <a:defRPr sz="3849" kern="1200">
        <a:solidFill>
          <a:schemeClr val="tx1"/>
        </a:solidFill>
        <a:latin typeface="+mn-lt"/>
        <a:ea typeface="+mn-ea"/>
        <a:cs typeface="+mn-cs"/>
      </a:defRPr>
    </a:lvl7pPr>
    <a:lvl8pPr marL="6843415" algn="l" defTabSz="1955262" rtl="0" eaLnBrk="1" latinLnBrk="0" hangingPunct="1">
      <a:defRPr sz="3849" kern="1200">
        <a:solidFill>
          <a:schemeClr val="tx1"/>
        </a:solidFill>
        <a:latin typeface="+mn-lt"/>
        <a:ea typeface="+mn-ea"/>
        <a:cs typeface="+mn-cs"/>
      </a:defRPr>
    </a:lvl8pPr>
    <a:lvl9pPr marL="7821046" algn="l" defTabSz="1955262" rtl="0" eaLnBrk="1" latinLnBrk="0" hangingPunct="1">
      <a:defRPr sz="38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37" userDrawn="1">
          <p15:clr>
            <a:srgbClr val="A4A3A4"/>
          </p15:clr>
        </p15:guide>
        <p15:guide id="2" pos="46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BEC"/>
    <a:srgbClr val="EF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p:cViewPr varScale="1">
        <p:scale>
          <a:sx n="13" d="100"/>
          <a:sy n="13" d="100"/>
        </p:scale>
        <p:origin x="2765" y="187"/>
      </p:cViewPr>
      <p:guideLst>
        <p:guide orient="horz" pos="6137"/>
        <p:guide pos="464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ị Mỹ Bình" userId="562aefc3-1208-402e-a1ff-a8a31d320c85" providerId="ADAL" clId="{FDD6F2C1-E7ED-457C-9DE6-5C230FEB97BD}"/>
    <pc:docChg chg="custSel modSld">
      <pc:chgData name="Nguyễn Thị Mỹ Bình" userId="562aefc3-1208-402e-a1ff-a8a31d320c85" providerId="ADAL" clId="{FDD6F2C1-E7ED-457C-9DE6-5C230FEB97BD}" dt="2024-05-02T02:00:48.898" v="2" actId="1076"/>
      <pc:docMkLst>
        <pc:docMk/>
      </pc:docMkLst>
      <pc:sldChg chg="delSp modSp mod">
        <pc:chgData name="Nguyễn Thị Mỹ Bình" userId="562aefc3-1208-402e-a1ff-a8a31d320c85" providerId="ADAL" clId="{FDD6F2C1-E7ED-457C-9DE6-5C230FEB97BD}" dt="2024-05-02T02:00:48.898" v="2" actId="1076"/>
        <pc:sldMkLst>
          <pc:docMk/>
          <pc:sldMk cId="0" sldId="256"/>
        </pc:sldMkLst>
        <pc:picChg chg="del">
          <ac:chgData name="Nguyễn Thị Mỹ Bình" userId="562aefc3-1208-402e-a1ff-a8a31d320c85" providerId="ADAL" clId="{FDD6F2C1-E7ED-457C-9DE6-5C230FEB97BD}" dt="2024-05-02T02:00:43.040" v="0" actId="478"/>
          <ac:picMkLst>
            <pc:docMk/>
            <pc:sldMk cId="0" sldId="256"/>
            <ac:picMk id="5" creationId="{00000000-0000-0000-0000-000000000000}"/>
          </ac:picMkLst>
        </pc:picChg>
        <pc:picChg chg="mod">
          <ac:chgData name="Nguyễn Thị Mỹ Bình" userId="562aefc3-1208-402e-a1ff-a8a31d320c85" providerId="ADAL" clId="{FDD6F2C1-E7ED-457C-9DE6-5C230FEB97BD}" dt="2024-05-02T02:00:48.898" v="2" actId="1076"/>
          <ac:picMkLst>
            <pc:docMk/>
            <pc:sldMk cId="0" sldId="256"/>
            <ac:picMk id="4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097588"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970838" y="0"/>
            <a:ext cx="6097587" cy="1008063"/>
          </a:xfrm>
          <a:prstGeom prst="rect">
            <a:avLst/>
          </a:prstGeom>
        </p:spPr>
        <p:txBody>
          <a:bodyPr vert="horz" lIns="91440" tIns="45720" rIns="91440" bIns="45720" rtlCol="0"/>
          <a:lstStyle>
            <a:lvl1pPr algn="r">
              <a:defRPr sz="1200"/>
            </a:lvl1pPr>
          </a:lstStyle>
          <a:p>
            <a:fld id="{7EE2DED0-B2A0-44B8-A846-EC9840A790D3}" type="datetimeFigureOut">
              <a:rPr lang="en-US" smtClean="0"/>
              <a:t>6/13/2024</a:t>
            </a:fld>
            <a:endParaRPr lang="en-US"/>
          </a:p>
        </p:txBody>
      </p:sp>
      <p:sp>
        <p:nvSpPr>
          <p:cNvPr id="4" name="Slide Image Placeholder 3"/>
          <p:cNvSpPr>
            <a:spLocks noGrp="1" noRot="1" noChangeAspect="1"/>
          </p:cNvSpPr>
          <p:nvPr>
            <p:ph type="sldImg" idx="2"/>
          </p:nvPr>
        </p:nvSpPr>
        <p:spPr>
          <a:xfrm>
            <a:off x="4641850" y="2513013"/>
            <a:ext cx="478790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06525" y="9675813"/>
            <a:ext cx="112585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097588"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970838" y="19096038"/>
            <a:ext cx="6097587" cy="1008062"/>
          </a:xfrm>
          <a:prstGeom prst="rect">
            <a:avLst/>
          </a:prstGeom>
        </p:spPr>
        <p:txBody>
          <a:bodyPr vert="horz" lIns="91440" tIns="45720" rIns="91440" bIns="45720" rtlCol="0" anchor="b"/>
          <a:lstStyle>
            <a:lvl1pPr algn="r">
              <a:defRPr sz="1200"/>
            </a:lvl1pPr>
          </a:lstStyle>
          <a:p>
            <a:fld id="{53088922-E641-4257-824D-67507A40BD73}" type="slidenum">
              <a:rPr lang="en-US" smtClean="0"/>
              <a:t>‹#›</a:t>
            </a:fld>
            <a:endParaRPr lang="en-US"/>
          </a:p>
        </p:txBody>
      </p:sp>
    </p:spTree>
    <p:extLst>
      <p:ext uri="{BB962C8B-B14F-4D97-AF65-F5344CB8AC3E}">
        <p14:creationId xmlns:p14="http://schemas.microsoft.com/office/powerpoint/2010/main" val="791861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088922-E641-4257-824D-67507A40BD73}" type="slidenum">
              <a:rPr lang="en-US" smtClean="0"/>
              <a:t>1</a:t>
            </a:fld>
            <a:endParaRPr lang="en-US"/>
          </a:p>
        </p:txBody>
      </p:sp>
    </p:spTree>
    <p:extLst>
      <p:ext uri="{BB962C8B-B14F-4D97-AF65-F5344CB8AC3E}">
        <p14:creationId xmlns:p14="http://schemas.microsoft.com/office/powerpoint/2010/main" val="306121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69045" y="13280486"/>
            <a:ext cx="25715845" cy="6848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38090" y="23990555"/>
            <a:ext cx="2117775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sz="half" idx="2"/>
          </p:nvPr>
        </p:nvSpPr>
        <p:spPr>
          <a:xfrm>
            <a:off x="1512696" y="9853264"/>
            <a:ext cx="1316046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80776" y="9853264"/>
            <a:ext cx="13160461"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1459310"/>
          </a:xfrm>
        </p:spPr>
        <p:txBody>
          <a:bodyPr lIns="0" tIns="0" rIns="0" bIns="0"/>
          <a:lstStyle>
            <a:lvl1pPr>
              <a:defRPr sz="9483" b="1" i="0">
                <a:solidFill>
                  <a:srgbClr val="3A383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19589" y="484060"/>
            <a:ext cx="18780090" cy="684803"/>
          </a:xfrm>
          <a:prstGeom prst="rect">
            <a:avLst/>
          </a:prstGeom>
        </p:spPr>
        <p:txBody>
          <a:bodyPr wrap="square" lIns="0" tIns="0" rIns="0" bIns="0">
            <a:spAutoFit/>
          </a:bodyPr>
          <a:lstStyle>
            <a:lvl1pPr>
              <a:defRPr sz="4450" b="1" i="0">
                <a:solidFill>
                  <a:srgbClr val="3A3838"/>
                </a:solidFill>
                <a:latin typeface="Calibri"/>
                <a:cs typeface="Calibri"/>
              </a:defRPr>
            </a:lvl1pPr>
          </a:lstStyle>
          <a:p>
            <a:endParaRPr/>
          </a:p>
        </p:txBody>
      </p:sp>
      <p:sp>
        <p:nvSpPr>
          <p:cNvPr id="3" name="Holder 3"/>
          <p:cNvSpPr>
            <a:spLocks noGrp="1"/>
          </p:cNvSpPr>
          <p:nvPr>
            <p:ph type="body" idx="1"/>
          </p:nvPr>
        </p:nvSpPr>
        <p:spPr>
          <a:xfrm>
            <a:off x="1512697" y="9853264"/>
            <a:ext cx="2722854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86338" y="39841459"/>
            <a:ext cx="9681259" cy="5923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2696" y="39841459"/>
            <a:ext cx="6958404" cy="5923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21782833" y="39841459"/>
            <a:ext cx="6958404" cy="5923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74247">
        <a:defRPr>
          <a:latin typeface="+mn-lt"/>
          <a:ea typeface="+mn-ea"/>
          <a:cs typeface="+mn-cs"/>
        </a:defRPr>
      </a:lvl2pPr>
      <a:lvl3pPr marL="1948495">
        <a:defRPr>
          <a:latin typeface="+mn-lt"/>
          <a:ea typeface="+mn-ea"/>
          <a:cs typeface="+mn-cs"/>
        </a:defRPr>
      </a:lvl3pPr>
      <a:lvl4pPr marL="2922742">
        <a:defRPr>
          <a:latin typeface="+mn-lt"/>
          <a:ea typeface="+mn-ea"/>
          <a:cs typeface="+mn-cs"/>
        </a:defRPr>
      </a:lvl4pPr>
      <a:lvl5pPr marL="3896990">
        <a:defRPr>
          <a:latin typeface="+mn-lt"/>
          <a:ea typeface="+mn-ea"/>
          <a:cs typeface="+mn-cs"/>
        </a:defRPr>
      </a:lvl5pPr>
      <a:lvl6pPr marL="4871237">
        <a:defRPr>
          <a:latin typeface="+mn-lt"/>
          <a:ea typeface="+mn-ea"/>
          <a:cs typeface="+mn-cs"/>
        </a:defRPr>
      </a:lvl6pPr>
      <a:lvl7pPr marL="5845485">
        <a:defRPr>
          <a:latin typeface="+mn-lt"/>
          <a:ea typeface="+mn-ea"/>
          <a:cs typeface="+mn-cs"/>
        </a:defRPr>
      </a:lvl7pPr>
      <a:lvl8pPr marL="6819732">
        <a:defRPr>
          <a:latin typeface="+mn-lt"/>
          <a:ea typeface="+mn-ea"/>
          <a:cs typeface="+mn-cs"/>
        </a:defRPr>
      </a:lvl8pPr>
      <a:lvl9pPr marL="7793980">
        <a:defRPr>
          <a:latin typeface="+mn-lt"/>
          <a:ea typeface="+mn-ea"/>
          <a:cs typeface="+mn-cs"/>
        </a:defRPr>
      </a:lvl9pPr>
    </p:bodyStyle>
    <p:otherStyle>
      <a:lvl1pPr marL="0">
        <a:defRPr>
          <a:latin typeface="+mn-lt"/>
          <a:ea typeface="+mn-ea"/>
          <a:cs typeface="+mn-cs"/>
        </a:defRPr>
      </a:lvl1pPr>
      <a:lvl2pPr marL="974247">
        <a:defRPr>
          <a:latin typeface="+mn-lt"/>
          <a:ea typeface="+mn-ea"/>
          <a:cs typeface="+mn-cs"/>
        </a:defRPr>
      </a:lvl2pPr>
      <a:lvl3pPr marL="1948495">
        <a:defRPr>
          <a:latin typeface="+mn-lt"/>
          <a:ea typeface="+mn-ea"/>
          <a:cs typeface="+mn-cs"/>
        </a:defRPr>
      </a:lvl3pPr>
      <a:lvl4pPr marL="2922742">
        <a:defRPr>
          <a:latin typeface="+mn-lt"/>
          <a:ea typeface="+mn-ea"/>
          <a:cs typeface="+mn-cs"/>
        </a:defRPr>
      </a:lvl4pPr>
      <a:lvl5pPr marL="3896990">
        <a:defRPr>
          <a:latin typeface="+mn-lt"/>
          <a:ea typeface="+mn-ea"/>
          <a:cs typeface="+mn-cs"/>
        </a:defRPr>
      </a:lvl5pPr>
      <a:lvl6pPr marL="4871237">
        <a:defRPr>
          <a:latin typeface="+mn-lt"/>
          <a:ea typeface="+mn-ea"/>
          <a:cs typeface="+mn-cs"/>
        </a:defRPr>
      </a:lvl6pPr>
      <a:lvl7pPr marL="5845485">
        <a:defRPr>
          <a:latin typeface="+mn-lt"/>
          <a:ea typeface="+mn-ea"/>
          <a:cs typeface="+mn-cs"/>
        </a:defRPr>
      </a:lvl7pPr>
      <a:lvl8pPr marL="6819732">
        <a:defRPr>
          <a:latin typeface="+mn-lt"/>
          <a:ea typeface="+mn-ea"/>
          <a:cs typeface="+mn-cs"/>
        </a:defRPr>
      </a:lvl8pPr>
      <a:lvl9pPr marL="779398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binhht@soict.hust.edu.vn"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0717" y="770445"/>
            <a:ext cx="20315433" cy="4023447"/>
          </a:xfrm>
          <a:prstGeom prst="rect">
            <a:avLst/>
          </a:prstGeom>
        </p:spPr>
        <p:txBody>
          <a:bodyPr vert="horz" wrap="square" lIns="0" tIns="190792" rIns="0" bIns="0" rtlCol="0">
            <a:spAutoFit/>
          </a:bodyPr>
          <a:lstStyle/>
          <a:p>
            <a:pPr marL="27062" marR="10825" algn="ctr">
              <a:lnSpc>
                <a:spcPts val="10292"/>
              </a:lnSpc>
              <a:spcBef>
                <a:spcPts val="1502"/>
              </a:spcBef>
            </a:pPr>
            <a:r>
              <a:rPr lang="en-US" sz="6600" spc="-11" dirty="0">
                <a:latin typeface="Times New Roman" panose="02020603050405020304" pitchFamily="18" charset="0"/>
                <a:cs typeface="Times New Roman" panose="02020603050405020304" pitchFamily="18" charset="0"/>
              </a:rPr>
              <a:t>BUILDING AN APPLICATION </a:t>
            </a:r>
            <a:br>
              <a:rPr lang="en-US" sz="6600" spc="-11" dirty="0">
                <a:latin typeface="Times New Roman" panose="02020603050405020304" pitchFamily="18" charset="0"/>
                <a:cs typeface="Times New Roman" panose="02020603050405020304" pitchFamily="18" charset="0"/>
              </a:rPr>
            </a:br>
            <a:r>
              <a:rPr lang="en-US" sz="6600" spc="-11" dirty="0">
                <a:latin typeface="Times New Roman" panose="02020603050405020304" pitchFamily="18" charset="0"/>
                <a:cs typeface="Times New Roman" panose="02020603050405020304" pitchFamily="18" charset="0"/>
              </a:rPr>
              <a:t>TO MEANSURE HUMAN BODY HEIGHT </a:t>
            </a:r>
            <a:br>
              <a:rPr lang="en-US" sz="6600" spc="-11" dirty="0">
                <a:latin typeface="Times New Roman" panose="02020603050405020304" pitchFamily="18" charset="0"/>
                <a:cs typeface="Times New Roman" panose="02020603050405020304" pitchFamily="18" charset="0"/>
              </a:rPr>
            </a:br>
            <a:r>
              <a:rPr lang="en-US" sz="6600" spc="-11" dirty="0">
                <a:latin typeface="Times New Roman" panose="02020603050405020304" pitchFamily="18" charset="0"/>
                <a:cs typeface="Times New Roman" panose="02020603050405020304" pitchFamily="18" charset="0"/>
              </a:rPr>
              <a:t>USING COMPUTER VISON</a:t>
            </a:r>
          </a:p>
        </p:txBody>
      </p:sp>
      <p:sp>
        <p:nvSpPr>
          <p:cNvPr id="3" name="object 3"/>
          <p:cNvSpPr txBox="1"/>
          <p:nvPr/>
        </p:nvSpPr>
        <p:spPr>
          <a:xfrm>
            <a:off x="4299744" y="4869219"/>
            <a:ext cx="21640800" cy="1410582"/>
          </a:xfrm>
          <a:prstGeom prst="rect">
            <a:avLst/>
          </a:prstGeom>
        </p:spPr>
        <p:txBody>
          <a:bodyPr vert="horz" wrap="square" lIns="0" tIns="276038" rIns="0" bIns="0" rtlCol="0">
            <a:spAutoFit/>
          </a:bodyPr>
          <a:lstStyle/>
          <a:p>
            <a:pPr marL="54125" algn="ctr">
              <a:spcBef>
                <a:spcPts val="2171"/>
              </a:spcBef>
            </a:pPr>
            <a:r>
              <a:rPr lang="en-US" sz="3600" dirty="0" err="1">
                <a:latin typeface="Times New Roman" panose="02020603050405020304" pitchFamily="18" charset="0"/>
                <a:cs typeface="Times New Roman" panose="02020603050405020304" pitchFamily="18" charset="0"/>
              </a:rPr>
              <a:t>Nguyễn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Tiến</a:t>
            </a:r>
            <a:r>
              <a:rPr lang="en-US" sz="3600" dirty="0">
                <a:latin typeface="Times New Roman" panose="02020603050405020304" pitchFamily="18" charset="0"/>
                <a:cs typeface="Times New Roman" panose="02020603050405020304" pitchFamily="18" charset="0"/>
              </a:rPr>
              <a:t> Duy</a:t>
            </a:r>
            <a:endParaRPr lang="en-US" sz="3600" baseline="24691" dirty="0">
              <a:latin typeface="Times New Roman" panose="02020603050405020304" pitchFamily="18" charset="0"/>
              <a:cs typeface="Times New Roman" panose="02020603050405020304" pitchFamily="18" charset="0"/>
            </a:endParaRPr>
          </a:p>
          <a:p>
            <a:pPr marL="89306" algn="ctr">
              <a:lnSpc>
                <a:spcPts val="3439"/>
              </a:lnSpc>
              <a:spcBef>
                <a:spcPts val="1289"/>
              </a:spcBef>
              <a:buSzPct val="66666"/>
              <a:tabLst>
                <a:tab pos="296334" algn="l"/>
              </a:tabLst>
            </a:pPr>
            <a:r>
              <a:rPr lang="en-US" sz="2800" i="1" spc="-21" dirty="0">
                <a:latin typeface="Times New Roman" panose="02020603050405020304" pitchFamily="18" charset="0"/>
                <a:cs typeface="Times New Roman" panose="02020603050405020304" pitchFamily="18" charset="0"/>
              </a:rPr>
              <a:t>Faculty of Information and Technology, Hanoi University of Industry, Vietnam</a:t>
            </a:r>
            <a:endParaRPr lang="en-US" sz="2800" dirty="0">
              <a:latin typeface="Times New Roman" panose="02020603050405020304" pitchFamily="18" charset="0"/>
              <a:cs typeface="Times New Roman" panose="02020603050405020304" pitchFamily="18" charset="0"/>
            </a:endParaRPr>
          </a:p>
        </p:txBody>
      </p:sp>
      <p:sp>
        <p:nvSpPr>
          <p:cNvPr id="4" name="object 4"/>
          <p:cNvSpPr/>
          <p:nvPr/>
        </p:nvSpPr>
        <p:spPr>
          <a:xfrm>
            <a:off x="1178486" y="6828693"/>
            <a:ext cx="27567433" cy="243564"/>
          </a:xfrm>
          <a:custGeom>
            <a:avLst/>
            <a:gdLst/>
            <a:ahLst/>
            <a:cxnLst/>
            <a:rect l="l" t="t" r="r" b="b"/>
            <a:pathLst>
              <a:path w="12936855" h="114300">
                <a:moveTo>
                  <a:pt x="12917337" y="0"/>
                </a:moveTo>
                <a:lnTo>
                  <a:pt x="19007" y="0"/>
                </a:lnTo>
                <a:lnTo>
                  <a:pt x="11609" y="1493"/>
                </a:lnTo>
                <a:lnTo>
                  <a:pt x="5567" y="5567"/>
                </a:lnTo>
                <a:lnTo>
                  <a:pt x="1493" y="11609"/>
                </a:lnTo>
                <a:lnTo>
                  <a:pt x="0" y="19007"/>
                </a:lnTo>
                <a:lnTo>
                  <a:pt x="0" y="95036"/>
                </a:lnTo>
                <a:lnTo>
                  <a:pt x="1493" y="102434"/>
                </a:lnTo>
                <a:lnTo>
                  <a:pt x="5567" y="108476"/>
                </a:lnTo>
                <a:lnTo>
                  <a:pt x="11609" y="112550"/>
                </a:lnTo>
                <a:lnTo>
                  <a:pt x="19007" y="114044"/>
                </a:lnTo>
                <a:lnTo>
                  <a:pt x="12917337" y="114044"/>
                </a:lnTo>
                <a:lnTo>
                  <a:pt x="12924735" y="112550"/>
                </a:lnTo>
                <a:lnTo>
                  <a:pt x="12930777" y="108476"/>
                </a:lnTo>
                <a:lnTo>
                  <a:pt x="12934851" y="102434"/>
                </a:lnTo>
                <a:lnTo>
                  <a:pt x="12936344" y="95036"/>
                </a:lnTo>
                <a:lnTo>
                  <a:pt x="12936344" y="19007"/>
                </a:lnTo>
                <a:lnTo>
                  <a:pt x="12934851" y="11609"/>
                </a:lnTo>
                <a:lnTo>
                  <a:pt x="12930777" y="5567"/>
                </a:lnTo>
                <a:lnTo>
                  <a:pt x="12924735" y="1493"/>
                </a:lnTo>
                <a:lnTo>
                  <a:pt x="12917337" y="0"/>
                </a:lnTo>
                <a:close/>
              </a:path>
            </a:pathLst>
          </a:custGeom>
          <a:solidFill>
            <a:schemeClr val="accent1"/>
          </a:solidFill>
          <a:ln>
            <a:solidFill>
              <a:schemeClr val="tx2">
                <a:lumMod val="40000"/>
                <a:lumOff val="60000"/>
              </a:schemeClr>
            </a:solidFill>
          </a:ln>
        </p:spPr>
        <p:txBody>
          <a:bodyPr wrap="square" lIns="0" tIns="0" rIns="0" bIns="0" rtlCol="0"/>
          <a:lstStyle/>
          <a:p>
            <a:endParaRPr sz="8202" dirty="0">
              <a:solidFill>
                <a:schemeClr val="accent1"/>
              </a:solidFill>
              <a:highlight>
                <a:srgbClr val="0000FF"/>
              </a:highlight>
              <a:latin typeface="Times New Roman" panose="02020603050405020304" pitchFamily="18" charset="0"/>
              <a:cs typeface="Times New Roman" panose="02020603050405020304" pitchFamily="18" charset="0"/>
            </a:endParaRPr>
          </a:p>
        </p:txBody>
      </p:sp>
      <p:sp>
        <p:nvSpPr>
          <p:cNvPr id="7" name="object 7"/>
          <p:cNvSpPr/>
          <p:nvPr/>
        </p:nvSpPr>
        <p:spPr>
          <a:xfrm>
            <a:off x="1206902" y="38336537"/>
            <a:ext cx="27567433" cy="242209"/>
          </a:xfrm>
          <a:custGeom>
            <a:avLst/>
            <a:gdLst/>
            <a:ahLst/>
            <a:cxnLst/>
            <a:rect l="l" t="t" r="r" b="b"/>
            <a:pathLst>
              <a:path w="12936855" h="113665">
                <a:moveTo>
                  <a:pt x="12917479" y="0"/>
                </a:moveTo>
                <a:lnTo>
                  <a:pt x="18865" y="0"/>
                </a:lnTo>
                <a:lnTo>
                  <a:pt x="11522" y="1481"/>
                </a:lnTo>
                <a:lnTo>
                  <a:pt x="5525" y="5523"/>
                </a:lnTo>
                <a:lnTo>
                  <a:pt x="1482" y="11519"/>
                </a:lnTo>
                <a:lnTo>
                  <a:pt x="0" y="18865"/>
                </a:lnTo>
                <a:lnTo>
                  <a:pt x="0" y="94327"/>
                </a:lnTo>
                <a:lnTo>
                  <a:pt x="1482" y="101673"/>
                </a:lnTo>
                <a:lnTo>
                  <a:pt x="5525" y="107669"/>
                </a:lnTo>
                <a:lnTo>
                  <a:pt x="11522" y="111711"/>
                </a:lnTo>
                <a:lnTo>
                  <a:pt x="18865" y="113193"/>
                </a:lnTo>
                <a:lnTo>
                  <a:pt x="12917479" y="113193"/>
                </a:lnTo>
                <a:lnTo>
                  <a:pt x="12924825" y="111711"/>
                </a:lnTo>
                <a:lnTo>
                  <a:pt x="12930821" y="107669"/>
                </a:lnTo>
                <a:lnTo>
                  <a:pt x="12934863" y="101673"/>
                </a:lnTo>
                <a:lnTo>
                  <a:pt x="12936344" y="94327"/>
                </a:lnTo>
                <a:lnTo>
                  <a:pt x="12936344" y="18865"/>
                </a:lnTo>
                <a:lnTo>
                  <a:pt x="12934863" y="11519"/>
                </a:lnTo>
                <a:lnTo>
                  <a:pt x="12930821" y="5523"/>
                </a:lnTo>
                <a:lnTo>
                  <a:pt x="12924825" y="1481"/>
                </a:lnTo>
                <a:lnTo>
                  <a:pt x="12917479" y="0"/>
                </a:lnTo>
                <a:close/>
              </a:path>
            </a:pathLst>
          </a:custGeom>
          <a:solidFill>
            <a:schemeClr val="accent1"/>
          </a:solidFill>
        </p:spPr>
        <p:txBody>
          <a:bodyPr wrap="square" lIns="0" tIns="0" rIns="0" bIns="0" rtlCol="0"/>
          <a:lstStyle/>
          <a:p>
            <a:endParaRPr sz="8202">
              <a:latin typeface="Times New Roman" panose="02020603050405020304" pitchFamily="18" charset="0"/>
              <a:cs typeface="Times New Roman" panose="02020603050405020304" pitchFamily="18" charset="0"/>
            </a:endParaRPr>
          </a:p>
        </p:txBody>
      </p:sp>
      <p:sp>
        <p:nvSpPr>
          <p:cNvPr id="9" name="object 9"/>
          <p:cNvSpPr txBox="1"/>
          <p:nvPr/>
        </p:nvSpPr>
        <p:spPr>
          <a:xfrm>
            <a:off x="1154900" y="8695947"/>
            <a:ext cx="8308253" cy="7902295"/>
          </a:xfrm>
          <a:prstGeom prst="rect">
            <a:avLst/>
          </a:prstGeom>
        </p:spPr>
        <p:txBody>
          <a:bodyPr vert="horz" wrap="square" lIns="0" tIns="35182" rIns="0" bIns="0" rtlCol="0">
            <a:spAutoFit/>
          </a:bodyPr>
          <a:lstStyle/>
          <a:p>
            <a:pPr marL="43300">
              <a:spcBef>
                <a:spcPts val="277"/>
              </a:spcBef>
              <a:tabLst>
                <a:tab pos="2637234" algn="l"/>
                <a:tab pos="8305458" algn="l"/>
              </a:tabLst>
            </a:pPr>
            <a:r>
              <a:rPr sz="5647" u="heavy" spc="11" dirty="0">
                <a:solidFill>
                  <a:srgbClr val="F1AC00"/>
                </a:solidFill>
                <a:uFill>
                  <a:solidFill>
                    <a:srgbClr val="FFC000"/>
                  </a:solidFill>
                </a:uFill>
                <a:latin typeface="Times New Roman" panose="02020603050405020304" pitchFamily="18" charset="0"/>
                <a:cs typeface="Times New Roman" panose="02020603050405020304" pitchFamily="18" charset="0"/>
              </a:rPr>
              <a:t> </a:t>
            </a:r>
            <a:endParaRPr sz="5647" dirty="0">
              <a:latin typeface="Times New Roman" panose="02020603050405020304" pitchFamily="18" charset="0"/>
              <a:cs typeface="Times New Roman" panose="02020603050405020304" pitchFamily="18" charset="0"/>
            </a:endParaRPr>
          </a:p>
          <a:p>
            <a:pPr marL="27062" marR="36534" algn="just">
              <a:lnSpc>
                <a:spcPct val="100899"/>
              </a:lnSpc>
              <a:spcBef>
                <a:spcPts val="2791"/>
              </a:spcBef>
            </a:pPr>
            <a:r>
              <a:rPr lang="en-US" sz="3300" spc="-11" dirty="0">
                <a:latin typeface="Times New Roman" panose="02020603050405020304" pitchFamily="18" charset="0"/>
                <a:cs typeface="Times New Roman" panose="02020603050405020304" pitchFamily="18" charset="0"/>
              </a:rPr>
              <a:t>Estimating height is a crucial problem in various computer vision applications, such as human pose estimation, visual surveillance, and sports analysis. In recent years, several methods have been proposed to measure human height using vision-based techniques. However, current methods require a large number of labeled images or lack accuracy when dealing with different human poses. This study employs a novel approach to height measurement by recognizing and calculating the length of the skeletal frame, then using these methods to predict the actual height.</a:t>
            </a:r>
            <a:endParaRPr lang="en-US" sz="3300" dirty="0">
              <a:latin typeface="Times New Roman" panose="02020603050405020304" pitchFamily="18" charset="0"/>
              <a:cs typeface="Times New Roman" panose="02020603050405020304" pitchFamily="18" charset="0"/>
            </a:endParaRPr>
          </a:p>
        </p:txBody>
      </p:sp>
      <p:sp>
        <p:nvSpPr>
          <p:cNvPr id="16" name="object 16"/>
          <p:cNvSpPr/>
          <p:nvPr/>
        </p:nvSpPr>
        <p:spPr>
          <a:xfrm>
            <a:off x="10922555" y="8705286"/>
            <a:ext cx="17992363" cy="19225109"/>
          </a:xfrm>
          <a:custGeom>
            <a:avLst/>
            <a:gdLst/>
            <a:ahLst/>
            <a:cxnLst/>
            <a:rect l="l" t="t" r="r" b="b"/>
            <a:pathLst>
              <a:path w="8571230" h="10062845">
                <a:moveTo>
                  <a:pt x="8333587" y="0"/>
                </a:moveTo>
                <a:lnTo>
                  <a:pt x="237591" y="0"/>
                </a:lnTo>
                <a:lnTo>
                  <a:pt x="189711" y="4827"/>
                </a:lnTo>
                <a:lnTo>
                  <a:pt x="145114" y="18672"/>
                </a:lnTo>
                <a:lnTo>
                  <a:pt x="104756" y="40579"/>
                </a:lnTo>
                <a:lnTo>
                  <a:pt x="69593" y="69593"/>
                </a:lnTo>
                <a:lnTo>
                  <a:pt x="40579" y="104756"/>
                </a:lnTo>
                <a:lnTo>
                  <a:pt x="18672" y="145114"/>
                </a:lnTo>
                <a:lnTo>
                  <a:pt x="4827" y="189711"/>
                </a:lnTo>
                <a:lnTo>
                  <a:pt x="0" y="237591"/>
                </a:lnTo>
                <a:lnTo>
                  <a:pt x="0" y="9824671"/>
                </a:lnTo>
                <a:lnTo>
                  <a:pt x="4827" y="9872551"/>
                </a:lnTo>
                <a:lnTo>
                  <a:pt x="18672" y="9917148"/>
                </a:lnTo>
                <a:lnTo>
                  <a:pt x="40579" y="9957506"/>
                </a:lnTo>
                <a:lnTo>
                  <a:pt x="69593" y="9992670"/>
                </a:lnTo>
                <a:lnTo>
                  <a:pt x="104756" y="10021683"/>
                </a:lnTo>
                <a:lnTo>
                  <a:pt x="145114" y="10043590"/>
                </a:lnTo>
                <a:lnTo>
                  <a:pt x="189711" y="10057436"/>
                </a:lnTo>
                <a:lnTo>
                  <a:pt x="237591" y="10062263"/>
                </a:lnTo>
                <a:lnTo>
                  <a:pt x="8333587" y="10062263"/>
                </a:lnTo>
                <a:lnTo>
                  <a:pt x="8381467" y="10057436"/>
                </a:lnTo>
                <a:lnTo>
                  <a:pt x="8426064" y="10043590"/>
                </a:lnTo>
                <a:lnTo>
                  <a:pt x="8466422" y="10021683"/>
                </a:lnTo>
                <a:lnTo>
                  <a:pt x="8501586" y="9992670"/>
                </a:lnTo>
                <a:lnTo>
                  <a:pt x="8530599" y="9957506"/>
                </a:lnTo>
                <a:lnTo>
                  <a:pt x="8552506" y="9917148"/>
                </a:lnTo>
                <a:lnTo>
                  <a:pt x="8566352" y="9872551"/>
                </a:lnTo>
                <a:lnTo>
                  <a:pt x="8571179" y="9824671"/>
                </a:lnTo>
                <a:lnTo>
                  <a:pt x="8571179" y="237591"/>
                </a:lnTo>
                <a:lnTo>
                  <a:pt x="8566352" y="189711"/>
                </a:lnTo>
                <a:lnTo>
                  <a:pt x="8552506" y="145114"/>
                </a:lnTo>
                <a:lnTo>
                  <a:pt x="8530599" y="104756"/>
                </a:lnTo>
                <a:lnTo>
                  <a:pt x="8501586" y="69593"/>
                </a:lnTo>
                <a:lnTo>
                  <a:pt x="8466422" y="40579"/>
                </a:lnTo>
                <a:lnTo>
                  <a:pt x="8426064" y="18672"/>
                </a:lnTo>
                <a:lnTo>
                  <a:pt x="8381467" y="4827"/>
                </a:lnTo>
                <a:lnTo>
                  <a:pt x="8333587" y="0"/>
                </a:lnTo>
                <a:close/>
              </a:path>
            </a:pathLst>
          </a:custGeom>
          <a:solidFill>
            <a:schemeClr val="accent1">
              <a:lumMod val="60000"/>
              <a:lumOff val="40000"/>
              <a:alpha val="47058"/>
            </a:schemeClr>
          </a:solidFill>
        </p:spPr>
        <p:txBody>
          <a:bodyPr wrap="square" lIns="0" tIns="0" rIns="0" bIns="0" rtlCol="0"/>
          <a:lstStyle/>
          <a:p>
            <a:endParaRPr sz="8202"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18320544" y="9080679"/>
            <a:ext cx="4191000" cy="958855"/>
          </a:xfrm>
          <a:prstGeom prst="rect">
            <a:avLst/>
          </a:prstGeom>
        </p:spPr>
        <p:txBody>
          <a:bodyPr vert="horz" wrap="square" lIns="0" tIns="35182" rIns="0" bIns="0" rtlCol="0">
            <a:spAutoFit/>
          </a:bodyPr>
          <a:lstStyle/>
          <a:p>
            <a:pPr marL="27062">
              <a:spcBef>
                <a:spcPts val="277"/>
              </a:spcBef>
            </a:pPr>
            <a:r>
              <a:rPr lang="en-US" sz="6000" b="1" spc="-150" dirty="0">
                <a:solidFill>
                  <a:schemeClr val="accent1"/>
                </a:solidFill>
                <a:latin typeface="Times New Roman" panose="02020603050405020304" pitchFamily="18" charset="0"/>
                <a:cs typeface="Times New Roman" panose="02020603050405020304" pitchFamily="18" charset="0"/>
              </a:rPr>
              <a:t>Approach</a:t>
            </a:r>
            <a:endParaRPr sz="6000" spc="-150" dirty="0">
              <a:solidFill>
                <a:schemeClr val="accent1"/>
              </a:solidFill>
              <a:latin typeface="Times New Roman" panose="02020603050405020304" pitchFamily="18" charset="0"/>
              <a:cs typeface="Times New Roman" panose="02020603050405020304" pitchFamily="18" charset="0"/>
            </a:endParaRPr>
          </a:p>
        </p:txBody>
      </p:sp>
      <p:sp>
        <p:nvSpPr>
          <p:cNvPr id="32" name="object 32"/>
          <p:cNvSpPr txBox="1"/>
          <p:nvPr/>
        </p:nvSpPr>
        <p:spPr>
          <a:xfrm>
            <a:off x="12097597" y="10481267"/>
            <a:ext cx="7384426" cy="4125801"/>
          </a:xfrm>
          <a:prstGeom prst="rect">
            <a:avLst/>
          </a:prstGeom>
        </p:spPr>
        <p:txBody>
          <a:bodyPr vert="horz" wrap="square" lIns="0" tIns="25710" rIns="0" bIns="0" rtlCol="0">
            <a:spAutoFit/>
          </a:bodyPr>
          <a:lstStyle/>
          <a:p>
            <a:pPr marL="27062" marR="10825" algn="just">
              <a:lnSpc>
                <a:spcPct val="100899"/>
              </a:lnSpc>
              <a:spcBef>
                <a:spcPts val="202"/>
              </a:spcBef>
            </a:pPr>
            <a:r>
              <a:rPr lang="en-US" sz="3300" dirty="0">
                <a:latin typeface="Times New Roman" panose="02020603050405020304" pitchFamily="18" charset="0"/>
                <a:cs typeface="Times New Roman" panose="02020603050405020304" pitchFamily="18" charset="0"/>
              </a:rPr>
              <a:t>Collect over 100 data samples consisting of images of human bodies set according to the specified parameters, accompanied by the actual height measured accurately while standing upright without shoes.</a:t>
            </a:r>
          </a:p>
          <a:p>
            <a:pPr marL="27062" marR="10825" algn="just">
              <a:lnSpc>
                <a:spcPct val="100899"/>
              </a:lnSpc>
              <a:spcBef>
                <a:spcPts val="202"/>
              </a:spcBef>
            </a:pPr>
            <a:r>
              <a:rPr lang="en-US" sz="3300" dirty="0">
                <a:latin typeface="Times New Roman" panose="02020603050405020304" pitchFamily="18" charset="0"/>
                <a:cs typeface="Times New Roman" panose="02020603050405020304" pitchFamily="18" charset="0"/>
              </a:rPr>
              <a:t>The output of this step will be the coordinates of the body landmarks of the subjects in the collected images.</a:t>
            </a:r>
            <a:endParaRPr sz="2557" dirty="0">
              <a:latin typeface="Times New Roman" panose="02020603050405020304" pitchFamily="18" charset="0"/>
              <a:cs typeface="Times New Roman" panose="02020603050405020304" pitchFamily="18" charset="0"/>
            </a:endParaRPr>
          </a:p>
        </p:txBody>
      </p:sp>
      <p:sp>
        <p:nvSpPr>
          <p:cNvPr id="57" name="object 57"/>
          <p:cNvSpPr txBox="1"/>
          <p:nvPr/>
        </p:nvSpPr>
        <p:spPr>
          <a:xfrm>
            <a:off x="21160771" y="15499612"/>
            <a:ext cx="6241426" cy="4092710"/>
          </a:xfrm>
          <a:prstGeom prst="rect">
            <a:avLst/>
          </a:prstGeom>
        </p:spPr>
        <p:txBody>
          <a:bodyPr vert="horz" wrap="square" lIns="0" tIns="29769" rIns="0" bIns="0" rtlCol="0">
            <a:spAutoFit/>
          </a:bodyPr>
          <a:lstStyle/>
          <a:p>
            <a:pPr marL="27062" algn="just">
              <a:spcBef>
                <a:spcPts val="234"/>
              </a:spcBef>
            </a:pPr>
            <a:r>
              <a:rPr lang="en-US" sz="3300" dirty="0">
                <a:latin typeface="Times New Roman" panose="02020603050405020304" pitchFamily="18" charset="0"/>
                <a:cs typeface="Times New Roman" panose="02020603050405020304" pitchFamily="18" charset="0"/>
              </a:rPr>
              <a:t>Then, use geometric formulas to calculate the lengths of the skeletal segments, focusing on five main lengths: the length from the foot to the ankle, the ankle to the knee, the knee to the hip, the hip to the shoulder, and the shoulder to the nose.</a:t>
            </a:r>
          </a:p>
        </p:txBody>
      </p:sp>
      <p:sp>
        <p:nvSpPr>
          <p:cNvPr id="101" name="object 101"/>
          <p:cNvSpPr txBox="1"/>
          <p:nvPr/>
        </p:nvSpPr>
        <p:spPr>
          <a:xfrm>
            <a:off x="21266414" y="28495324"/>
            <a:ext cx="3015070" cy="958855"/>
          </a:xfrm>
          <a:prstGeom prst="rect">
            <a:avLst/>
          </a:prstGeom>
        </p:spPr>
        <p:txBody>
          <a:bodyPr vert="horz" wrap="square" lIns="0" tIns="35182" rIns="0" bIns="0" rtlCol="0">
            <a:spAutoFit/>
          </a:bodyPr>
          <a:lstStyle>
            <a:defPPr>
              <a:defRPr lang="vi-VN"/>
            </a:defPPr>
            <a:lvl1pPr marL="27062">
              <a:spcBef>
                <a:spcPts val="277"/>
              </a:spcBef>
              <a:defRPr sz="5647" b="1" spc="-150">
                <a:solidFill>
                  <a:srgbClr val="F1AC00"/>
                </a:solidFill>
                <a:latin typeface="Times New Roman" panose="02020603050405020304" pitchFamily="18" charset="0"/>
                <a:cs typeface="Times New Roman" panose="02020603050405020304" pitchFamily="18" charset="0"/>
              </a:defRPr>
            </a:lvl1pPr>
          </a:lstStyle>
          <a:p>
            <a:r>
              <a:rPr sz="6000" dirty="0">
                <a:solidFill>
                  <a:schemeClr val="accent1"/>
                </a:solidFill>
              </a:rPr>
              <a:t>Results</a:t>
            </a:r>
          </a:p>
        </p:txBody>
      </p:sp>
      <p:sp>
        <p:nvSpPr>
          <p:cNvPr id="102" name="object 102"/>
          <p:cNvSpPr/>
          <p:nvPr/>
        </p:nvSpPr>
        <p:spPr>
          <a:xfrm flipV="1">
            <a:off x="16415544" y="29344936"/>
            <a:ext cx="12024200" cy="218487"/>
          </a:xfrm>
          <a:custGeom>
            <a:avLst/>
            <a:gdLst/>
            <a:ahLst/>
            <a:cxnLst/>
            <a:rect l="l" t="t" r="r" b="b"/>
            <a:pathLst>
              <a:path w="8026400">
                <a:moveTo>
                  <a:pt x="0" y="0"/>
                </a:moveTo>
                <a:lnTo>
                  <a:pt x="8025994" y="0"/>
                </a:lnTo>
              </a:path>
            </a:pathLst>
          </a:custGeom>
          <a:ln w="57150">
            <a:solidFill>
              <a:schemeClr val="accent1"/>
            </a:solidFill>
          </a:ln>
        </p:spPr>
        <p:txBody>
          <a:bodyPr wrap="square" lIns="0" tIns="0" rIns="0" bIns="0" rtlCol="0"/>
          <a:lstStyle/>
          <a:p>
            <a:endParaRPr sz="8202">
              <a:latin typeface="Times New Roman" panose="02020603050405020304" pitchFamily="18" charset="0"/>
              <a:cs typeface="Times New Roman" panose="02020603050405020304" pitchFamily="18" charset="0"/>
            </a:endParaRPr>
          </a:p>
        </p:txBody>
      </p:sp>
      <p:sp>
        <p:nvSpPr>
          <p:cNvPr id="114" name="object 114"/>
          <p:cNvSpPr txBox="1"/>
          <p:nvPr/>
        </p:nvSpPr>
        <p:spPr>
          <a:xfrm>
            <a:off x="19109889" y="36011582"/>
            <a:ext cx="6382707" cy="992572"/>
          </a:xfrm>
          <a:prstGeom prst="rect">
            <a:avLst/>
          </a:prstGeom>
        </p:spPr>
        <p:txBody>
          <a:bodyPr vert="horz" wrap="square" lIns="0" tIns="25710" rIns="0" bIns="0" rtlCol="0">
            <a:spAutoFit/>
          </a:bodyPr>
          <a:lstStyle/>
          <a:p>
            <a:pPr marL="27062" marR="10825" algn="ctr">
              <a:lnSpc>
                <a:spcPct val="100899"/>
              </a:lnSpc>
              <a:spcBef>
                <a:spcPts val="202"/>
              </a:spcBef>
            </a:pPr>
            <a:r>
              <a:rPr lang="en-US" sz="3200" dirty="0">
                <a:latin typeface="Times New Roman" panose="02020603050405020304" pitchFamily="18" charset="0"/>
                <a:cs typeface="Times New Roman" panose="02020603050405020304" pitchFamily="18" charset="0"/>
              </a:rPr>
              <a:t>Figure 1. Height measurement application interface</a:t>
            </a:r>
          </a:p>
        </p:txBody>
      </p:sp>
      <p:sp>
        <p:nvSpPr>
          <p:cNvPr id="115" name="object 115"/>
          <p:cNvSpPr/>
          <p:nvPr/>
        </p:nvSpPr>
        <p:spPr>
          <a:xfrm>
            <a:off x="1071998" y="29967894"/>
            <a:ext cx="13286145" cy="5598702"/>
          </a:xfrm>
          <a:custGeom>
            <a:avLst/>
            <a:gdLst/>
            <a:ahLst/>
            <a:cxnLst/>
            <a:rect l="l" t="t" r="r" b="b"/>
            <a:pathLst>
              <a:path w="4203700" h="3834130">
                <a:moveTo>
                  <a:pt x="3959273" y="0"/>
                </a:moveTo>
                <a:lnTo>
                  <a:pt x="244187" y="0"/>
                </a:lnTo>
                <a:lnTo>
                  <a:pt x="194971" y="4959"/>
                </a:lnTo>
                <a:lnTo>
                  <a:pt x="149133" y="19184"/>
                </a:lnTo>
                <a:lnTo>
                  <a:pt x="107654" y="41694"/>
                </a:lnTo>
                <a:lnTo>
                  <a:pt x="71516" y="71508"/>
                </a:lnTo>
                <a:lnTo>
                  <a:pt x="41699" y="107644"/>
                </a:lnTo>
                <a:lnTo>
                  <a:pt x="19187" y="149124"/>
                </a:lnTo>
                <a:lnTo>
                  <a:pt x="4960" y="194965"/>
                </a:lnTo>
                <a:lnTo>
                  <a:pt x="0" y="244187"/>
                </a:lnTo>
                <a:lnTo>
                  <a:pt x="0" y="3589906"/>
                </a:lnTo>
                <a:lnTo>
                  <a:pt x="4960" y="3639128"/>
                </a:lnTo>
                <a:lnTo>
                  <a:pt x="19187" y="3684969"/>
                </a:lnTo>
                <a:lnTo>
                  <a:pt x="41699" y="3726449"/>
                </a:lnTo>
                <a:lnTo>
                  <a:pt x="71516" y="3762586"/>
                </a:lnTo>
                <a:lnTo>
                  <a:pt x="107654" y="3792399"/>
                </a:lnTo>
                <a:lnTo>
                  <a:pt x="149133" y="3814909"/>
                </a:lnTo>
                <a:lnTo>
                  <a:pt x="194971" y="3829134"/>
                </a:lnTo>
                <a:lnTo>
                  <a:pt x="244187" y="3834094"/>
                </a:lnTo>
                <a:lnTo>
                  <a:pt x="3959273" y="3834094"/>
                </a:lnTo>
                <a:lnTo>
                  <a:pt x="4008495" y="3829134"/>
                </a:lnTo>
                <a:lnTo>
                  <a:pt x="4054336" y="3814909"/>
                </a:lnTo>
                <a:lnTo>
                  <a:pt x="4095816" y="3792399"/>
                </a:lnTo>
                <a:lnTo>
                  <a:pt x="4131952" y="3762586"/>
                </a:lnTo>
                <a:lnTo>
                  <a:pt x="4161766" y="3726449"/>
                </a:lnTo>
                <a:lnTo>
                  <a:pt x="4184276" y="3684969"/>
                </a:lnTo>
                <a:lnTo>
                  <a:pt x="4198501" y="3639128"/>
                </a:lnTo>
                <a:lnTo>
                  <a:pt x="4203461" y="3589906"/>
                </a:lnTo>
                <a:lnTo>
                  <a:pt x="4203461" y="244187"/>
                </a:lnTo>
                <a:lnTo>
                  <a:pt x="4198501" y="194965"/>
                </a:lnTo>
                <a:lnTo>
                  <a:pt x="4184276" y="149124"/>
                </a:lnTo>
                <a:lnTo>
                  <a:pt x="4161766" y="107644"/>
                </a:lnTo>
                <a:lnTo>
                  <a:pt x="4131952" y="71508"/>
                </a:lnTo>
                <a:lnTo>
                  <a:pt x="4095816" y="41694"/>
                </a:lnTo>
                <a:lnTo>
                  <a:pt x="4054336" y="19184"/>
                </a:lnTo>
                <a:lnTo>
                  <a:pt x="4008495" y="4959"/>
                </a:lnTo>
                <a:lnTo>
                  <a:pt x="3959273" y="0"/>
                </a:lnTo>
                <a:close/>
              </a:path>
            </a:pathLst>
          </a:custGeom>
          <a:solidFill>
            <a:schemeClr val="accent1">
              <a:lumMod val="40000"/>
              <a:lumOff val="60000"/>
            </a:schemeClr>
          </a:solidFill>
          <a:ln>
            <a:solidFill>
              <a:schemeClr val="accent1">
                <a:lumMod val="60000"/>
                <a:lumOff val="40000"/>
              </a:schemeClr>
            </a:solidFill>
          </a:ln>
        </p:spPr>
        <p:txBody>
          <a:bodyPr wrap="square" lIns="0" tIns="0" rIns="0" bIns="0" rtlCol="0"/>
          <a:lstStyle/>
          <a:p>
            <a:endParaRPr sz="8202" dirty="0">
              <a:latin typeface="Times New Roman" panose="02020603050405020304" pitchFamily="18" charset="0"/>
              <a:cs typeface="Times New Roman" panose="02020603050405020304" pitchFamily="18" charset="0"/>
            </a:endParaRPr>
          </a:p>
        </p:txBody>
      </p:sp>
      <p:sp>
        <p:nvSpPr>
          <p:cNvPr id="116" name="object 116"/>
          <p:cNvSpPr txBox="1"/>
          <p:nvPr/>
        </p:nvSpPr>
        <p:spPr>
          <a:xfrm>
            <a:off x="1307075" y="31363805"/>
            <a:ext cx="12613644" cy="3559567"/>
          </a:xfrm>
          <a:prstGeom prst="rect">
            <a:avLst/>
          </a:prstGeom>
        </p:spPr>
        <p:txBody>
          <a:bodyPr vert="horz" wrap="square" lIns="0" tIns="35182" rIns="0" bIns="0" rtlCol="0">
            <a:spAutoFit/>
          </a:bodyPr>
          <a:lstStyle/>
          <a:p>
            <a:pPr marL="43300">
              <a:spcBef>
                <a:spcPts val="277"/>
              </a:spcBef>
              <a:tabLst>
                <a:tab pos="2637234" algn="l"/>
                <a:tab pos="8305458" algn="l"/>
              </a:tabLst>
            </a:pPr>
            <a:r>
              <a:rPr lang="en-US" sz="3200" spc="-11" dirty="0">
                <a:latin typeface="Times New Roman" panose="02020603050405020304" pitchFamily="18" charset="0"/>
                <a:cs typeface="Times New Roman" panose="02020603050405020304" pitchFamily="18" charset="0"/>
              </a:rPr>
              <a:t>The measurement results of this method have an error range from 0 cm to 2.2 cm compared to the actual height of the test subjects, whose heights range from 153 cm to 177 cm. The proposed method yields an average error of approximately 1.3 cm (with an average error rate of 0.8%).</a:t>
            </a:r>
          </a:p>
          <a:p>
            <a:pPr marL="43300">
              <a:spcBef>
                <a:spcPts val="277"/>
              </a:spcBef>
              <a:tabLst>
                <a:tab pos="2637234" algn="l"/>
                <a:tab pos="8305458" algn="l"/>
              </a:tabLst>
            </a:pPr>
            <a:endParaRPr lang="en-US" sz="3200" spc="-11" dirty="0">
              <a:latin typeface="Times New Roman" panose="02020603050405020304" pitchFamily="18" charset="0"/>
              <a:cs typeface="Times New Roman" panose="02020603050405020304" pitchFamily="18" charset="0"/>
            </a:endParaRPr>
          </a:p>
          <a:p>
            <a:pPr marL="43300">
              <a:spcBef>
                <a:spcPts val="277"/>
              </a:spcBef>
              <a:tabLst>
                <a:tab pos="2637234" algn="l"/>
                <a:tab pos="8305458" algn="l"/>
              </a:tabLst>
            </a:pPr>
            <a:r>
              <a:rPr lang="en-US" sz="3200" spc="-11" dirty="0">
                <a:latin typeface="Times New Roman" panose="02020603050405020304" pitchFamily="18" charset="0"/>
                <a:cs typeface="Times New Roman" panose="02020603050405020304" pitchFamily="18" charset="0"/>
              </a:rPr>
              <a:t>It is evident that determining height through a non-contact method by synthesizing skeletal frames is entirely feasible.</a:t>
            </a:r>
          </a:p>
        </p:txBody>
      </p:sp>
      <p:sp>
        <p:nvSpPr>
          <p:cNvPr id="122" name="object 122"/>
          <p:cNvSpPr txBox="1"/>
          <p:nvPr/>
        </p:nvSpPr>
        <p:spPr>
          <a:xfrm>
            <a:off x="1399640" y="38987032"/>
            <a:ext cx="13619310" cy="460611"/>
          </a:xfrm>
          <a:prstGeom prst="rect">
            <a:avLst/>
          </a:prstGeom>
        </p:spPr>
        <p:txBody>
          <a:bodyPr vert="horz" wrap="square" lIns="0" tIns="24356" rIns="0" bIns="0" rtlCol="0">
            <a:spAutoFit/>
          </a:bodyPr>
          <a:lstStyle/>
          <a:p>
            <a:pPr marL="27062">
              <a:lnSpc>
                <a:spcPts val="3399"/>
              </a:lnSpc>
              <a:spcBef>
                <a:spcPts val="192"/>
              </a:spcBef>
            </a:pPr>
            <a:r>
              <a:rPr sz="2877" b="1" spc="-150" dirty="0">
                <a:latin typeface="Times New Roman" panose="02020603050405020304" pitchFamily="18" charset="0"/>
                <a:cs typeface="Times New Roman" panose="02020603050405020304" pitchFamily="18" charset="0"/>
              </a:rPr>
              <a:t>References</a:t>
            </a:r>
            <a:endParaRPr sz="2877" spc="-150" dirty="0">
              <a:latin typeface="Times New Roman" panose="02020603050405020304" pitchFamily="18" charset="0"/>
              <a:cs typeface="Times New Roman" panose="02020603050405020304" pitchFamily="18" charset="0"/>
            </a:endParaRPr>
          </a:p>
        </p:txBody>
      </p:sp>
      <p:sp>
        <p:nvSpPr>
          <p:cNvPr id="123" name="object 123"/>
          <p:cNvSpPr txBox="1"/>
          <p:nvPr/>
        </p:nvSpPr>
        <p:spPr>
          <a:xfrm>
            <a:off x="19109889" y="39212371"/>
            <a:ext cx="9795472" cy="887266"/>
          </a:xfrm>
          <a:prstGeom prst="rect">
            <a:avLst/>
          </a:prstGeom>
        </p:spPr>
        <p:txBody>
          <a:bodyPr vert="horz" wrap="square" lIns="0" tIns="24356" rIns="0" bIns="0" rtlCol="0">
            <a:spAutoFit/>
          </a:bodyPr>
          <a:lstStyle/>
          <a:p>
            <a:pPr marL="27062">
              <a:spcBef>
                <a:spcPts val="192"/>
              </a:spcBef>
            </a:pPr>
            <a:r>
              <a:rPr sz="2877" b="1" spc="-150" dirty="0">
                <a:latin typeface="Times New Roman" panose="02020603050405020304" pitchFamily="18" charset="0"/>
                <a:cs typeface="Times New Roman" panose="02020603050405020304" pitchFamily="18" charset="0"/>
              </a:rPr>
              <a:t>Acknowledgement</a:t>
            </a:r>
            <a:endParaRPr sz="2877" spc="-150" dirty="0">
              <a:latin typeface="Times New Roman" panose="02020603050405020304" pitchFamily="18" charset="0"/>
              <a:cs typeface="Times New Roman" panose="02020603050405020304" pitchFamily="18" charset="0"/>
            </a:endParaRPr>
          </a:p>
          <a:p>
            <a:pPr marL="27062" marR="10825" algn="just">
              <a:lnSpc>
                <a:spcPts val="2855"/>
              </a:lnSpc>
              <a:spcBef>
                <a:spcPts val="600"/>
              </a:spcBef>
              <a:spcAft>
                <a:spcPts val="600"/>
              </a:spcAft>
            </a:pPr>
            <a:r>
              <a:rPr lang="en-US" sz="2400" b="0" i="0" dirty="0">
                <a:effectLst/>
                <a:latin typeface="Times New Roman" panose="02020603050405020304" pitchFamily="18" charset="0"/>
                <a:cs typeface="Times New Roman" panose="02020603050405020304" pitchFamily="18" charset="0"/>
              </a:rPr>
              <a:t>This research is funded by Hanoi University of Industry</a:t>
            </a:r>
            <a:r>
              <a:rPr sz="2131" spc="-11" dirty="0">
                <a:solidFill>
                  <a:srgbClr val="C55A11"/>
                </a:solidFill>
                <a:latin typeface="Times New Roman" panose="02020603050405020304" pitchFamily="18" charset="0"/>
                <a:cs typeface="Times New Roman" panose="02020603050405020304" pitchFamily="18" charset="0"/>
                <a:hlinkClick r:id="rId3"/>
              </a:rPr>
              <a:t>, </a:t>
            </a:r>
            <a:endParaRPr sz="2131" dirty="0">
              <a:latin typeface="Times New Roman" panose="02020603050405020304" pitchFamily="18" charset="0"/>
              <a:cs typeface="Times New Roman" panose="02020603050405020304" pitchFamily="18" charset="0"/>
            </a:endParaRPr>
          </a:p>
        </p:txBody>
      </p:sp>
      <p:pic>
        <p:nvPicPr>
          <p:cNvPr id="46" name="Picture 3"/>
          <p:cNvPicPr/>
          <p:nvPr/>
        </p:nvPicPr>
        <p:blipFill>
          <a:blip r:embed="rId4"/>
          <a:stretch/>
        </p:blipFill>
        <p:spPr>
          <a:xfrm>
            <a:off x="27549075" y="58737"/>
            <a:ext cx="2588345" cy="2451436"/>
          </a:xfrm>
          <a:prstGeom prst="rect">
            <a:avLst/>
          </a:prstGeom>
          <a:ln w="0">
            <a:noFill/>
          </a:ln>
        </p:spPr>
      </p:pic>
      <p:sp>
        <p:nvSpPr>
          <p:cNvPr id="45" name="object 9"/>
          <p:cNvSpPr txBox="1"/>
          <p:nvPr/>
        </p:nvSpPr>
        <p:spPr>
          <a:xfrm>
            <a:off x="1325370" y="25299690"/>
            <a:ext cx="8650456" cy="4004241"/>
          </a:xfrm>
          <a:prstGeom prst="rect">
            <a:avLst/>
          </a:prstGeom>
        </p:spPr>
        <p:txBody>
          <a:bodyPr vert="horz" wrap="square" lIns="0" tIns="35182" rIns="0" bIns="0" rtlCol="0">
            <a:spAutoFit/>
          </a:bodyPr>
          <a:lstStyle/>
          <a:p>
            <a:pPr marL="43300">
              <a:spcBef>
                <a:spcPts val="277"/>
              </a:spcBef>
              <a:tabLst>
                <a:tab pos="2637234" algn="l"/>
                <a:tab pos="8305458" algn="l"/>
              </a:tabLst>
            </a:pPr>
            <a:endParaRPr sz="5647" dirty="0">
              <a:latin typeface="Times New Roman" panose="02020603050405020304" pitchFamily="18" charset="0"/>
              <a:cs typeface="Times New Roman" panose="02020603050405020304" pitchFamily="18" charset="0"/>
            </a:endParaRPr>
          </a:p>
          <a:p>
            <a:pPr marL="484262" marR="10825" indent="-457200" algn="just">
              <a:lnSpc>
                <a:spcPct val="100899"/>
              </a:lnSpc>
              <a:spcBef>
                <a:spcPts val="202"/>
              </a:spcBef>
              <a:buFont typeface="Arial" panose="020B0604020202020204" pitchFamily="34" charset="0"/>
              <a:buChar char="•"/>
            </a:pPr>
            <a:r>
              <a:rPr lang="en-US" sz="3300" spc="-11" dirty="0">
                <a:latin typeface="Times New Roman" panose="02020603050405020304" pitchFamily="18" charset="0"/>
                <a:cs typeface="Times New Roman" panose="02020603050405020304" pitchFamily="18" charset="0"/>
              </a:rPr>
              <a:t>Automate Height Measurement: Eliminate the need for manual measurements by leveraging computer vision techniques.</a:t>
            </a:r>
          </a:p>
          <a:p>
            <a:pPr marL="484262" marR="10825" indent="-457200" algn="just">
              <a:lnSpc>
                <a:spcPct val="100899"/>
              </a:lnSpc>
              <a:spcBef>
                <a:spcPts val="202"/>
              </a:spcBef>
              <a:buFont typeface="Arial" panose="020B0604020202020204" pitchFamily="34" charset="0"/>
              <a:buChar char="•"/>
            </a:pPr>
            <a:r>
              <a:rPr lang="en-US" sz="3300" spc="-11" dirty="0">
                <a:latin typeface="Times New Roman" panose="02020603050405020304" pitchFamily="18" charset="0"/>
                <a:cs typeface="Times New Roman" panose="02020603050405020304" pitchFamily="18" charset="0"/>
              </a:rPr>
              <a:t>Increase Accuracy: Ensure high accuracy in height measurement across various human poses and conditions.</a:t>
            </a:r>
          </a:p>
        </p:txBody>
      </p:sp>
      <p:sp>
        <p:nvSpPr>
          <p:cNvPr id="44" name="object 19">
            <a:extLst>
              <a:ext uri="{FF2B5EF4-FFF2-40B4-BE49-F238E27FC236}">
                <a16:creationId xmlns:a16="http://schemas.microsoft.com/office/drawing/2014/main" id="{761B3BF2-DD34-4588-94FC-872911F8E737}"/>
              </a:ext>
            </a:extLst>
          </p:cNvPr>
          <p:cNvSpPr/>
          <p:nvPr/>
        </p:nvSpPr>
        <p:spPr>
          <a:xfrm flipV="1">
            <a:off x="1284240" y="30746158"/>
            <a:ext cx="12613644" cy="249343"/>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91303DD-88EE-43EC-94EE-FAD9C4D0D2A7}"/>
              </a:ext>
            </a:extLst>
          </p:cNvPr>
          <p:cNvSpPr txBox="1"/>
          <p:nvPr/>
        </p:nvSpPr>
        <p:spPr>
          <a:xfrm>
            <a:off x="5823744" y="30057331"/>
            <a:ext cx="5665170" cy="1015663"/>
          </a:xfrm>
          <a:prstGeom prst="rect">
            <a:avLst/>
          </a:prstGeom>
          <a:noFill/>
        </p:spPr>
        <p:txBody>
          <a:bodyPr wrap="square" rtlCol="0">
            <a:spAutoFit/>
          </a:bodyPr>
          <a:lstStyle/>
          <a:p>
            <a:r>
              <a:rPr lang="en-US" sz="6000" b="1" dirty="0">
                <a:solidFill>
                  <a:schemeClr val="accent1"/>
                </a:solidFill>
                <a:latin typeface="Times New Roman" panose="02020603050405020304" pitchFamily="18" charset="0"/>
                <a:cs typeface="Times New Roman" panose="02020603050405020304" pitchFamily="18" charset="0"/>
              </a:rPr>
              <a:t>Conclusion</a:t>
            </a:r>
            <a:endParaRPr lang="vi-VN" sz="6000" b="1" dirty="0">
              <a:solidFill>
                <a:schemeClr val="accent1"/>
              </a:solidFill>
              <a:latin typeface="Times New Roman" panose="02020603050405020304" pitchFamily="18" charset="0"/>
              <a:cs typeface="Times New Roman" panose="02020603050405020304" pitchFamily="18" charset="0"/>
            </a:endParaRPr>
          </a:p>
        </p:txBody>
      </p:sp>
      <p:sp>
        <p:nvSpPr>
          <p:cNvPr id="47" name="object 19">
            <a:extLst>
              <a:ext uri="{FF2B5EF4-FFF2-40B4-BE49-F238E27FC236}">
                <a16:creationId xmlns:a16="http://schemas.microsoft.com/office/drawing/2014/main" id="{E9F65F33-4703-4084-A296-1FF9801E7AFA}"/>
              </a:ext>
            </a:extLst>
          </p:cNvPr>
          <p:cNvSpPr/>
          <p:nvPr/>
        </p:nvSpPr>
        <p:spPr>
          <a:xfrm>
            <a:off x="1325370" y="25644991"/>
            <a:ext cx="8598741" cy="45719"/>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5D04493F-44B4-42E1-BAAB-68D3C4D1F55F}"/>
              </a:ext>
            </a:extLst>
          </p:cNvPr>
          <p:cNvSpPr txBox="1"/>
          <p:nvPr/>
        </p:nvSpPr>
        <p:spPr>
          <a:xfrm>
            <a:off x="3658117" y="24476928"/>
            <a:ext cx="3645550" cy="1015663"/>
          </a:xfrm>
          <a:prstGeom prst="rect">
            <a:avLst/>
          </a:prstGeom>
          <a:noFill/>
        </p:spPr>
        <p:txBody>
          <a:bodyPr wrap="none" rtlCol="0">
            <a:spAutoFit/>
          </a:bodyPr>
          <a:lstStyle/>
          <a:p>
            <a:r>
              <a:rPr lang="en-US" sz="6000" b="1" dirty="0">
                <a:solidFill>
                  <a:schemeClr val="accent1"/>
                </a:solidFill>
                <a:latin typeface="Times New Roman" panose="02020603050405020304" pitchFamily="18" charset="0"/>
                <a:cs typeface="Times New Roman" panose="02020603050405020304" pitchFamily="18" charset="0"/>
              </a:rPr>
              <a:t>Objectives</a:t>
            </a:r>
            <a:endParaRPr lang="vi-VN" sz="6000" b="1" dirty="0">
              <a:solidFill>
                <a:schemeClr val="accent1"/>
              </a:solidFill>
              <a:latin typeface="Times New Roman" panose="02020603050405020304" pitchFamily="18" charset="0"/>
              <a:cs typeface="Times New Roman" panose="02020603050405020304" pitchFamily="18" charset="0"/>
            </a:endParaRPr>
          </a:p>
        </p:txBody>
      </p:sp>
      <p:sp>
        <p:nvSpPr>
          <p:cNvPr id="49" name="object 19">
            <a:extLst>
              <a:ext uri="{FF2B5EF4-FFF2-40B4-BE49-F238E27FC236}">
                <a16:creationId xmlns:a16="http://schemas.microsoft.com/office/drawing/2014/main" id="{B609D654-D0BE-4C75-8827-3291022AB124}"/>
              </a:ext>
            </a:extLst>
          </p:cNvPr>
          <p:cNvSpPr/>
          <p:nvPr/>
        </p:nvSpPr>
        <p:spPr>
          <a:xfrm flipV="1">
            <a:off x="942660" y="9471029"/>
            <a:ext cx="8455813" cy="140674"/>
          </a:xfrm>
          <a:custGeom>
            <a:avLst/>
            <a:gdLst/>
            <a:ahLst/>
            <a:cxnLst/>
            <a:rect l="l" t="t" r="r" b="b"/>
            <a:pathLst>
              <a:path w="8026400">
                <a:moveTo>
                  <a:pt x="0" y="0"/>
                </a:moveTo>
                <a:lnTo>
                  <a:pt x="8025994" y="0"/>
                </a:lnTo>
              </a:path>
            </a:pathLst>
          </a:custGeom>
          <a:ln w="32340">
            <a:solidFill>
              <a:schemeClr val="accent1"/>
            </a:solidFill>
          </a:ln>
        </p:spPr>
        <p:txBody>
          <a:bodyPr wrap="square" lIns="0" tIns="0" rIns="0" bIns="0" rtlCol="0"/>
          <a:lstStyle/>
          <a:p>
            <a:endParaRPr sz="8202" dirty="0">
              <a:highlight>
                <a:srgbClr val="0000FF"/>
              </a:highlight>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9BAD0473-8BC9-42BC-A88A-DEFD84E4C24C}"/>
              </a:ext>
            </a:extLst>
          </p:cNvPr>
          <p:cNvSpPr txBox="1"/>
          <p:nvPr/>
        </p:nvSpPr>
        <p:spPr>
          <a:xfrm>
            <a:off x="3380027" y="8671367"/>
            <a:ext cx="4361002" cy="1015663"/>
          </a:xfrm>
          <a:prstGeom prst="rect">
            <a:avLst/>
          </a:prstGeom>
          <a:noFill/>
        </p:spPr>
        <p:txBody>
          <a:bodyPr wrap="none" rtlCol="0">
            <a:spAutoFit/>
          </a:bodyPr>
          <a:lstStyle/>
          <a:p>
            <a:r>
              <a:rPr lang="en-US" sz="6000" b="1" dirty="0">
                <a:solidFill>
                  <a:schemeClr val="accent1"/>
                </a:solidFill>
                <a:latin typeface="Times New Roman" panose="02020603050405020304" pitchFamily="18" charset="0"/>
                <a:cs typeface="Times New Roman" panose="02020603050405020304" pitchFamily="18" charset="0"/>
              </a:rPr>
              <a:t>Introduction</a:t>
            </a:r>
            <a:endParaRPr lang="vi-VN" sz="6000" b="1" dirty="0">
              <a:solidFill>
                <a:schemeClr val="accent1"/>
              </a:solidFill>
              <a:latin typeface="Times New Roman" panose="02020603050405020304" pitchFamily="18" charset="0"/>
              <a:cs typeface="Times New Roman" panose="02020603050405020304" pitchFamily="18" charset="0"/>
            </a:endParaRPr>
          </a:p>
        </p:txBody>
      </p:sp>
      <p:pic>
        <p:nvPicPr>
          <p:cNvPr id="1026" name="Picture 2" descr="GIỚI THIỆU KHOA CÔNG NGHỆ THÔNG TIN - ĐH CÔNG NGHIỆP HÀ NỘI">
            <a:extLst>
              <a:ext uri="{FF2B5EF4-FFF2-40B4-BE49-F238E27FC236}">
                <a16:creationId xmlns:a16="http://schemas.microsoft.com/office/drawing/2014/main" id="{1FA7FD57-F4C0-85B7-B7F8-6845398A1A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2072" b="21868"/>
          <a:stretch/>
        </p:blipFill>
        <p:spPr bwMode="auto">
          <a:xfrm>
            <a:off x="104951" y="128552"/>
            <a:ext cx="4347193" cy="2563059"/>
          </a:xfrm>
          <a:prstGeom prst="rect">
            <a:avLst/>
          </a:prstGeom>
          <a:ln w="57150">
            <a:solidFill>
              <a:schemeClr val="tx2"/>
            </a:solidFill>
          </a:ln>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3FCC061-6B41-9B2B-DEB2-87A94776F40D}"/>
              </a:ext>
            </a:extLst>
          </p:cNvPr>
          <p:cNvSpPr txBox="1"/>
          <p:nvPr/>
        </p:nvSpPr>
        <p:spPr>
          <a:xfrm>
            <a:off x="11938637" y="20149456"/>
            <a:ext cx="16501107" cy="7709803"/>
          </a:xfrm>
          <a:prstGeom prst="rect">
            <a:avLst/>
          </a:prstGeom>
          <a:noFill/>
        </p:spPr>
        <p:txBody>
          <a:bodyPr wrap="square" rtlCol="0">
            <a:spAutoFit/>
          </a:bodyPr>
          <a:lstStyle/>
          <a:p>
            <a:pPr algn="just"/>
            <a:r>
              <a:rPr lang="en-US" sz="3300" dirty="0">
                <a:latin typeface="Times New Roman" panose="02020603050405020304" pitchFamily="18" charset="0"/>
                <a:cs typeface="Times New Roman" panose="02020603050405020304" pitchFamily="18" charset="0"/>
              </a:rPr>
              <a:t>Finally, use a multiple linear regression model to predict the height.</a:t>
            </a:r>
          </a:p>
          <a:p>
            <a:pPr algn="just"/>
            <a:r>
              <a:rPr lang="en-US" sz="3300" dirty="0">
                <a:latin typeface="Times New Roman" panose="02020603050405020304" pitchFamily="18" charset="0"/>
                <a:cs typeface="Times New Roman" panose="02020603050405020304" pitchFamily="18" charset="0"/>
              </a:rPr>
              <a:t>In a multivariate linear regression model, it is assumed that the relationship between the dependent variable (denoted as Y) and the independent variables (denoted as X1, X2, ..., </a:t>
            </a:r>
            <a:r>
              <a:rPr lang="en-US" sz="3300" dirty="0" err="1">
                <a:latin typeface="Times New Roman" panose="02020603050405020304" pitchFamily="18" charset="0"/>
                <a:cs typeface="Times New Roman" panose="02020603050405020304" pitchFamily="18" charset="0"/>
              </a:rPr>
              <a:t>Xn</a:t>
            </a:r>
            <a:r>
              <a:rPr lang="en-US" sz="3300" dirty="0">
                <a:latin typeface="Times New Roman" panose="02020603050405020304" pitchFamily="18" charset="0"/>
                <a:cs typeface="Times New Roman" panose="02020603050405020304" pitchFamily="18" charset="0"/>
              </a:rPr>
              <a:t>) is represented by a linear equation as follows:</a:t>
            </a:r>
          </a:p>
          <a:p>
            <a:pPr algn="just"/>
            <a:r>
              <a:rPr lang="es-ES" sz="3300" dirty="0">
                <a:latin typeface="Times New Roman" panose="02020603050405020304" pitchFamily="18" charset="0"/>
                <a:cs typeface="Times New Roman" panose="02020603050405020304" pitchFamily="18" charset="0"/>
              </a:rPr>
              <a:t>Y = β0 + β1 * X1 + β2 * X2 + ... + βn * </a:t>
            </a:r>
            <a:r>
              <a:rPr lang="es-ES" sz="3300" dirty="0" err="1">
                <a:latin typeface="Times New Roman" panose="02020603050405020304" pitchFamily="18" charset="0"/>
                <a:cs typeface="Times New Roman" panose="02020603050405020304" pitchFamily="18" charset="0"/>
              </a:rPr>
              <a:t>Xn</a:t>
            </a:r>
            <a:r>
              <a:rPr lang="es-ES" sz="3300" dirty="0">
                <a:latin typeface="Times New Roman" panose="02020603050405020304" pitchFamily="18" charset="0"/>
                <a:cs typeface="Times New Roman" panose="02020603050405020304" pitchFamily="18" charset="0"/>
              </a:rPr>
              <a:t> + ε</a:t>
            </a:r>
          </a:p>
          <a:p>
            <a:pPr algn="just"/>
            <a:r>
              <a:rPr lang="en-US" sz="3300" dirty="0">
                <a:latin typeface="Times New Roman" panose="02020603050405020304" pitchFamily="18" charset="0"/>
                <a:cs typeface="Times New Roman" panose="02020603050405020304" pitchFamily="18" charset="0"/>
              </a:rPr>
              <a:t>Where:</a:t>
            </a:r>
          </a:p>
          <a:p>
            <a:pPr marL="457200" indent="-457200" algn="just">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Y is the dependent variable to be predicted.</a:t>
            </a:r>
          </a:p>
          <a:p>
            <a:pPr marL="457200" indent="-457200" algn="just">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X1, X2,…, </a:t>
            </a:r>
            <a:r>
              <a:rPr lang="en-US" sz="3300" dirty="0" err="1">
                <a:latin typeface="Times New Roman" panose="02020603050405020304" pitchFamily="18" charset="0"/>
                <a:cs typeface="Times New Roman" panose="02020603050405020304" pitchFamily="18" charset="0"/>
              </a:rPr>
              <a:t>Xnare</a:t>
            </a:r>
            <a:r>
              <a:rPr lang="en-US" sz="3300" dirty="0">
                <a:latin typeface="Times New Roman" panose="02020603050405020304" pitchFamily="18" charset="0"/>
                <a:cs typeface="Times New Roman" panose="02020603050405020304" pitchFamily="18" charset="0"/>
              </a:rPr>
              <a:t> the independent variables.</a:t>
            </a:r>
          </a:p>
          <a:p>
            <a:pPr marL="457200" indent="-457200" algn="just">
              <a:buFont typeface="Arial" panose="020B0604020202020204" pitchFamily="34" charset="0"/>
              <a:buChar char="•"/>
            </a:pPr>
            <a:r>
              <a:rPr lang="es-ES" sz="3300" dirty="0">
                <a:latin typeface="Times New Roman" panose="02020603050405020304" pitchFamily="18" charset="0"/>
                <a:cs typeface="Times New Roman" panose="02020603050405020304" pitchFamily="18" charset="0"/>
              </a:rPr>
              <a:t>β0, β1, β2,…, βn </a:t>
            </a:r>
            <a:r>
              <a:rPr lang="en-US" sz="3300" dirty="0">
                <a:latin typeface="Times New Roman" panose="02020603050405020304" pitchFamily="18" charset="0"/>
                <a:cs typeface="Times New Roman" panose="02020603050405020304" pitchFamily="18" charset="0"/>
              </a:rPr>
              <a:t>are the coefficients of the model, indicating the degree of influence of each independent variable on the dependent variable.</a:t>
            </a:r>
          </a:p>
          <a:p>
            <a:pPr marL="457200" indent="-457200" algn="just">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ϵ is the error term, representing the difference between the actual value of Y and the value predicted by the model.</a:t>
            </a:r>
          </a:p>
          <a:p>
            <a:pPr algn="just"/>
            <a:r>
              <a:rPr lang="en-US" sz="3300" dirty="0">
                <a:latin typeface="Times New Roman" panose="02020603050405020304" pitchFamily="18" charset="0"/>
                <a:cs typeface="Times New Roman" panose="02020603050405020304" pitchFamily="18" charset="0"/>
              </a:rPr>
              <a:t>Training a linear regression model involves finding the coefficients </a:t>
            </a:r>
            <a:r>
              <a:rPr lang="es-ES" sz="3300" dirty="0">
                <a:latin typeface="Times New Roman" panose="02020603050405020304" pitchFamily="18" charset="0"/>
                <a:cs typeface="Times New Roman" panose="02020603050405020304" pitchFamily="18" charset="0"/>
              </a:rPr>
              <a:t>β0, β1, β2,…, βn </a:t>
            </a:r>
            <a:r>
              <a:rPr lang="en-US" sz="3300" dirty="0">
                <a:latin typeface="Times New Roman" panose="02020603050405020304" pitchFamily="18" charset="0"/>
                <a:cs typeface="Times New Roman" panose="02020603050405020304" pitchFamily="18" charset="0"/>
              </a:rPr>
              <a:t>such that the error ϵ is minimized. A common method to achieve this is by using the Ordinary Least Squares (OLS) method, which minimizes the sum of the squared errors.</a:t>
            </a:r>
          </a:p>
        </p:txBody>
      </p:sp>
      <p:sp>
        <p:nvSpPr>
          <p:cNvPr id="6" name="TextBox 5">
            <a:extLst>
              <a:ext uri="{FF2B5EF4-FFF2-40B4-BE49-F238E27FC236}">
                <a16:creationId xmlns:a16="http://schemas.microsoft.com/office/drawing/2014/main" id="{CB8FF3DD-0E94-3F78-EB07-52302F60A2DA}"/>
              </a:ext>
            </a:extLst>
          </p:cNvPr>
          <p:cNvSpPr txBox="1"/>
          <p:nvPr/>
        </p:nvSpPr>
        <p:spPr>
          <a:xfrm>
            <a:off x="1284240" y="39608741"/>
            <a:ext cx="15131304" cy="2295308"/>
          </a:xfrm>
          <a:prstGeom prst="rect">
            <a:avLst/>
          </a:prstGeom>
          <a:noFill/>
        </p:spPr>
        <p:txBody>
          <a:bodyPr wrap="square" rtlCol="0">
            <a:spAutoFit/>
          </a:bodyPr>
          <a:lstStyle/>
          <a:p>
            <a:pPr marL="342900" marR="256540" indent="-342900">
              <a:lnSpc>
                <a:spcPct val="145000"/>
              </a:lnSpc>
              <a:spcBef>
                <a:spcPts val="875"/>
              </a:spcBef>
              <a:buSzPct val="100000"/>
              <a:buFont typeface="Times New Roman" panose="02020603050405020304" pitchFamily="18" charset="0"/>
              <a:buAutoNum type="arabicPeriod"/>
              <a:tabLst>
                <a:tab pos="674370" algn="l"/>
              </a:tabLst>
            </a:pPr>
            <a:r>
              <a:rPr lang="vi-VN" sz="2400" dirty="0">
                <a:latin typeface="Times New Roman" panose="02020603050405020304" pitchFamily="18" charset="0"/>
                <a:cs typeface="Times New Roman" panose="02020603050405020304" pitchFamily="18" charset="0"/>
              </a:rPr>
              <a:t>H. O. </a:t>
            </a:r>
            <a:r>
              <a:rPr lang="vi-VN" sz="2400" dirty="0" err="1">
                <a:latin typeface="Times New Roman" panose="02020603050405020304" pitchFamily="18" charset="0"/>
                <a:cs typeface="Times New Roman" panose="02020603050405020304" pitchFamily="18" charset="0"/>
              </a:rPr>
              <a:t>Velesaca</a:t>
            </a:r>
            <a:r>
              <a:rPr lang="vi-VN" sz="2400" dirty="0">
                <a:latin typeface="Times New Roman" panose="02020603050405020304" pitchFamily="18" charset="0"/>
                <a:cs typeface="Times New Roman" panose="02020603050405020304" pitchFamily="18" charset="0"/>
              </a:rPr>
              <a:t>, S. </a:t>
            </a:r>
            <a:r>
              <a:rPr lang="vi-VN" sz="2400" dirty="0" err="1">
                <a:latin typeface="Times New Roman" panose="02020603050405020304" pitchFamily="18" charset="0"/>
                <a:cs typeface="Times New Roman" panose="02020603050405020304" pitchFamily="18" charset="0"/>
              </a:rPr>
              <a:t>Araujo</a:t>
            </a:r>
            <a:r>
              <a:rPr lang="vi-VN" sz="2400" dirty="0">
                <a:latin typeface="Times New Roman" panose="02020603050405020304" pitchFamily="18" charset="0"/>
                <a:cs typeface="Times New Roman" panose="02020603050405020304" pitchFamily="18" charset="0"/>
              </a:rPr>
              <a:t>, P. L. </a:t>
            </a:r>
            <a:r>
              <a:rPr lang="vi-VN" sz="2400" dirty="0" err="1">
                <a:latin typeface="Times New Roman" panose="02020603050405020304" pitchFamily="18" charset="0"/>
                <a:cs typeface="Times New Roman" panose="02020603050405020304" pitchFamily="18" charset="0"/>
              </a:rPr>
              <a:t>Suarez</a:t>
            </a:r>
            <a:r>
              <a:rPr lang="vi-VN" sz="2400" dirty="0">
                <a:latin typeface="Times New Roman" panose="02020603050405020304" pitchFamily="18" charset="0"/>
                <a:cs typeface="Times New Roman" panose="02020603050405020304" pitchFamily="18" charset="0"/>
              </a:rPr>
              <a:t>, A. S ´ </a:t>
            </a:r>
            <a:r>
              <a:rPr lang="vi-VN" sz="2400" dirty="0" err="1">
                <a:latin typeface="Times New Roman" panose="02020603050405020304" pitchFamily="18" charset="0"/>
                <a:cs typeface="Times New Roman" panose="02020603050405020304" pitchFamily="18" charset="0"/>
              </a:rPr>
              <a:t>anchez</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A. D. </a:t>
            </a:r>
            <a:r>
              <a:rPr lang="vi-VN" sz="2400" dirty="0" err="1">
                <a:latin typeface="Times New Roman" panose="02020603050405020304" pitchFamily="18" charset="0"/>
                <a:cs typeface="Times New Roman" panose="02020603050405020304" pitchFamily="18" charset="0"/>
              </a:rPr>
              <a:t>Sappa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Off</a:t>
            </a:r>
            <a:r>
              <a:rPr lang="vi-VN" sz="2400" dirty="0">
                <a:latin typeface="Times New Roman" panose="02020603050405020304" pitchFamily="18" charset="0"/>
                <a:cs typeface="Times New Roman" panose="02020603050405020304" pitchFamily="18" charset="0"/>
              </a:rPr>
              <a:t>-the-</a:t>
            </a:r>
            <a:r>
              <a:rPr lang="vi-VN" sz="2400" dirty="0" err="1">
                <a:latin typeface="Times New Roman" panose="02020603050405020304" pitchFamily="18" charset="0"/>
                <a:cs typeface="Times New Roman" panose="02020603050405020304" pitchFamily="18" charset="0"/>
              </a:rPr>
              <a:t>shelf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based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system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for</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urban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environment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video</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analytics</a:t>
            </a:r>
            <a:r>
              <a:rPr lang="vi-VN" sz="2400" dirty="0">
                <a:latin typeface="Times New Roman" panose="02020603050405020304" pitchFamily="18" charset="0"/>
                <a:cs typeface="Times New Roman" panose="02020603050405020304" pitchFamily="18" charset="0"/>
              </a:rPr>
              <a:t>,” in </a:t>
            </a:r>
            <a:r>
              <a:rPr lang="vi-VN" sz="2400" dirty="0" err="1">
                <a:latin typeface="Times New Roman" panose="02020603050405020304" pitchFamily="18" charset="0"/>
                <a:cs typeface="Times New Roman" panose="02020603050405020304" pitchFamily="18" charset="0"/>
              </a:rPr>
              <a:t>Int</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Conf</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on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Systems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Signals</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and</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Image</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Processing</a:t>
            </a:r>
            <a:r>
              <a:rPr lang="vi-VN" sz="2400" dirty="0">
                <a:latin typeface="Times New Roman" panose="02020603050405020304" pitchFamily="18" charset="0"/>
                <a:cs typeface="Times New Roman" panose="02020603050405020304" pitchFamily="18" charset="0"/>
              </a:rPr>
              <a:t>. IEEE, 2020, </a:t>
            </a:r>
            <a:r>
              <a:rPr lang="vi-VN" sz="2400" dirty="0" err="1">
                <a:latin typeface="Times New Roman" panose="02020603050405020304" pitchFamily="18" charset="0"/>
                <a:cs typeface="Times New Roman" panose="02020603050405020304" pitchFamily="18" charset="0"/>
              </a:rPr>
              <a:t>pp</a:t>
            </a:r>
            <a:r>
              <a:rPr lang="vi-VN" sz="2400" dirty="0">
                <a:latin typeface="Times New Roman" panose="02020603050405020304" pitchFamily="18" charset="0"/>
                <a:cs typeface="Times New Roman" panose="02020603050405020304" pitchFamily="18" charset="0"/>
              </a:rPr>
              <a:t>. 459–464.</a:t>
            </a:r>
            <a:endParaRPr lang="en-US" sz="2400" dirty="0">
              <a:latin typeface="Times New Roman" panose="02020603050405020304" pitchFamily="18" charset="0"/>
              <a:cs typeface="Times New Roman" panose="02020603050405020304" pitchFamily="18" charset="0"/>
            </a:endParaRPr>
          </a:p>
          <a:p>
            <a:pPr marL="342900" marR="256540" indent="-342900">
              <a:lnSpc>
                <a:spcPct val="145000"/>
              </a:lnSpc>
              <a:spcBef>
                <a:spcPts val="875"/>
              </a:spcBef>
              <a:buSzPct val="100000"/>
              <a:buFont typeface="Times New Roman" panose="02020603050405020304" pitchFamily="18" charset="0"/>
              <a:buAutoNum type="arabicPeriod"/>
              <a:tabLst>
                <a:tab pos="674370" algn="l"/>
              </a:tabLst>
            </a:pPr>
            <a:r>
              <a:rPr lang="en-US" sz="2400" dirty="0">
                <a:latin typeface="Times New Roman" panose="02020603050405020304" pitchFamily="18" charset="0"/>
                <a:cs typeface="Times New Roman" panose="02020603050405020304" pitchFamily="18" charset="0"/>
              </a:rPr>
              <a:t>J. L. Charco, A. D. </a:t>
            </a:r>
            <a:r>
              <a:rPr lang="en-US" sz="2400" dirty="0" err="1">
                <a:latin typeface="Times New Roman" panose="02020603050405020304" pitchFamily="18" charset="0"/>
                <a:cs typeface="Times New Roman" panose="02020603050405020304" pitchFamily="18" charset="0"/>
              </a:rPr>
              <a:t>Sappa</a:t>
            </a:r>
            <a:r>
              <a:rPr lang="en-US" sz="2400" dirty="0">
                <a:latin typeface="Times New Roman" panose="02020603050405020304" pitchFamily="18" charset="0"/>
                <a:cs typeface="Times New Roman" panose="02020603050405020304" pitchFamily="18" charset="0"/>
              </a:rPr>
              <a:t>, B. </a:t>
            </a:r>
            <a:r>
              <a:rPr lang="en-US" sz="2400" dirty="0" err="1">
                <a:latin typeface="Times New Roman" panose="02020603050405020304" pitchFamily="18" charset="0"/>
                <a:cs typeface="Times New Roman" panose="02020603050405020304" pitchFamily="18" charset="0"/>
              </a:rPr>
              <a:t>Vintimilla</a:t>
            </a:r>
            <a:r>
              <a:rPr lang="en-US" sz="2400" dirty="0">
                <a:latin typeface="Times New Roman" panose="02020603050405020304" pitchFamily="18" charset="0"/>
                <a:cs typeface="Times New Roman" panose="02020603050405020304" pitchFamily="18" charset="0"/>
              </a:rPr>
              <a:t>, and H. O. </a:t>
            </a:r>
            <a:r>
              <a:rPr lang="en-US" sz="2400" dirty="0" err="1">
                <a:latin typeface="Times New Roman" panose="02020603050405020304" pitchFamily="18" charset="0"/>
                <a:cs typeface="Times New Roman" panose="02020603050405020304" pitchFamily="18" charset="0"/>
              </a:rPr>
              <a:t>Velesaca</a:t>
            </a:r>
            <a:r>
              <a:rPr lang="en-US" sz="2400" dirty="0">
                <a:latin typeface="Times New Roman" panose="02020603050405020304" pitchFamily="18" charset="0"/>
                <a:cs typeface="Times New Roman" panose="02020603050405020304" pitchFamily="18" charset="0"/>
              </a:rPr>
              <a:t>, “Camera pose estimation in multi-view environments: From virtual scenarios to the real world,” Image and Vision Computing, vol. 110, p. 104182, 2021</a:t>
            </a:r>
            <a:endParaRPr lang="en-US" dirty="0"/>
          </a:p>
        </p:txBody>
      </p:sp>
      <p:pic>
        <p:nvPicPr>
          <p:cNvPr id="8" name="Picture 7" descr="A drawing of a person standing in a line&#10;&#10;Description automatically generated">
            <a:extLst>
              <a:ext uri="{FF2B5EF4-FFF2-40B4-BE49-F238E27FC236}">
                <a16:creationId xmlns:a16="http://schemas.microsoft.com/office/drawing/2014/main" id="{341BAA10-5AE9-0175-A5B9-D3515E348A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160771" y="10598321"/>
            <a:ext cx="5287360" cy="4121003"/>
          </a:xfrm>
          <a:prstGeom prst="rect">
            <a:avLst/>
          </a:prstGeom>
        </p:spPr>
      </p:pic>
      <p:pic>
        <p:nvPicPr>
          <p:cNvPr id="10" name="Picture 9" descr="A drawing of a person with numbers and lines&#10;&#10;Description automatically generated">
            <a:extLst>
              <a:ext uri="{FF2B5EF4-FFF2-40B4-BE49-F238E27FC236}">
                <a16:creationId xmlns:a16="http://schemas.microsoft.com/office/drawing/2014/main" id="{B3161108-9791-D70B-71F7-E6F94BBF9467}"/>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13868014" y="15625018"/>
            <a:ext cx="4452530" cy="4125800"/>
          </a:xfrm>
          <a:prstGeom prst="rect">
            <a:avLst/>
          </a:prstGeom>
        </p:spPr>
      </p:pic>
      <p:pic>
        <p:nvPicPr>
          <p:cNvPr id="11" name="Picture 10" descr="A person standing in a room&#10;&#10;Description automatically generated">
            <a:extLst>
              <a:ext uri="{FF2B5EF4-FFF2-40B4-BE49-F238E27FC236}">
                <a16:creationId xmlns:a16="http://schemas.microsoft.com/office/drawing/2014/main" id="{41935DD1-F37C-C4EF-B53B-467FE0B2418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51845" b="4141"/>
          <a:stretch/>
        </p:blipFill>
        <p:spPr bwMode="auto">
          <a:xfrm>
            <a:off x="19109889" y="29823430"/>
            <a:ext cx="5965732" cy="5743166"/>
          </a:xfrm>
          <a:prstGeom prst="rect">
            <a:avLst/>
          </a:prstGeom>
          <a:noFill/>
          <a:ln>
            <a:noFill/>
          </a:ln>
        </p:spPr>
      </p:pic>
      <p:pic>
        <p:nvPicPr>
          <p:cNvPr id="21" name="Picture 2" descr="PDF] HUMAN HEIGHT ESTIMATION USING A CALIBRATED CAMERA | Semantic Scholar">
            <a:extLst>
              <a:ext uri="{FF2B5EF4-FFF2-40B4-BE49-F238E27FC236}">
                <a16:creationId xmlns:a16="http://schemas.microsoft.com/office/drawing/2014/main" id="{392B9BFB-C936-9771-4C17-57283A891DF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963" t="5316" r="9293" b="11178"/>
          <a:stretch/>
        </p:blipFill>
        <p:spPr bwMode="auto">
          <a:xfrm>
            <a:off x="1614788" y="17490389"/>
            <a:ext cx="7662609" cy="6230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55A1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476</TotalTime>
  <Words>671</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Times New Roman</vt:lpstr>
      <vt:lpstr>Office Theme</vt:lpstr>
      <vt:lpstr>BUILDING AN APPLICATION  TO MEANSURE HUMAN BODY HEIGHT  USING COMPUTER VISON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 know who</dc:creator>
  <cp:lastModifiedBy>Duyên</cp:lastModifiedBy>
  <cp:revision>52</cp:revision>
  <dcterms:created xsi:type="dcterms:W3CDTF">2022-11-24T14:59:49Z</dcterms:created>
  <dcterms:modified xsi:type="dcterms:W3CDTF">2024-06-12T20:28:37Z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2022-07-13T00:00:00Z</vt:filetime>
  </property>
  <property fmtid="{D5CDD505-2E9C-101B-9397-08002B2CF9AE}" pid="3" name="Creator">
    <vt:lpwstr>Microsoft® PowerPoint® 2016</vt:lpwstr>
  </property>
  <property fmtid="{D5CDD505-2E9C-101B-9397-08002B2CF9AE}" pid="4" name="LastSaved">
    <vt:filetime>2022-11-24T00:00:00Z</vt:filetime>
  </property>
</Properties>
</file>