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8" r:id="rId5"/>
    <p:sldId id="260" r:id="rId6"/>
    <p:sldId id="261" r:id="rId7"/>
    <p:sldId id="273" r:id="rId8"/>
    <p:sldId id="272" r:id="rId9"/>
    <p:sldId id="262" r:id="rId10"/>
    <p:sldId id="269" r:id="rId11"/>
    <p:sldId id="270" r:id="rId12"/>
    <p:sldId id="263" r:id="rId13"/>
    <p:sldId id="271"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C85AB-8AAE-476A-A917-1673415DA9F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A99F93A-29E2-A626-6329-4D941A42FE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44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C85AB-8AAE-476A-A917-1673415DA9F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pic>
        <p:nvPicPr>
          <p:cNvPr id="8" name="Picture 2">
            <a:extLst>
              <a:ext uri="{FF2B5EF4-FFF2-40B4-BE49-F238E27FC236}">
                <a16:creationId xmlns:a16="http://schemas.microsoft.com/office/drawing/2014/main" id="{A36F8105-3A55-E4C8-96C5-A00DA39111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5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C85AB-8AAE-476A-A917-1673415DA9F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pic>
        <p:nvPicPr>
          <p:cNvPr id="10" name="Picture 2">
            <a:extLst>
              <a:ext uri="{FF2B5EF4-FFF2-40B4-BE49-F238E27FC236}">
                <a16:creationId xmlns:a16="http://schemas.microsoft.com/office/drawing/2014/main" id="{E86AD0ED-B547-F3C3-4931-1D0C9D28F6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9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4029" y="581950"/>
            <a:ext cx="7345334" cy="968438"/>
          </a:xfrm>
        </p:spPr>
        <p:txBody>
          <a:bodyPr/>
          <a:lstStyle>
            <a:lvl1pPr>
              <a:defRPr>
                <a:latin typeface="Segoe UI Black" panose="020B0A02040204020203" pitchFamily="34" charset="0"/>
                <a:ea typeface="Segoe UI Black" panose="020B0A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EC85AB-8AAE-476A-A917-1673415DA9F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pic>
        <p:nvPicPr>
          <p:cNvPr id="8" name="Picture 2">
            <a:extLst>
              <a:ext uri="{FF2B5EF4-FFF2-40B4-BE49-F238E27FC236}">
                <a16:creationId xmlns:a16="http://schemas.microsoft.com/office/drawing/2014/main" id="{7E27D3EE-30F1-47DD-8464-41FFBF92CA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25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C85AB-8AAE-476A-A917-1673415DA9F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62CD-60CF-4AC6-B542-8F3FDDCFF2B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C6A30379-CED8-4DD2-FC5E-6EFB801C44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43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C85AB-8AAE-476A-A917-1673415DA9F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A62CD-60CF-4AC6-B542-8F3FDDCFF2BD}" type="slidenum">
              <a:rPr lang="en-US" smtClean="0"/>
              <a:t>‹#›</a:t>
            </a:fld>
            <a:endParaRPr lang="en-US"/>
          </a:p>
        </p:txBody>
      </p:sp>
      <p:pic>
        <p:nvPicPr>
          <p:cNvPr id="9" name="Picture 2">
            <a:extLst>
              <a:ext uri="{FF2B5EF4-FFF2-40B4-BE49-F238E27FC236}">
                <a16:creationId xmlns:a16="http://schemas.microsoft.com/office/drawing/2014/main" id="{C06A939F-A9A3-FE5D-412C-8E7E1141DB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8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C85AB-8AAE-476A-A917-1673415DA9F7}"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A62CD-60CF-4AC6-B542-8F3FDDCFF2BD}" type="slidenum">
              <a:rPr lang="en-US" smtClean="0"/>
              <a:t>‹#›</a:t>
            </a:fld>
            <a:endParaRPr lang="en-US"/>
          </a:p>
        </p:txBody>
      </p:sp>
      <p:pic>
        <p:nvPicPr>
          <p:cNvPr id="11" name="Picture 2">
            <a:extLst>
              <a:ext uri="{FF2B5EF4-FFF2-40B4-BE49-F238E27FC236}">
                <a16:creationId xmlns:a16="http://schemas.microsoft.com/office/drawing/2014/main" id="{A738F6A0-4AEA-6E50-444F-0C8060F917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70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EC85AB-8AAE-476A-A917-1673415DA9F7}"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A62CD-60CF-4AC6-B542-8F3FDDCFF2BD}" type="slidenum">
              <a:rPr lang="en-US" smtClean="0"/>
              <a:t>‹#›</a:t>
            </a:fld>
            <a:endParaRPr lang="en-US"/>
          </a:p>
        </p:txBody>
      </p:sp>
      <p:pic>
        <p:nvPicPr>
          <p:cNvPr id="7" name="Picture 2">
            <a:extLst>
              <a:ext uri="{FF2B5EF4-FFF2-40B4-BE49-F238E27FC236}">
                <a16:creationId xmlns:a16="http://schemas.microsoft.com/office/drawing/2014/main" id="{C0BFC89F-182E-B10E-F260-836E88A91F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3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EC85AB-8AAE-476A-A917-1673415DA9F7}" type="datetimeFigureOut">
              <a:rPr lang="en-US" smtClean="0"/>
              <a:t>6/12/2024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A62CD-60CF-4AC6-B542-8F3FDDCFF2BD}" type="slidenum">
              <a:rPr lang="en-US" smtClean="0"/>
              <a:t>‹#›</a:t>
            </a:fld>
            <a:endParaRPr lang="en-US"/>
          </a:p>
        </p:txBody>
      </p:sp>
      <p:pic>
        <p:nvPicPr>
          <p:cNvPr id="3" name="Picture 2">
            <a:extLst>
              <a:ext uri="{FF2B5EF4-FFF2-40B4-BE49-F238E27FC236}">
                <a16:creationId xmlns:a16="http://schemas.microsoft.com/office/drawing/2014/main" id="{1C196CBF-B02F-B546-EF43-6F18886848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4EC85AB-8AAE-476A-A917-1673415DA9F7}" type="datetimeFigureOut">
              <a:rPr lang="en-US" smtClean="0"/>
              <a:t>6/12/2024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A62CD-60CF-4AC6-B542-8F3FDDCFF2BD}" type="slidenum">
              <a:rPr lang="en-US" smtClean="0"/>
              <a:t>‹#›</a:t>
            </a:fld>
            <a:endParaRPr lang="en-US"/>
          </a:p>
        </p:txBody>
      </p:sp>
      <p:pic>
        <p:nvPicPr>
          <p:cNvPr id="11" name="Picture 2">
            <a:extLst>
              <a:ext uri="{FF2B5EF4-FFF2-40B4-BE49-F238E27FC236}">
                <a16:creationId xmlns:a16="http://schemas.microsoft.com/office/drawing/2014/main" id="{45B17425-F481-1BDD-E941-407A00592BB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9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C85AB-8AAE-476A-A917-1673415DA9F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A62CD-60CF-4AC6-B542-8F3FDDCFF2BD}" type="slidenum">
              <a:rPr lang="en-US" smtClean="0"/>
              <a:t>‹#›</a:t>
            </a:fld>
            <a:endParaRPr lang="en-US"/>
          </a:p>
        </p:txBody>
      </p:sp>
      <p:pic>
        <p:nvPicPr>
          <p:cNvPr id="11" name="Picture 2">
            <a:extLst>
              <a:ext uri="{FF2B5EF4-FFF2-40B4-BE49-F238E27FC236}">
                <a16:creationId xmlns:a16="http://schemas.microsoft.com/office/drawing/2014/main" id="{FD89420E-B97E-EC97-3867-7115437FC5E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50977"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4EC85AB-8AAE-476A-A917-1673415DA9F7}" type="datetimeFigureOut">
              <a:rPr lang="en-US" smtClean="0"/>
              <a:t>6/12/2024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A2A62CD-60CF-4AC6-B542-8F3FDDCFF2B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C00FFBB1-5E2D-F602-C3E0-3614C15065B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3"/>
            <a:ext cx="713233" cy="95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711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EA4F-6D97-AEC2-8486-0BE861061BCB}"/>
              </a:ext>
            </a:extLst>
          </p:cNvPr>
          <p:cNvSpPr>
            <a:spLocks noGrp="1"/>
          </p:cNvSpPr>
          <p:nvPr>
            <p:ph type="ctrTitle"/>
          </p:nvPr>
        </p:nvSpPr>
        <p:spPr>
          <a:xfrm>
            <a:off x="-426721" y="1238584"/>
            <a:ext cx="10058400" cy="2705064"/>
          </a:xfrm>
        </p:spPr>
        <p:txBody>
          <a:bodyPr>
            <a:normAutofit fontScale="90000"/>
          </a:bodyPr>
          <a:lstStyle/>
          <a:p>
            <a:pPr algn="ctr">
              <a:lnSpc>
                <a:spcPct val="130000"/>
              </a:lnSpc>
            </a:pPr>
            <a:r>
              <a:rPr lang="en-US" sz="3100" dirty="0">
                <a:latin typeface="Segoe UI" panose="020B0502040204020203" pitchFamily="34" charset="0"/>
                <a:ea typeface="Segoe UI Black" panose="020B0A02040204020203" pitchFamily="34" charset="0"/>
                <a:cs typeface="Segoe UI" panose="020B0502040204020203" pitchFamily="34" charset="0"/>
              </a:rPr>
              <a:t>ĐỒ ÁN TỐT NGHIỆP</a:t>
            </a:r>
            <a:br>
              <a:rPr lang="en-US" sz="6600" dirty="0">
                <a:latin typeface="Segoe UI" panose="020B0502040204020203" pitchFamily="34" charset="0"/>
                <a:ea typeface="Segoe UI Black" panose="020B0A02040204020203" pitchFamily="34" charset="0"/>
                <a:cs typeface="Segoe UI" panose="020B0502040204020203" pitchFamily="34" charset="0"/>
              </a:rPr>
            </a:br>
            <a:r>
              <a:rPr lang="en-US" sz="4400" b="1" dirty="0">
                <a:latin typeface="Segoe UI" panose="020B0502040204020203" pitchFamily="34" charset="0"/>
                <a:ea typeface="Segoe UI Black" panose="020B0A02040204020203" pitchFamily="34" charset="0"/>
                <a:cs typeface="Segoe UI" panose="020B0502040204020203" pitchFamily="34" charset="0"/>
              </a:rPr>
              <a:t>XÂY DỰNG ỨNG DỤNG </a:t>
            </a:r>
            <a:br>
              <a:rPr lang="en-US" sz="4400" b="1" dirty="0">
                <a:latin typeface="Segoe UI" panose="020B0502040204020203" pitchFamily="34" charset="0"/>
                <a:ea typeface="Segoe UI Black" panose="020B0A02040204020203" pitchFamily="34" charset="0"/>
                <a:cs typeface="Segoe UI" panose="020B0502040204020203" pitchFamily="34" charset="0"/>
              </a:rPr>
            </a:br>
            <a:r>
              <a:rPr lang="en-US" sz="4400" b="1" dirty="0">
                <a:latin typeface="Segoe UI" panose="020B0502040204020203" pitchFamily="34" charset="0"/>
                <a:ea typeface="Segoe UI Black" panose="020B0A02040204020203" pitchFamily="34" charset="0"/>
                <a:cs typeface="Segoe UI" panose="020B0502040204020203" pitchFamily="34" charset="0"/>
              </a:rPr>
              <a:t>ĐO CHIỀU CAO CƠ THỂ NGƯỜI</a:t>
            </a:r>
            <a:br>
              <a:rPr lang="en-US" sz="4400" b="1" dirty="0">
                <a:latin typeface="Segoe UI" panose="020B0502040204020203" pitchFamily="34" charset="0"/>
                <a:ea typeface="Segoe UI Black" panose="020B0A02040204020203" pitchFamily="34" charset="0"/>
                <a:cs typeface="Segoe UI" panose="020B0502040204020203" pitchFamily="34" charset="0"/>
              </a:rPr>
            </a:br>
            <a:r>
              <a:rPr lang="en-US" sz="4400" b="1" dirty="0">
                <a:latin typeface="Segoe UI" panose="020B0502040204020203" pitchFamily="34" charset="0"/>
                <a:ea typeface="Segoe UI Black" panose="020B0A02040204020203" pitchFamily="34" charset="0"/>
                <a:cs typeface="Segoe UI" panose="020B0502040204020203" pitchFamily="34" charset="0"/>
              </a:rPr>
              <a:t>SỬ DỤNG THỊ GIÁC MÁY TÍNH</a:t>
            </a:r>
            <a:endParaRPr lang="en-US" sz="6600" b="1" dirty="0">
              <a:latin typeface="Segoe UI" panose="020B0502040204020203" pitchFamily="34" charset="0"/>
              <a:ea typeface="Segoe UI Black" panose="020B0A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69F30AE3-11B6-8CF5-8263-5FE22BCB05A5}"/>
              </a:ext>
            </a:extLst>
          </p:cNvPr>
          <p:cNvSpPr>
            <a:spLocks noGrp="1"/>
          </p:cNvSpPr>
          <p:nvPr>
            <p:ph type="subTitle" idx="1"/>
          </p:nvPr>
        </p:nvSpPr>
        <p:spPr>
          <a:xfrm>
            <a:off x="1077159" y="4447714"/>
            <a:ext cx="8557293" cy="1633491"/>
          </a:xfrm>
        </p:spPr>
        <p:txBody>
          <a:bodyPr>
            <a:normAutofit/>
          </a:bodyPr>
          <a:lstStyle/>
          <a:p>
            <a:r>
              <a:rPr lang="en-US" sz="2000" dirty="0">
                <a:latin typeface="Segoe UI Semibold" panose="020B0702040204020203" pitchFamily="34" charset="0"/>
                <a:ea typeface="Segoe UI Black" panose="020B0A02040204020203" pitchFamily="34" charset="0"/>
                <a:cs typeface="Segoe UI Semibold" panose="020B0702040204020203" pitchFamily="34" charset="0"/>
              </a:rPr>
              <a:t>Sinh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viên</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thực</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hiện</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 NGUYỄN TIẾN DUY</a:t>
            </a:r>
          </a:p>
          <a:p>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Mã</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Sinh Viên		: 2020601607</a:t>
            </a:r>
          </a:p>
          <a:p>
            <a:r>
              <a:rPr lang="en-US" sz="2000" dirty="0">
                <a:latin typeface="Segoe UI Semibold" panose="020B0702040204020203" pitchFamily="34" charset="0"/>
                <a:ea typeface="Segoe UI Black" panose="020B0A02040204020203" pitchFamily="34" charset="0"/>
                <a:cs typeface="Segoe UI Semibold" panose="020B0702040204020203" pitchFamily="34" charset="0"/>
              </a:rPr>
              <a:t>GVHD				: TS. </a:t>
            </a:r>
            <a:r>
              <a:rPr lang="en-US" sz="2000" dirty="0" err="1">
                <a:latin typeface="Segoe UI Semibold" panose="020B0702040204020203" pitchFamily="34" charset="0"/>
                <a:ea typeface="Segoe UI Black" panose="020B0A02040204020203" pitchFamily="34" charset="0"/>
                <a:cs typeface="Segoe UI Semibold" panose="020B0702040204020203" pitchFamily="34" charset="0"/>
              </a:rPr>
              <a:t>Nguyễn</a:t>
            </a:r>
            <a:r>
              <a:rPr lang="en-US" sz="2000" dirty="0">
                <a:latin typeface="Segoe UI Semibold" panose="020B0702040204020203" pitchFamily="34" charset="0"/>
                <a:ea typeface="Segoe UI Black" panose="020B0A02040204020203" pitchFamily="34" charset="0"/>
                <a:cs typeface="Segoe UI Semibold" panose="020B0702040204020203" pitchFamily="34" charset="0"/>
              </a:rPr>
              <a:t> TRUNG PHÚ</a:t>
            </a:r>
            <a:r>
              <a:rPr lang="en-US" sz="2000" dirty="0">
                <a:latin typeface="Segoe UI Black" panose="020B0A02040204020203" pitchFamily="34" charset="0"/>
                <a:ea typeface="Segoe UI Black" panose="020B0A02040204020203" pitchFamily="34" charset="0"/>
                <a:cs typeface="Open Sans" panose="020B0606030504020204" pitchFamily="34" charset="0"/>
              </a:rPr>
              <a:t>	</a:t>
            </a:r>
          </a:p>
        </p:txBody>
      </p:sp>
      <p:sp>
        <p:nvSpPr>
          <p:cNvPr id="4" name="TextBox 3">
            <a:extLst>
              <a:ext uri="{FF2B5EF4-FFF2-40B4-BE49-F238E27FC236}">
                <a16:creationId xmlns:a16="http://schemas.microsoft.com/office/drawing/2014/main" id="{210AA2B8-291B-F027-7E2B-DCC1D4F1739D}"/>
              </a:ext>
            </a:extLst>
          </p:cNvPr>
          <p:cNvSpPr txBox="1"/>
          <p:nvPr/>
        </p:nvSpPr>
        <p:spPr>
          <a:xfrm>
            <a:off x="224902" y="110971"/>
            <a:ext cx="8558075" cy="707886"/>
          </a:xfrm>
          <a:prstGeom prst="rect">
            <a:avLst/>
          </a:prstGeom>
          <a:noFill/>
        </p:spPr>
        <p:txBody>
          <a:bodyPr wrap="square" rtlCol="0">
            <a:spAutoFit/>
          </a:bodyPr>
          <a:lstStyle/>
          <a:p>
            <a:pPr algn="ctr"/>
            <a:r>
              <a:rPr lang="en-US" sz="2000" dirty="0">
                <a:latin typeface="Segoe UI" panose="020B0502040204020203" pitchFamily="34" charset="0"/>
                <a:cs typeface="Segoe UI" panose="020B0502040204020203" pitchFamily="34" charset="0"/>
              </a:rPr>
              <a:t>TRƯỜNG ĐẠI HỌC CÔNG NGHIỆP HÀ NỘI</a:t>
            </a:r>
          </a:p>
          <a:p>
            <a:pPr algn="ctr"/>
            <a:r>
              <a:rPr lang="en-US" sz="2000" dirty="0">
                <a:latin typeface="Segoe UI" panose="020B0502040204020203" pitchFamily="34" charset="0"/>
                <a:cs typeface="Segoe UI" panose="020B0502040204020203" pitchFamily="34" charset="0"/>
              </a:rPr>
              <a:t>KHOA CÔNG NGHỆ THÔNG TIN</a:t>
            </a:r>
          </a:p>
        </p:txBody>
      </p:sp>
    </p:spTree>
    <p:extLst>
      <p:ext uri="{BB962C8B-B14F-4D97-AF65-F5344CB8AC3E}">
        <p14:creationId xmlns:p14="http://schemas.microsoft.com/office/powerpoint/2010/main" val="179905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4. </a:t>
            </a:r>
            <a:r>
              <a:rPr lang="en-US" b="1" dirty="0" err="1">
                <a:latin typeface="Segoe UI" panose="020B0502040204020203" pitchFamily="34" charset="0"/>
                <a:cs typeface="Segoe UI" panose="020B0502040204020203" pitchFamily="34" charset="0"/>
              </a:rPr>
              <a:t>Cách</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thức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thực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hiện</a:t>
            </a:r>
            <a:endParaRPr lang="en-US" b="1"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8D0F4ECE-BBF9-27EE-A15C-137F9782FD52}"/>
              </a:ext>
            </a:extLst>
          </p:cNvPr>
          <p:cNvSpPr txBox="1"/>
          <p:nvPr/>
        </p:nvSpPr>
        <p:spPr>
          <a:xfrm>
            <a:off x="966920" y="1900127"/>
            <a:ext cx="5781352"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Tính</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toán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độ</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dài</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khung</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xương</a:t>
            </a:r>
            <a:endParaRPr lang="en-US" sz="2800" dirty="0">
              <a:latin typeface="Segoe UI" panose="020B0502040204020203" pitchFamily="34" charset="0"/>
              <a:cs typeface="Segoe UI" panose="020B0502040204020203" pitchFamily="34" charset="0"/>
            </a:endParaRPr>
          </a:p>
        </p:txBody>
      </p:sp>
      <p:pic>
        <p:nvPicPr>
          <p:cNvPr id="3" name="Picture 2" descr="A drawing of a person with numbers and lines&#10;&#10;Description automatically generated">
            <a:extLst>
              <a:ext uri="{FF2B5EF4-FFF2-40B4-BE49-F238E27FC236}">
                <a16:creationId xmlns:a16="http://schemas.microsoft.com/office/drawing/2014/main" id="{8A1D7F3E-0E2E-F831-5970-73A8F884C0E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935224" y="2773086"/>
            <a:ext cx="3331187" cy="3358026"/>
          </a:xfrm>
          <a:prstGeom prst="rect">
            <a:avLst/>
          </a:prstGeom>
        </p:spPr>
      </p:pic>
    </p:spTree>
    <p:extLst>
      <p:ext uri="{BB962C8B-B14F-4D97-AF65-F5344CB8AC3E}">
        <p14:creationId xmlns:p14="http://schemas.microsoft.com/office/powerpoint/2010/main" val="28892004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4. </a:t>
            </a:r>
            <a:r>
              <a:rPr lang="en-US" b="1" dirty="0" err="1">
                <a:latin typeface="Segoe UI" panose="020B0502040204020203" pitchFamily="34" charset="0"/>
                <a:cs typeface="Segoe UI" panose="020B0502040204020203" pitchFamily="34" charset="0"/>
              </a:rPr>
              <a:t>Cách</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thức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thực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hiện</a:t>
            </a:r>
            <a:endParaRPr lang="en-US" b="1"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8D0F4ECE-BBF9-27EE-A15C-137F9782FD52}"/>
              </a:ext>
            </a:extLst>
          </p:cNvPr>
          <p:cNvSpPr txBox="1"/>
          <p:nvPr/>
        </p:nvSpPr>
        <p:spPr>
          <a:xfrm>
            <a:off x="966920" y="1900127"/>
            <a:ext cx="5781352" cy="523220"/>
          </a:xfrm>
          <a:prstGeom prst="rect">
            <a:avLst/>
          </a:prstGeom>
          <a:noFill/>
        </p:spPr>
        <p:txBody>
          <a:bodyPr wrap="square" rtlCol="0">
            <a:spAutoFit/>
          </a:bodyPr>
          <a:lstStyle/>
          <a:p>
            <a:r>
              <a:rPr lang="en-US" sz="2800" dirty="0" err="1">
                <a:latin typeface="Segoe UI" panose="020B0502040204020203" pitchFamily="34" charset="0"/>
                <a:cs typeface="Segoe UI" panose="020B0502040204020203" pitchFamily="34" charset="0"/>
              </a:rPr>
              <a:t>Mô</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hình</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dự</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đoán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chiều</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cao</a:t>
            </a:r>
            <a:endParaRPr lang="en-US" sz="28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1B9FAB6-BFA6-819A-6A04-DFB4C28F1CA5}"/>
              </a:ext>
            </a:extLst>
          </p:cNvPr>
          <p:cNvPicPr>
            <a:picLocks noChangeAspect="1"/>
          </p:cNvPicPr>
          <p:nvPr/>
        </p:nvPicPr>
        <p:blipFill>
          <a:blip r:embed="rId2"/>
          <a:stretch>
            <a:fillRect/>
          </a:stretch>
        </p:blipFill>
        <p:spPr>
          <a:xfrm>
            <a:off x="966920" y="2495122"/>
            <a:ext cx="4420997" cy="2689605"/>
          </a:xfrm>
          <a:prstGeom prst="rect">
            <a:avLst/>
          </a:prstGeom>
        </p:spPr>
      </p:pic>
      <p:sp>
        <p:nvSpPr>
          <p:cNvPr id="6" name="TextBox 5">
            <a:extLst>
              <a:ext uri="{FF2B5EF4-FFF2-40B4-BE49-F238E27FC236}">
                <a16:creationId xmlns:a16="http://schemas.microsoft.com/office/drawing/2014/main" id="{B39944F2-6F77-D687-8BC1-9BCD4ED77E84}"/>
              </a:ext>
            </a:extLst>
          </p:cNvPr>
          <p:cNvSpPr txBox="1"/>
          <p:nvPr/>
        </p:nvSpPr>
        <p:spPr>
          <a:xfrm>
            <a:off x="2839090" y="4841003"/>
            <a:ext cx="676656" cy="830997"/>
          </a:xfrm>
          <a:prstGeom prst="rect">
            <a:avLst/>
          </a:prstGeom>
          <a:noFill/>
        </p:spPr>
        <p:txBody>
          <a:bodyPr wrap="square" rtlCol="0">
            <a:spAutoFit/>
          </a:bodyPr>
          <a:lstStyle/>
          <a:p>
            <a:r>
              <a:rPr lang="en-US" sz="48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FAFB0E4F-2906-1AFB-966E-F627E20C27C3}"/>
              </a:ext>
            </a:extLst>
          </p:cNvPr>
          <p:cNvSpPr txBox="1"/>
          <p:nvPr/>
        </p:nvSpPr>
        <p:spPr>
          <a:xfrm>
            <a:off x="6062472" y="2864994"/>
            <a:ext cx="2346891"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Sai </a:t>
            </a:r>
            <a:r>
              <a:rPr lang="en-US" sz="2400" dirty="0" err="1">
                <a:latin typeface="Segoe UI" panose="020B0502040204020203" pitchFamily="34" charset="0"/>
                <a:cs typeface="Segoe UI" panose="020B0502040204020203" pitchFamily="34" charset="0"/>
              </a:rPr>
              <a:t>số</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trung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bình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khoảng</a:t>
            </a:r>
            <a:r>
              <a:rPr lang="en-US" sz="2400" dirty="0">
                <a:latin typeface="Segoe UI" panose="020B0502040204020203" pitchFamily="34" charset="0"/>
                <a:cs typeface="Segoe UI" panose="020B0502040204020203" pitchFamily="34" charset="0"/>
              </a:rPr>
              <a:t> 1.3cm </a:t>
            </a:r>
            <a:r>
              <a:rPr lang="en-US" sz="2400" dirty="0" err="1">
                <a:latin typeface="Segoe UI" panose="020B0502040204020203" pitchFamily="34" charset="0"/>
                <a:cs typeface="Segoe UI" panose="020B0502040204020203" pitchFamily="34" charset="0"/>
              </a:rPr>
              <a:t>tương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đương</a:t>
            </a:r>
            <a:r>
              <a:rPr lang="en-US" sz="2400" dirty="0">
                <a:latin typeface="Segoe UI" panose="020B0502040204020203" pitchFamily="34" charset="0"/>
                <a:cs typeface="Segoe UI" panose="020B0502040204020203" pitchFamily="34" charset="0"/>
              </a:rPr>
              <a:t> 0.8%</a:t>
            </a:r>
          </a:p>
        </p:txBody>
      </p:sp>
    </p:spTree>
    <p:extLst>
      <p:ext uri="{BB962C8B-B14F-4D97-AF65-F5344CB8AC3E}">
        <p14:creationId xmlns:p14="http://schemas.microsoft.com/office/powerpoint/2010/main" val="7451735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5. </a:t>
            </a:r>
            <a:r>
              <a:rPr lang="en-US" b="1" dirty="0" err="1">
                <a:latin typeface="Segoe UI" panose="020B0502040204020203" pitchFamily="34" charset="0"/>
                <a:cs typeface="Segoe UI" panose="020B0502040204020203" pitchFamily="34" charset="0"/>
              </a:rPr>
              <a:t>Kết</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quả</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đạt</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được</a:t>
            </a:r>
            <a:endParaRPr lang="en-US"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F0ED473-2EA1-A9D1-A1C3-2D8C6CE4B67F}"/>
              </a:ext>
            </a:extLst>
          </p:cNvPr>
          <p:cNvSpPr txBox="1"/>
          <p:nvPr/>
        </p:nvSpPr>
        <p:spPr>
          <a:xfrm>
            <a:off x="379476" y="2968675"/>
            <a:ext cx="4818888" cy="1938992"/>
          </a:xfrm>
          <a:prstGeom prst="rect">
            <a:avLst/>
          </a:prstGeom>
          <a:noFill/>
        </p:spPr>
        <p:txBody>
          <a:bodyPr wrap="square">
            <a:spAutoFit/>
          </a:bodyPr>
          <a:lstStyle/>
          <a:p>
            <a:pPr algn="ctr"/>
            <a:r>
              <a:rPr lang="en-US" sz="6000" b="1" dirty="0">
                <a:latin typeface="Segoe UI" panose="020B0502040204020203" pitchFamily="34" charset="0"/>
                <a:ea typeface="Segoe UI Black" panose="020B0A02040204020203" pitchFamily="34" charset="0"/>
                <a:cs typeface="Segoe UI" panose="020B0502040204020203" pitchFamily="34" charset="0"/>
              </a:rPr>
              <a:t>Demo </a:t>
            </a:r>
          </a:p>
          <a:p>
            <a:pPr algn="ctr"/>
            <a:r>
              <a:rPr lang="en-US" sz="6000" b="1" dirty="0" err="1">
                <a:latin typeface="Segoe UI" panose="020B0502040204020203" pitchFamily="34" charset="0"/>
                <a:ea typeface="Segoe UI Black" panose="020B0A02040204020203" pitchFamily="34" charset="0"/>
                <a:cs typeface="Segoe UI" panose="020B0502040204020203" pitchFamily="34" charset="0"/>
              </a:rPr>
              <a:t>sản</a:t>
            </a:r>
            <a:r>
              <a:rPr lang="en-US" sz="6000" b="1" dirty="0">
                <a:latin typeface="Segoe UI" panose="020B0502040204020203" pitchFamily="34" charset="0"/>
                <a:ea typeface="Segoe UI Black" panose="020B0A02040204020203" pitchFamily="34" charset="0"/>
                <a:cs typeface="Segoe UI" panose="020B0502040204020203" pitchFamily="34" charset="0"/>
              </a:rPr>
              <a:t> </a:t>
            </a:r>
            <a:r>
              <a:rPr lang="en-US" sz="6000" b="1" dirty="0" err="1">
                <a:latin typeface="Segoe UI" panose="020B0502040204020203" pitchFamily="34" charset="0"/>
                <a:ea typeface="Segoe UI Black" panose="020B0A02040204020203" pitchFamily="34" charset="0"/>
                <a:cs typeface="Segoe UI" panose="020B0502040204020203" pitchFamily="34" charset="0"/>
              </a:rPr>
              <a:t>phẩm</a:t>
            </a:r>
            <a:endParaRPr lang="en-US" sz="6000" b="1"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BC42AFB8-ABF0-1479-58D6-A9EBD7D65B62}"/>
              </a:ext>
            </a:extLst>
          </p:cNvPr>
          <p:cNvPicPr>
            <a:picLocks noChangeAspect="1"/>
          </p:cNvPicPr>
          <p:nvPr/>
        </p:nvPicPr>
        <p:blipFill>
          <a:blip r:embed="rId2"/>
          <a:stretch>
            <a:fillRect/>
          </a:stretch>
        </p:blipFill>
        <p:spPr>
          <a:xfrm>
            <a:off x="5424494" y="2347108"/>
            <a:ext cx="2629267" cy="3334215"/>
          </a:xfrm>
          <a:prstGeom prst="rect">
            <a:avLst/>
          </a:prstGeom>
        </p:spPr>
      </p:pic>
    </p:spTree>
    <p:extLst>
      <p:ext uri="{BB962C8B-B14F-4D97-AF65-F5344CB8AC3E}">
        <p14:creationId xmlns:p14="http://schemas.microsoft.com/office/powerpoint/2010/main" val="396443254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6. </a:t>
            </a:r>
            <a:r>
              <a:rPr lang="en-US" b="1" dirty="0" err="1">
                <a:latin typeface="Segoe UI" panose="020B0502040204020203" pitchFamily="34" charset="0"/>
                <a:cs typeface="Segoe UI" panose="020B0502040204020203" pitchFamily="34" charset="0"/>
              </a:rPr>
              <a:t>Hướng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phát</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triển</a:t>
            </a:r>
            <a:endParaRPr lang="en-US"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ADADC39-E17D-F4CF-55A6-FEE884538E0A}"/>
              </a:ext>
            </a:extLst>
          </p:cNvPr>
          <p:cNvSpPr>
            <a:spLocks noGrp="1"/>
          </p:cNvSpPr>
          <p:nvPr>
            <p:ph idx="1"/>
          </p:nvPr>
        </p:nvSpPr>
        <p:spPr>
          <a:xfrm>
            <a:off x="822959" y="1845734"/>
            <a:ext cx="7543801" cy="3841834"/>
          </a:xfrm>
        </p:spPr>
        <p:txBody>
          <a:bodyPr>
            <a:noAutofit/>
          </a:bodyPr>
          <a:lstStyle/>
          <a:p>
            <a:pPr algn="just">
              <a:lnSpc>
                <a:spcPct val="120000"/>
              </a:lnSpc>
              <a:buClr>
                <a:schemeClr val="tx1"/>
              </a:buClr>
              <a:buFont typeface="Wingdings" panose="05000000000000000000" pitchFamily="2" charset="2"/>
              <a:buChar char="Ø"/>
            </a:pPr>
            <a:r>
              <a:rPr lang="en-US" sz="2800" dirty="0" err="1">
                <a:solidFill>
                  <a:schemeClr val="tx1"/>
                </a:solidFill>
              </a:rPr>
              <a:t>Chuẩn</a:t>
            </a:r>
            <a:r>
              <a:rPr lang="en-US" sz="2800" dirty="0">
                <a:solidFill>
                  <a:schemeClr val="tx1"/>
                </a:solidFill>
              </a:rPr>
              <a:t> </a:t>
            </a:r>
            <a:r>
              <a:rPr lang="en-US" sz="2800" dirty="0" err="1">
                <a:solidFill>
                  <a:schemeClr val="tx1"/>
                </a:solidFill>
              </a:rPr>
              <a:t>hóa</a:t>
            </a:r>
            <a:r>
              <a:rPr lang="en-US" sz="2800" dirty="0">
                <a:solidFill>
                  <a:schemeClr val="tx1"/>
                </a:solidFill>
              </a:rPr>
              <a:t> </a:t>
            </a:r>
            <a:r>
              <a:rPr lang="en-US" sz="2800" dirty="0" err="1">
                <a:solidFill>
                  <a:schemeClr val="tx1"/>
                </a:solidFill>
              </a:rPr>
              <a:t>tọa</a:t>
            </a:r>
            <a:r>
              <a:rPr lang="en-US" sz="2800" dirty="0">
                <a:solidFill>
                  <a:schemeClr val="tx1"/>
                </a:solidFill>
              </a:rPr>
              <a:t> </a:t>
            </a:r>
            <a:r>
              <a:rPr lang="en-US" sz="2800" dirty="0" err="1">
                <a:solidFill>
                  <a:schemeClr val="tx1"/>
                </a:solidFill>
              </a:rPr>
              <a:t>độ</a:t>
            </a:r>
            <a:r>
              <a:rPr lang="en-US" sz="2800" dirty="0">
                <a:solidFill>
                  <a:schemeClr val="tx1"/>
                </a:solidFill>
              </a:rPr>
              <a:t> z </a:t>
            </a:r>
            <a:r>
              <a:rPr lang="en-US" sz="2800" dirty="0" err="1">
                <a:solidFill>
                  <a:schemeClr val="tx1"/>
                </a:solidFill>
              </a:rPr>
              <a:t>của</a:t>
            </a:r>
            <a:r>
              <a:rPr lang="en-US" sz="2800" dirty="0">
                <a:solidFill>
                  <a:schemeClr val="tx1"/>
                </a:solidFill>
              </a:rPr>
              <a:t> </a:t>
            </a:r>
            <a:r>
              <a:rPr lang="en-US" sz="2800" dirty="0" err="1">
                <a:solidFill>
                  <a:schemeClr val="tx1"/>
                </a:solidFill>
              </a:rPr>
              <a:t>mô</a:t>
            </a:r>
            <a:r>
              <a:rPr lang="en-US" sz="2800" dirty="0">
                <a:solidFill>
                  <a:schemeClr val="tx1"/>
                </a:solidFill>
              </a:rPr>
              <a:t> </a:t>
            </a:r>
            <a:r>
              <a:rPr lang="en-US" sz="2800" dirty="0" err="1">
                <a:solidFill>
                  <a:schemeClr val="tx1"/>
                </a:solidFill>
              </a:rPr>
              <a:t>hình</a:t>
            </a:r>
            <a:r>
              <a:rPr lang="en-US" sz="2800" dirty="0">
                <a:solidFill>
                  <a:schemeClr val="tx1"/>
                </a:solidFill>
              </a:rPr>
              <a:t> </a:t>
            </a:r>
            <a:r>
              <a:rPr lang="en-US" sz="2800" dirty="0" err="1">
                <a:solidFill>
                  <a:schemeClr val="tx1"/>
                </a:solidFill>
              </a:rPr>
              <a:t>ước</a:t>
            </a:r>
            <a:r>
              <a:rPr lang="en-US" sz="2800" dirty="0">
                <a:solidFill>
                  <a:schemeClr val="tx1"/>
                </a:solidFill>
              </a:rPr>
              <a:t> </a:t>
            </a:r>
            <a:r>
              <a:rPr lang="en-US" sz="2800" dirty="0" err="1">
                <a:solidFill>
                  <a:schemeClr val="tx1"/>
                </a:solidFill>
              </a:rPr>
              <a:t>tính</a:t>
            </a:r>
            <a:r>
              <a:rPr lang="en-US" sz="2800" dirty="0">
                <a:solidFill>
                  <a:schemeClr val="tx1"/>
                </a:solidFill>
              </a:rPr>
              <a:t> </a:t>
            </a:r>
            <a:r>
              <a:rPr lang="en-US" sz="2800" dirty="0" err="1">
                <a:solidFill>
                  <a:schemeClr val="tx1"/>
                </a:solidFill>
              </a:rPr>
              <a:t>tư</a:t>
            </a:r>
            <a:r>
              <a:rPr lang="en-US" sz="2800" dirty="0">
                <a:solidFill>
                  <a:schemeClr val="tx1"/>
                </a:solidFill>
              </a:rPr>
              <a:t> </a:t>
            </a:r>
            <a:r>
              <a:rPr lang="en-US" sz="2800" dirty="0" err="1">
                <a:solidFill>
                  <a:schemeClr val="tx1"/>
                </a:solidFill>
              </a:rPr>
              <a:t>thế</a:t>
            </a:r>
            <a:r>
              <a:rPr lang="en-US" sz="2800" dirty="0">
                <a:solidFill>
                  <a:schemeClr val="tx1"/>
                </a:solidFill>
              </a:rPr>
              <a:t>, </a:t>
            </a:r>
            <a:r>
              <a:rPr lang="en-US" sz="2800" dirty="0" err="1">
                <a:solidFill>
                  <a:schemeClr val="tx1"/>
                </a:solidFill>
              </a:rPr>
              <a:t>tính</a:t>
            </a:r>
            <a:r>
              <a:rPr lang="en-US" sz="2800" dirty="0">
                <a:solidFill>
                  <a:schemeClr val="tx1"/>
                </a:solidFill>
              </a:rPr>
              <a:t> </a:t>
            </a:r>
            <a:r>
              <a:rPr lang="en-US" sz="2800" dirty="0" err="1">
                <a:solidFill>
                  <a:schemeClr val="tx1"/>
                </a:solidFill>
              </a:rPr>
              <a:t>toán</a:t>
            </a:r>
            <a:r>
              <a:rPr lang="en-US" sz="2800" dirty="0">
                <a:solidFill>
                  <a:schemeClr val="tx1"/>
                </a:solidFill>
              </a:rPr>
              <a:t> </a:t>
            </a:r>
            <a:r>
              <a:rPr lang="en-US" sz="2800" dirty="0" err="1">
                <a:solidFill>
                  <a:schemeClr val="tx1"/>
                </a:solidFill>
              </a:rPr>
              <a:t>chiều</a:t>
            </a:r>
            <a:r>
              <a:rPr lang="en-US" sz="2800" dirty="0">
                <a:solidFill>
                  <a:schemeClr val="tx1"/>
                </a:solidFill>
              </a:rPr>
              <a:t> </a:t>
            </a:r>
            <a:r>
              <a:rPr lang="en-US" sz="2800" dirty="0" err="1">
                <a:solidFill>
                  <a:schemeClr val="tx1"/>
                </a:solidFill>
              </a:rPr>
              <a:t>cao</a:t>
            </a:r>
            <a:r>
              <a:rPr lang="en-US" sz="2800" dirty="0">
                <a:solidFill>
                  <a:schemeClr val="tx1"/>
                </a:solidFill>
              </a:rPr>
              <a:t> </a:t>
            </a:r>
            <a:r>
              <a:rPr lang="en-US" sz="2800" dirty="0" err="1">
                <a:solidFill>
                  <a:schemeClr val="tx1"/>
                </a:solidFill>
              </a:rPr>
              <a:t>trong</a:t>
            </a:r>
            <a:r>
              <a:rPr lang="en-US" sz="2800" dirty="0">
                <a:solidFill>
                  <a:schemeClr val="tx1"/>
                </a:solidFill>
              </a:rPr>
              <a:t> </a:t>
            </a:r>
            <a:r>
              <a:rPr lang="en-US" sz="2800" dirty="0" err="1">
                <a:solidFill>
                  <a:schemeClr val="tx1"/>
                </a:solidFill>
              </a:rPr>
              <a:t>không</a:t>
            </a:r>
            <a:r>
              <a:rPr lang="en-US" sz="2800" dirty="0">
                <a:solidFill>
                  <a:schemeClr val="tx1"/>
                </a:solidFill>
              </a:rPr>
              <a:t> </a:t>
            </a:r>
            <a:r>
              <a:rPr lang="en-US" sz="2800" dirty="0" err="1">
                <a:solidFill>
                  <a:schemeClr val="tx1"/>
                </a:solidFill>
              </a:rPr>
              <a:t>gian</a:t>
            </a:r>
            <a:r>
              <a:rPr lang="en-US" sz="2800" dirty="0">
                <a:solidFill>
                  <a:schemeClr val="tx1"/>
                </a:solidFill>
              </a:rPr>
              <a:t> 3D</a:t>
            </a:r>
            <a:endParaRPr lang="vi-VN" sz="2800" dirty="0">
              <a:solidFill>
                <a:schemeClr val="tx1"/>
              </a:solidFill>
            </a:endParaRPr>
          </a:p>
          <a:p>
            <a:pPr algn="just">
              <a:lnSpc>
                <a:spcPct val="120000"/>
              </a:lnSpc>
              <a:buClr>
                <a:schemeClr val="tx1"/>
              </a:buClr>
              <a:buFont typeface="Wingdings" panose="05000000000000000000" pitchFamily="2" charset="2"/>
              <a:buChar char="Ø"/>
            </a:pPr>
            <a:r>
              <a:rPr lang="en-US" sz="2800" dirty="0" err="1">
                <a:solidFill>
                  <a:schemeClr val="tx1"/>
                </a:solidFill>
              </a:rPr>
              <a:t>Phát</a:t>
            </a:r>
            <a:r>
              <a:rPr lang="en-US" sz="2800" dirty="0">
                <a:solidFill>
                  <a:schemeClr val="tx1"/>
                </a:solidFill>
              </a:rPr>
              <a:t> </a:t>
            </a:r>
            <a:r>
              <a:rPr lang="en-US" sz="2800" dirty="0" err="1">
                <a:solidFill>
                  <a:schemeClr val="tx1"/>
                </a:solidFill>
              </a:rPr>
              <a:t>triển</a:t>
            </a:r>
            <a:r>
              <a:rPr lang="en-US" sz="2800" dirty="0">
                <a:solidFill>
                  <a:schemeClr val="tx1"/>
                </a:solidFill>
              </a:rPr>
              <a:t> </a:t>
            </a:r>
            <a:r>
              <a:rPr lang="en-US" sz="2800" dirty="0" err="1">
                <a:solidFill>
                  <a:schemeClr val="tx1"/>
                </a:solidFill>
              </a:rPr>
              <a:t>thêm</a:t>
            </a:r>
            <a:r>
              <a:rPr lang="en-US" sz="2800" dirty="0">
                <a:solidFill>
                  <a:schemeClr val="tx1"/>
                </a:solidFill>
              </a:rPr>
              <a:t> </a:t>
            </a:r>
            <a:r>
              <a:rPr lang="en-US" sz="2800" dirty="0" err="1">
                <a:solidFill>
                  <a:schemeClr val="tx1"/>
                </a:solidFill>
              </a:rPr>
              <a:t>mô</a:t>
            </a:r>
            <a:r>
              <a:rPr lang="en-US" sz="2800" dirty="0">
                <a:solidFill>
                  <a:schemeClr val="tx1"/>
                </a:solidFill>
              </a:rPr>
              <a:t> </a:t>
            </a:r>
            <a:r>
              <a:rPr lang="en-US" sz="2800" dirty="0" err="1">
                <a:solidFill>
                  <a:schemeClr val="tx1"/>
                </a:solidFill>
              </a:rPr>
              <a:t>hình</a:t>
            </a:r>
            <a:r>
              <a:rPr lang="en-US" sz="2800" dirty="0">
                <a:solidFill>
                  <a:schemeClr val="tx1"/>
                </a:solidFill>
              </a:rPr>
              <a:t> </a:t>
            </a:r>
            <a:r>
              <a:rPr lang="en-US" sz="2800" dirty="0" err="1">
                <a:solidFill>
                  <a:schemeClr val="tx1"/>
                </a:solidFill>
              </a:rPr>
              <a:t>nhận</a:t>
            </a:r>
            <a:r>
              <a:rPr lang="en-US" sz="2800" dirty="0">
                <a:solidFill>
                  <a:schemeClr val="tx1"/>
                </a:solidFill>
              </a:rPr>
              <a:t> </a:t>
            </a:r>
            <a:r>
              <a:rPr lang="en-US" sz="2800" dirty="0" err="1">
                <a:solidFill>
                  <a:schemeClr val="tx1"/>
                </a:solidFill>
              </a:rPr>
              <a:t>dạng</a:t>
            </a:r>
            <a:r>
              <a:rPr lang="en-US" sz="2800" dirty="0">
                <a:solidFill>
                  <a:schemeClr val="tx1"/>
                </a:solidFill>
              </a:rPr>
              <a:t> </a:t>
            </a:r>
            <a:r>
              <a:rPr lang="en-US" sz="2800" dirty="0" err="1">
                <a:solidFill>
                  <a:schemeClr val="tx1"/>
                </a:solidFill>
              </a:rPr>
              <a:t>tư</a:t>
            </a:r>
            <a:r>
              <a:rPr lang="en-US" sz="2800" dirty="0">
                <a:solidFill>
                  <a:schemeClr val="tx1"/>
                </a:solidFill>
              </a:rPr>
              <a:t> </a:t>
            </a:r>
            <a:r>
              <a:rPr lang="en-US" sz="2800" dirty="0" err="1">
                <a:solidFill>
                  <a:schemeClr val="tx1"/>
                </a:solidFill>
              </a:rPr>
              <a:t>thế</a:t>
            </a:r>
            <a:r>
              <a:rPr lang="en-US" sz="2800" dirty="0">
                <a:solidFill>
                  <a:schemeClr val="tx1"/>
                </a:solidFill>
              </a:rPr>
              <a:t> </a:t>
            </a:r>
            <a:r>
              <a:rPr lang="en-US" sz="2800" dirty="0" err="1">
                <a:solidFill>
                  <a:schemeClr val="tx1"/>
                </a:solidFill>
              </a:rPr>
              <a:t>giúp</a:t>
            </a:r>
            <a:r>
              <a:rPr lang="en-US" sz="2800" dirty="0">
                <a:solidFill>
                  <a:schemeClr val="tx1"/>
                </a:solidFill>
              </a:rPr>
              <a:t> </a:t>
            </a:r>
            <a:r>
              <a:rPr lang="en-US" sz="2800" dirty="0" err="1">
                <a:solidFill>
                  <a:schemeClr val="tx1"/>
                </a:solidFill>
              </a:rPr>
              <a:t>tính</a:t>
            </a:r>
            <a:r>
              <a:rPr lang="en-US" sz="2800" dirty="0">
                <a:solidFill>
                  <a:schemeClr val="tx1"/>
                </a:solidFill>
              </a:rPr>
              <a:t> </a:t>
            </a:r>
            <a:r>
              <a:rPr lang="en-US" sz="2800" dirty="0" err="1">
                <a:solidFill>
                  <a:schemeClr val="tx1"/>
                </a:solidFill>
              </a:rPr>
              <a:t>toán</a:t>
            </a:r>
            <a:r>
              <a:rPr lang="en-US" sz="2800" dirty="0">
                <a:solidFill>
                  <a:schemeClr val="tx1"/>
                </a:solidFill>
              </a:rPr>
              <a:t> </a:t>
            </a:r>
            <a:r>
              <a:rPr lang="en-US" sz="2800" dirty="0" err="1">
                <a:solidFill>
                  <a:schemeClr val="tx1"/>
                </a:solidFill>
              </a:rPr>
              <a:t>chính</a:t>
            </a:r>
            <a:r>
              <a:rPr lang="en-US" sz="2800" dirty="0">
                <a:solidFill>
                  <a:schemeClr val="tx1"/>
                </a:solidFill>
              </a:rPr>
              <a:t> </a:t>
            </a:r>
            <a:r>
              <a:rPr lang="en-US" sz="2800" dirty="0" err="1">
                <a:solidFill>
                  <a:schemeClr val="tx1"/>
                </a:solidFill>
              </a:rPr>
              <a:t>xác</a:t>
            </a:r>
            <a:r>
              <a:rPr lang="en-US" sz="2800" dirty="0">
                <a:solidFill>
                  <a:schemeClr val="tx1"/>
                </a:solidFill>
              </a:rPr>
              <a:t> </a:t>
            </a:r>
            <a:r>
              <a:rPr lang="en-US" sz="2800" dirty="0" err="1">
                <a:solidFill>
                  <a:schemeClr val="tx1"/>
                </a:solidFill>
              </a:rPr>
              <a:t>với</a:t>
            </a:r>
            <a:r>
              <a:rPr lang="en-US" sz="2800" dirty="0">
                <a:solidFill>
                  <a:schemeClr val="tx1"/>
                </a:solidFill>
              </a:rPr>
              <a:t> </a:t>
            </a:r>
            <a:r>
              <a:rPr lang="en-US" sz="2800" dirty="0" err="1">
                <a:solidFill>
                  <a:schemeClr val="tx1"/>
                </a:solidFill>
              </a:rPr>
              <a:t>các</a:t>
            </a:r>
            <a:r>
              <a:rPr lang="en-US" sz="2800" dirty="0">
                <a:solidFill>
                  <a:schemeClr val="tx1"/>
                </a:solidFill>
              </a:rPr>
              <a:t> </a:t>
            </a:r>
            <a:r>
              <a:rPr lang="en-US" sz="2800" dirty="0" err="1">
                <a:solidFill>
                  <a:schemeClr val="tx1"/>
                </a:solidFill>
              </a:rPr>
              <a:t>tư</a:t>
            </a:r>
            <a:r>
              <a:rPr lang="en-US" sz="2800" dirty="0">
                <a:solidFill>
                  <a:schemeClr val="tx1"/>
                </a:solidFill>
              </a:rPr>
              <a:t> </a:t>
            </a:r>
            <a:r>
              <a:rPr lang="en-US" sz="2800" dirty="0" err="1">
                <a:solidFill>
                  <a:schemeClr val="tx1"/>
                </a:solidFill>
              </a:rPr>
              <a:t>thế</a:t>
            </a:r>
            <a:r>
              <a:rPr lang="en-US" sz="2800" dirty="0">
                <a:solidFill>
                  <a:schemeClr val="tx1"/>
                </a:solidFill>
              </a:rPr>
              <a:t> </a:t>
            </a:r>
            <a:r>
              <a:rPr lang="en-US" sz="2800" dirty="0" err="1">
                <a:solidFill>
                  <a:schemeClr val="tx1"/>
                </a:solidFill>
              </a:rPr>
              <a:t>khác</a:t>
            </a:r>
            <a:r>
              <a:rPr lang="en-US" sz="2800" dirty="0">
                <a:solidFill>
                  <a:schemeClr val="tx1"/>
                </a:solidFill>
              </a:rPr>
              <a:t> </a:t>
            </a:r>
            <a:r>
              <a:rPr lang="en-US" sz="2800" dirty="0" err="1">
                <a:solidFill>
                  <a:schemeClr val="tx1"/>
                </a:solidFill>
              </a:rPr>
              <a:t>nhau</a:t>
            </a:r>
            <a:endParaRPr lang="vi-VN" sz="2800" dirty="0">
              <a:solidFill>
                <a:schemeClr val="tx1"/>
              </a:solidFill>
            </a:endParaRPr>
          </a:p>
          <a:p>
            <a:pPr>
              <a:lnSpc>
                <a:spcPct val="120000"/>
              </a:lnSpc>
              <a:buFont typeface="Wingdings" panose="05000000000000000000" pitchFamily="2" charset="2"/>
              <a:buChar char="Ø"/>
            </a:pPr>
            <a:r>
              <a:rPr lang="en-US" sz="2800" dirty="0" err="1">
                <a:solidFill>
                  <a:schemeClr val="tx1"/>
                </a:solidFill>
              </a:rPr>
              <a:t>Tìm</a:t>
            </a:r>
            <a:r>
              <a:rPr lang="en-US" sz="2800" dirty="0">
                <a:solidFill>
                  <a:schemeClr val="tx1"/>
                </a:solidFill>
              </a:rPr>
              <a:t> </a:t>
            </a:r>
            <a:r>
              <a:rPr lang="en-US" sz="2800" dirty="0" err="1">
                <a:solidFill>
                  <a:schemeClr val="tx1"/>
                </a:solidFill>
              </a:rPr>
              <a:t>hiểu</a:t>
            </a:r>
            <a:r>
              <a:rPr lang="en-US" sz="2800" dirty="0">
                <a:solidFill>
                  <a:schemeClr val="tx1"/>
                </a:solidFill>
              </a:rPr>
              <a:t> </a:t>
            </a:r>
            <a:r>
              <a:rPr lang="en-US" sz="2800" dirty="0" err="1">
                <a:solidFill>
                  <a:schemeClr val="tx1"/>
                </a:solidFill>
              </a:rPr>
              <a:t>các</a:t>
            </a:r>
            <a:r>
              <a:rPr lang="en-US" sz="2800" dirty="0">
                <a:solidFill>
                  <a:schemeClr val="tx1"/>
                </a:solidFill>
              </a:rPr>
              <a:t> </a:t>
            </a:r>
            <a:r>
              <a:rPr lang="en-US" sz="2800" dirty="0" err="1">
                <a:solidFill>
                  <a:schemeClr val="tx1"/>
                </a:solidFill>
              </a:rPr>
              <a:t>thuật</a:t>
            </a:r>
            <a:r>
              <a:rPr lang="en-US" sz="2800" dirty="0">
                <a:solidFill>
                  <a:schemeClr val="tx1"/>
                </a:solidFill>
              </a:rPr>
              <a:t> </a:t>
            </a:r>
            <a:r>
              <a:rPr lang="en-US" sz="2800" dirty="0" err="1">
                <a:solidFill>
                  <a:schemeClr val="tx1"/>
                </a:solidFill>
              </a:rPr>
              <a:t>toán</a:t>
            </a:r>
            <a:r>
              <a:rPr lang="en-US" sz="2800" dirty="0">
                <a:solidFill>
                  <a:schemeClr val="tx1"/>
                </a:solidFill>
              </a:rPr>
              <a:t> </a:t>
            </a:r>
            <a:r>
              <a:rPr lang="en-US" sz="2800" dirty="0" err="1">
                <a:solidFill>
                  <a:schemeClr val="tx1"/>
                </a:solidFill>
              </a:rPr>
              <a:t>ước</a:t>
            </a:r>
            <a:r>
              <a:rPr lang="en-US" sz="2800" dirty="0">
                <a:solidFill>
                  <a:schemeClr val="tx1"/>
                </a:solidFill>
              </a:rPr>
              <a:t> </a:t>
            </a:r>
            <a:r>
              <a:rPr lang="en-US" sz="2800" dirty="0" err="1">
                <a:solidFill>
                  <a:schemeClr val="tx1"/>
                </a:solidFill>
              </a:rPr>
              <a:t>tính</a:t>
            </a:r>
            <a:r>
              <a:rPr lang="en-US" sz="2800" dirty="0">
                <a:solidFill>
                  <a:schemeClr val="tx1"/>
                </a:solidFill>
              </a:rPr>
              <a:t> </a:t>
            </a:r>
            <a:r>
              <a:rPr lang="en-US" sz="2800" dirty="0" err="1">
                <a:solidFill>
                  <a:schemeClr val="tx1"/>
                </a:solidFill>
              </a:rPr>
              <a:t>khoảng</a:t>
            </a:r>
            <a:r>
              <a:rPr lang="en-US" sz="2800" dirty="0">
                <a:solidFill>
                  <a:schemeClr val="tx1"/>
                </a:solidFill>
              </a:rPr>
              <a:t> </a:t>
            </a:r>
            <a:r>
              <a:rPr lang="en-US" sz="2800" dirty="0" err="1">
                <a:solidFill>
                  <a:schemeClr val="tx1"/>
                </a:solidFill>
              </a:rPr>
              <a:t>cách</a:t>
            </a:r>
            <a:endParaRPr lang="en-US" sz="2800" dirty="0">
              <a:solidFill>
                <a:schemeClr val="tx1"/>
              </a:solidFill>
            </a:endParaRPr>
          </a:p>
        </p:txBody>
      </p:sp>
    </p:spTree>
    <p:extLst>
      <p:ext uri="{BB962C8B-B14F-4D97-AF65-F5344CB8AC3E}">
        <p14:creationId xmlns:p14="http://schemas.microsoft.com/office/powerpoint/2010/main" val="33680465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60D1B-3DB7-D378-2CA7-C15559772176}"/>
              </a:ext>
            </a:extLst>
          </p:cNvPr>
          <p:cNvSpPr>
            <a:spLocks noGrp="1"/>
          </p:cNvSpPr>
          <p:nvPr>
            <p:ph type="title"/>
          </p:nvPr>
        </p:nvSpPr>
        <p:spPr>
          <a:xfrm>
            <a:off x="837163" y="1128693"/>
            <a:ext cx="7543800" cy="3364634"/>
          </a:xfrm>
        </p:spPr>
        <p:txBody>
          <a:bodyPr vert="horz" lIns="91440" tIns="45720" rIns="91440" bIns="45720" rtlCol="0" anchor="b">
            <a:normAutofit fontScale="90000"/>
          </a:bodyPr>
          <a:lstStyle/>
          <a:p>
            <a:pPr algn="ctr">
              <a:lnSpc>
                <a:spcPct val="130000"/>
              </a:lnSpc>
            </a:pPr>
            <a:r>
              <a:rPr lang="en-US" sz="6600" dirty="0">
                <a:solidFill>
                  <a:schemeClr val="tx1">
                    <a:lumMod val="85000"/>
                    <a:lumOff val="15000"/>
                  </a:schemeClr>
                </a:solidFill>
                <a:latin typeface="Segoe UI Semibold" panose="020B0702040204020203" pitchFamily="34" charset="0"/>
                <a:ea typeface="+mj-ea"/>
                <a:cs typeface="Segoe UI Semibold" panose="020B0702040204020203" pitchFamily="34" charset="0"/>
              </a:rPr>
              <a:t>CÁM ƠN THẦY CÔ VÀ CÁC BẠN ĐÃ CHÚ Ý LẮNG NGHE</a:t>
            </a: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569761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C6E8-78B5-2570-38BA-DB7CA4EDAE14}"/>
              </a:ext>
            </a:extLst>
          </p:cNvPr>
          <p:cNvSpPr>
            <a:spLocks noGrp="1"/>
          </p:cNvSpPr>
          <p:nvPr>
            <p:ph type="title"/>
          </p:nvPr>
        </p:nvSpPr>
        <p:spPr/>
        <p:txBody>
          <a:bodyPr/>
          <a:lstStyle/>
          <a:p>
            <a:r>
              <a:rPr lang="en-US" b="1" dirty="0" err="1">
                <a:latin typeface="Segoe UI" panose="020B0502040204020203" pitchFamily="34" charset="0"/>
                <a:cs typeface="Segoe UI" panose="020B0502040204020203" pitchFamily="34" charset="0"/>
              </a:rPr>
              <a:t>Nội</a:t>
            </a:r>
            <a:r>
              <a:rPr lang="en-US" b="1" dirty="0">
                <a:latin typeface="Segoe UI" panose="020B0502040204020203" pitchFamily="34" charset="0"/>
                <a:cs typeface="Segoe UI" panose="020B0502040204020203" pitchFamily="34" charset="0"/>
              </a:rPr>
              <a:t> dung</a:t>
            </a:r>
          </a:p>
        </p:txBody>
      </p:sp>
      <p:sp>
        <p:nvSpPr>
          <p:cNvPr id="20" name="TextBox 19">
            <a:extLst>
              <a:ext uri="{FF2B5EF4-FFF2-40B4-BE49-F238E27FC236}">
                <a16:creationId xmlns:a16="http://schemas.microsoft.com/office/drawing/2014/main" id="{389A0033-523C-8F8D-BC2E-DDCEF261B1B8}"/>
              </a:ext>
            </a:extLst>
          </p:cNvPr>
          <p:cNvSpPr txBox="1"/>
          <p:nvPr/>
        </p:nvSpPr>
        <p:spPr>
          <a:xfrm>
            <a:off x="949913" y="2361460"/>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01</a:t>
            </a:r>
          </a:p>
        </p:txBody>
      </p:sp>
      <p:sp>
        <p:nvSpPr>
          <p:cNvPr id="21" name="TextBox 20">
            <a:extLst>
              <a:ext uri="{FF2B5EF4-FFF2-40B4-BE49-F238E27FC236}">
                <a16:creationId xmlns:a16="http://schemas.microsoft.com/office/drawing/2014/main" id="{DA42E0B7-FD2E-BD1B-0DF2-ECF9C60DA877}"/>
              </a:ext>
            </a:extLst>
          </p:cNvPr>
          <p:cNvSpPr txBox="1"/>
          <p:nvPr/>
        </p:nvSpPr>
        <p:spPr>
          <a:xfrm>
            <a:off x="1979722" y="2361460"/>
            <a:ext cx="2192784"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Lý do </a:t>
            </a:r>
            <a:r>
              <a:rPr lang="en-US" sz="3200" dirty="0" err="1">
                <a:latin typeface="Segoe UI Semibold" panose="020B0702040204020203" pitchFamily="34" charset="0"/>
                <a:cs typeface="Segoe UI Semibold" panose="020B0702040204020203" pitchFamily="34" charset="0"/>
              </a:rPr>
              <a:t>chọn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đề</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tài</a:t>
            </a:r>
            <a:endParaRPr lang="en-US" sz="3200" dirty="0">
              <a:latin typeface="Segoe UI Semibold" panose="020B0702040204020203" pitchFamily="34" charset="0"/>
              <a:cs typeface="Segoe UI Semibold" panose="020B0702040204020203" pitchFamily="34" charset="0"/>
            </a:endParaRPr>
          </a:p>
        </p:txBody>
      </p:sp>
      <p:sp>
        <p:nvSpPr>
          <p:cNvPr id="24" name="TextBox 23">
            <a:extLst>
              <a:ext uri="{FF2B5EF4-FFF2-40B4-BE49-F238E27FC236}">
                <a16:creationId xmlns:a16="http://schemas.microsoft.com/office/drawing/2014/main" id="{F7E9C64B-1EAB-D158-1CA5-C44D6A940D02}"/>
              </a:ext>
            </a:extLst>
          </p:cNvPr>
          <p:cNvSpPr txBox="1"/>
          <p:nvPr/>
        </p:nvSpPr>
        <p:spPr>
          <a:xfrm>
            <a:off x="4971494" y="2361460"/>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02</a:t>
            </a:r>
          </a:p>
        </p:txBody>
      </p:sp>
      <p:sp>
        <p:nvSpPr>
          <p:cNvPr id="25" name="TextBox 24">
            <a:extLst>
              <a:ext uri="{FF2B5EF4-FFF2-40B4-BE49-F238E27FC236}">
                <a16:creationId xmlns:a16="http://schemas.microsoft.com/office/drawing/2014/main" id="{79E115F6-40D7-AE16-97F8-1C12BAC17823}"/>
              </a:ext>
            </a:extLst>
          </p:cNvPr>
          <p:cNvSpPr txBox="1"/>
          <p:nvPr/>
        </p:nvSpPr>
        <p:spPr>
          <a:xfrm>
            <a:off x="6001303" y="2361460"/>
            <a:ext cx="2272684" cy="1077218"/>
          </a:xfrm>
          <a:prstGeom prst="rect">
            <a:avLst/>
          </a:prstGeom>
          <a:noFill/>
        </p:spPr>
        <p:txBody>
          <a:bodyPr wrap="square" rtlCol="0">
            <a:spAutoFit/>
          </a:bodyPr>
          <a:lstStyle/>
          <a:p>
            <a:r>
              <a:rPr lang="en-US" sz="3200" dirty="0" err="1">
                <a:latin typeface="Segoe UI Semibold" panose="020B0702040204020203" pitchFamily="34" charset="0"/>
                <a:cs typeface="Segoe UI Semibold" panose="020B0702040204020203" pitchFamily="34" charset="0"/>
              </a:rPr>
              <a:t>Công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sử</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dụng</a:t>
            </a:r>
            <a:endParaRPr lang="en-US" sz="3200" dirty="0">
              <a:latin typeface="Segoe UI Semibold" panose="020B0702040204020203" pitchFamily="34" charset="0"/>
              <a:cs typeface="Segoe UI Semibold" panose="020B0702040204020203" pitchFamily="34" charset="0"/>
            </a:endParaRPr>
          </a:p>
        </p:txBody>
      </p:sp>
      <p:sp>
        <p:nvSpPr>
          <p:cNvPr id="26" name="TextBox 25">
            <a:extLst>
              <a:ext uri="{FF2B5EF4-FFF2-40B4-BE49-F238E27FC236}">
                <a16:creationId xmlns:a16="http://schemas.microsoft.com/office/drawing/2014/main" id="{BCAD023E-9FB5-49A1-AA1F-D048ABCE746F}"/>
              </a:ext>
            </a:extLst>
          </p:cNvPr>
          <p:cNvSpPr txBox="1"/>
          <p:nvPr/>
        </p:nvSpPr>
        <p:spPr>
          <a:xfrm>
            <a:off x="949913" y="4012706"/>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03</a:t>
            </a:r>
          </a:p>
        </p:txBody>
      </p:sp>
      <p:sp>
        <p:nvSpPr>
          <p:cNvPr id="27" name="TextBox 26">
            <a:extLst>
              <a:ext uri="{FF2B5EF4-FFF2-40B4-BE49-F238E27FC236}">
                <a16:creationId xmlns:a16="http://schemas.microsoft.com/office/drawing/2014/main" id="{CAC8625D-B010-3E62-D7EF-D9D67B7F80F1}"/>
              </a:ext>
            </a:extLst>
          </p:cNvPr>
          <p:cNvSpPr txBox="1"/>
          <p:nvPr/>
        </p:nvSpPr>
        <p:spPr>
          <a:xfrm>
            <a:off x="1979722" y="4012706"/>
            <a:ext cx="2192784" cy="1077218"/>
          </a:xfrm>
          <a:prstGeom prst="rect">
            <a:avLst/>
          </a:prstGeom>
          <a:noFill/>
        </p:spPr>
        <p:txBody>
          <a:bodyPr wrap="square" rtlCol="0">
            <a:spAutoFit/>
          </a:bodyPr>
          <a:lstStyle/>
          <a:p>
            <a:r>
              <a:rPr lang="en-US" sz="3200" dirty="0" err="1">
                <a:latin typeface="Segoe UI Semibold" panose="020B0702040204020203" pitchFamily="34" charset="0"/>
                <a:cs typeface="Segoe UI Semibold" panose="020B0702040204020203" pitchFamily="34" charset="0"/>
              </a:rPr>
              <a:t>Cách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thức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thực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hiện</a:t>
            </a:r>
            <a:endParaRPr lang="en-US" sz="3200" dirty="0">
              <a:latin typeface="Segoe UI Semibold" panose="020B0702040204020203" pitchFamily="34" charset="0"/>
              <a:cs typeface="Segoe UI Semibold" panose="020B0702040204020203" pitchFamily="34" charset="0"/>
            </a:endParaRPr>
          </a:p>
        </p:txBody>
      </p:sp>
      <p:sp>
        <p:nvSpPr>
          <p:cNvPr id="28" name="TextBox 27">
            <a:extLst>
              <a:ext uri="{FF2B5EF4-FFF2-40B4-BE49-F238E27FC236}">
                <a16:creationId xmlns:a16="http://schemas.microsoft.com/office/drawing/2014/main" id="{A915F9A3-BF61-EA02-E3D2-8536FB6BE592}"/>
              </a:ext>
            </a:extLst>
          </p:cNvPr>
          <p:cNvSpPr txBox="1"/>
          <p:nvPr/>
        </p:nvSpPr>
        <p:spPr>
          <a:xfrm>
            <a:off x="4971494" y="4012706"/>
            <a:ext cx="1118586" cy="707886"/>
          </a:xfrm>
          <a:prstGeom prst="rect">
            <a:avLst/>
          </a:prstGeom>
          <a:noFill/>
        </p:spPr>
        <p:txBody>
          <a:bodyPr wrap="square" rtlCol="0">
            <a:spAutoFit/>
          </a:bodyPr>
          <a:lstStyle/>
          <a:p>
            <a:pPr algn="ctr"/>
            <a:r>
              <a:rPr lang="en-US" sz="4000" dirty="0">
                <a:latin typeface="Hammersmith One" panose="02010703030501060504" pitchFamily="2" charset="0"/>
              </a:rPr>
              <a:t>04</a:t>
            </a:r>
          </a:p>
        </p:txBody>
      </p:sp>
      <p:sp>
        <p:nvSpPr>
          <p:cNvPr id="29" name="TextBox 28">
            <a:extLst>
              <a:ext uri="{FF2B5EF4-FFF2-40B4-BE49-F238E27FC236}">
                <a16:creationId xmlns:a16="http://schemas.microsoft.com/office/drawing/2014/main" id="{80A68823-1065-EFE6-5BDF-625EA72B03AF}"/>
              </a:ext>
            </a:extLst>
          </p:cNvPr>
          <p:cNvSpPr txBox="1"/>
          <p:nvPr/>
        </p:nvSpPr>
        <p:spPr>
          <a:xfrm>
            <a:off x="6001303" y="4012706"/>
            <a:ext cx="2192784" cy="1077218"/>
          </a:xfrm>
          <a:prstGeom prst="rect">
            <a:avLst/>
          </a:prstGeom>
          <a:noFill/>
        </p:spPr>
        <p:txBody>
          <a:bodyPr wrap="square" rtlCol="0">
            <a:spAutoFit/>
          </a:bodyPr>
          <a:lstStyle/>
          <a:p>
            <a:r>
              <a:rPr lang="en-US" sz="3200" dirty="0" err="1">
                <a:latin typeface="Segoe UI Semibold" panose="020B0702040204020203" pitchFamily="34" charset="0"/>
                <a:cs typeface="Segoe UI Semibold" panose="020B0702040204020203" pitchFamily="34" charset="0"/>
              </a:rPr>
              <a:t>Hướng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phát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triển</a:t>
            </a:r>
            <a:endParaRPr lang="en-US" sz="3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071390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53A0-3AA4-F94C-935F-3665795163BB}"/>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1. Lý do </a:t>
            </a:r>
            <a:r>
              <a:rPr lang="en-US" b="1" dirty="0" err="1">
                <a:latin typeface="Segoe UI" panose="020B0502040204020203" pitchFamily="34" charset="0"/>
                <a:cs typeface="Segoe UI" panose="020B0502040204020203" pitchFamily="34" charset="0"/>
              </a:rPr>
              <a:t>chọn</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đề</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tài</a:t>
            </a:r>
            <a:endParaRPr lang="en-US"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C69C55A-43D4-F5C9-AF9A-39979097498F}"/>
              </a:ext>
            </a:extLst>
          </p:cNvPr>
          <p:cNvSpPr>
            <a:spLocks noGrp="1"/>
          </p:cNvSpPr>
          <p:nvPr>
            <p:ph idx="1"/>
          </p:nvPr>
        </p:nvSpPr>
        <p:spPr>
          <a:xfrm>
            <a:off x="822959" y="1845734"/>
            <a:ext cx="3749041" cy="4430316"/>
          </a:xfrm>
        </p:spPr>
        <p:txBody>
          <a:bodyPr>
            <a:normAutofit/>
          </a:bodyPr>
          <a:lstStyle/>
          <a:p>
            <a:pPr marL="457200" indent="-457200">
              <a:buClr>
                <a:schemeClr val="tx1"/>
              </a:buClr>
              <a:buAutoNum type="alphaLcPeriod"/>
            </a:pPr>
            <a:r>
              <a:rPr lang="en-US" sz="3200" dirty="0" err="1">
                <a:solidFill>
                  <a:schemeClr val="tx1"/>
                </a:solidFill>
                <a:latin typeface="Segoe UI Semibold" panose="020B0702040204020203" pitchFamily="34" charset="0"/>
                <a:cs typeface="Segoe UI Semibold" panose="020B0702040204020203" pitchFamily="34" charset="0"/>
              </a:rPr>
              <a:t>Đặt</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vấn</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đề</a:t>
            </a:r>
            <a:endParaRPr lang="en-US" sz="3200" dirty="0">
              <a:solidFill>
                <a:schemeClr val="tx1"/>
              </a:solidFill>
              <a:latin typeface="Segoe UI Semibold" panose="020B0702040204020203" pitchFamily="34" charset="0"/>
              <a:cs typeface="Segoe UI Semibold" panose="020B0702040204020203" pitchFamily="34" charset="0"/>
            </a:endParaRPr>
          </a:p>
          <a:p>
            <a:pPr algn="just">
              <a:lnSpc>
                <a:spcPct val="130000"/>
              </a:lnSpc>
              <a:buClr>
                <a:schemeClr val="tx1"/>
              </a:buClr>
              <a:buFont typeface="Wingdings" panose="05000000000000000000" pitchFamily="2" charset="2"/>
              <a:buChar char="Ø"/>
            </a:pPr>
            <a:r>
              <a:rPr lang="vi-VN" sz="2400" dirty="0">
                <a:solidFill>
                  <a:schemeClr val="tx1"/>
                </a:solidFill>
              </a:rPr>
              <a:t>Việc </a:t>
            </a:r>
            <a:r>
              <a:rPr lang="en-US" sz="2400" dirty="0" err="1">
                <a:solidFill>
                  <a:schemeClr val="tx1"/>
                </a:solidFill>
              </a:rPr>
              <a:t>đo</a:t>
            </a:r>
            <a:r>
              <a:rPr lang="en-US" sz="2400" dirty="0">
                <a:solidFill>
                  <a:schemeClr val="tx1"/>
                </a:solidFill>
              </a:rPr>
              <a:t> </a:t>
            </a:r>
            <a:r>
              <a:rPr lang="vi-VN" sz="2400" dirty="0">
                <a:solidFill>
                  <a:schemeClr val="tx1"/>
                </a:solidFill>
              </a:rPr>
              <a:t>chiều cao là một vấn đề quan trọng trong nhiều ứng dụng thị giác máy tính, ví dụ như phán đoán tư thế con người, phân tích trong thể thao,… </a:t>
            </a:r>
            <a:endParaRPr lang="en-US" sz="2400" dirty="0">
              <a:solidFill>
                <a:schemeClr val="tx1"/>
              </a:solidFill>
            </a:endParaRPr>
          </a:p>
        </p:txBody>
      </p:sp>
      <p:pic>
        <p:nvPicPr>
          <p:cNvPr id="5" name="Picture 4">
            <a:extLst>
              <a:ext uri="{FF2B5EF4-FFF2-40B4-BE49-F238E27FC236}">
                <a16:creationId xmlns:a16="http://schemas.microsoft.com/office/drawing/2014/main" id="{63CF5ADC-C355-431F-161C-589E5B70DABE}"/>
              </a:ext>
            </a:extLst>
          </p:cNvPr>
          <p:cNvPicPr>
            <a:picLocks noChangeAspect="1"/>
          </p:cNvPicPr>
          <p:nvPr/>
        </p:nvPicPr>
        <p:blipFill>
          <a:blip r:embed="rId2"/>
          <a:stretch>
            <a:fillRect/>
          </a:stretch>
        </p:blipFill>
        <p:spPr>
          <a:xfrm>
            <a:off x="5248656" y="2641644"/>
            <a:ext cx="3241819" cy="2550550"/>
          </a:xfrm>
          <a:prstGeom prst="rect">
            <a:avLst/>
          </a:prstGeom>
        </p:spPr>
      </p:pic>
    </p:spTree>
    <p:extLst>
      <p:ext uri="{BB962C8B-B14F-4D97-AF65-F5344CB8AC3E}">
        <p14:creationId xmlns:p14="http://schemas.microsoft.com/office/powerpoint/2010/main" val="2358332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53A0-3AA4-F94C-935F-3665795163BB}"/>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1. Lý do </a:t>
            </a:r>
            <a:r>
              <a:rPr lang="en-US" b="1" dirty="0" err="1">
                <a:latin typeface="Segoe UI" panose="020B0502040204020203" pitchFamily="34" charset="0"/>
                <a:cs typeface="Segoe UI" panose="020B0502040204020203" pitchFamily="34" charset="0"/>
              </a:rPr>
              <a:t>chọn</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đề</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tài</a:t>
            </a:r>
            <a:endParaRPr lang="en-US"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C69C55A-43D4-F5C9-AF9A-39979097498F}"/>
              </a:ext>
            </a:extLst>
          </p:cNvPr>
          <p:cNvSpPr>
            <a:spLocks noGrp="1"/>
          </p:cNvSpPr>
          <p:nvPr>
            <p:ph idx="1"/>
          </p:nvPr>
        </p:nvSpPr>
        <p:spPr>
          <a:xfrm>
            <a:off x="822959" y="1845734"/>
            <a:ext cx="3749041" cy="4207594"/>
          </a:xfrm>
        </p:spPr>
        <p:txBody>
          <a:bodyPr>
            <a:normAutofit lnSpcReduction="10000"/>
          </a:bodyPr>
          <a:lstStyle/>
          <a:p>
            <a:pPr marL="457200" indent="-457200">
              <a:buClr>
                <a:schemeClr val="tx1"/>
              </a:buClr>
              <a:buAutoNum type="alphaLcPeriod"/>
            </a:pPr>
            <a:r>
              <a:rPr lang="en-US" sz="3200" dirty="0" err="1">
                <a:solidFill>
                  <a:schemeClr val="tx1"/>
                </a:solidFill>
                <a:latin typeface="Segoe UI Semibold" panose="020B0702040204020203" pitchFamily="34" charset="0"/>
                <a:cs typeface="Segoe UI Semibold" panose="020B0702040204020203" pitchFamily="34" charset="0"/>
              </a:rPr>
              <a:t>Đặt</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vấn</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đề</a:t>
            </a:r>
            <a:endParaRPr lang="en-US" sz="3200" dirty="0">
              <a:solidFill>
                <a:schemeClr val="tx1"/>
              </a:solidFill>
              <a:latin typeface="Segoe UI Semibold" panose="020B0702040204020203" pitchFamily="34" charset="0"/>
              <a:cs typeface="Segoe UI Semibold" panose="020B0702040204020203" pitchFamily="34" charset="0"/>
            </a:endParaRPr>
          </a:p>
          <a:p>
            <a:pPr algn="just">
              <a:lnSpc>
                <a:spcPct val="130000"/>
              </a:lnSpc>
              <a:buClr>
                <a:schemeClr val="tx1"/>
              </a:buClr>
              <a:buFont typeface="Wingdings" panose="05000000000000000000" pitchFamily="2" charset="2"/>
              <a:buChar char="Ø"/>
            </a:pPr>
            <a:r>
              <a:rPr lang="vi-VN" sz="2400" dirty="0">
                <a:solidFill>
                  <a:schemeClr val="tx1"/>
                </a:solidFill>
              </a:rPr>
              <a:t>Các phương pháp đo chiều cao truyền thống để ước tính chiều cao của con người sử dụng phép đo thủ công, tốn thời gian, nhân sự, cũng như lắp đặt dụng cụ, chưa kể có thể có những sai sót</a:t>
            </a:r>
            <a:endParaRPr lang="en-US" sz="2400" dirty="0">
              <a:solidFill>
                <a:schemeClr val="tx1"/>
              </a:solidFill>
            </a:endParaRPr>
          </a:p>
          <a:p>
            <a:pPr marL="0" indent="0">
              <a:buClr>
                <a:schemeClr val="tx1"/>
              </a:buClr>
              <a:buNone/>
            </a:pPr>
            <a:endParaRPr lang="en-US" sz="3200" dirty="0">
              <a:solidFill>
                <a:schemeClr val="tx1"/>
              </a:solidFill>
              <a:latin typeface="Segoe UI Semibold" panose="020B0702040204020203" pitchFamily="34" charset="0"/>
              <a:cs typeface="Segoe UI Semibold" panose="020B0702040204020203" pitchFamily="34" charset="0"/>
            </a:endParaRPr>
          </a:p>
        </p:txBody>
      </p:sp>
      <p:pic>
        <p:nvPicPr>
          <p:cNvPr id="1026" name="Picture 2" descr="Máy Đo Chiều Cao Cân Nặng Tiêu Chuẩn Dành Cho Trường Học Và Bệnh Viện. |  Medisol">
            <a:extLst>
              <a:ext uri="{FF2B5EF4-FFF2-40B4-BE49-F238E27FC236}">
                <a16:creationId xmlns:a16="http://schemas.microsoft.com/office/drawing/2014/main" id="{B220B20A-F3A9-0ABE-4496-46E8F89B60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03" r="11462" b="7029"/>
          <a:stretch/>
        </p:blipFill>
        <p:spPr bwMode="auto">
          <a:xfrm>
            <a:off x="4900849" y="2432304"/>
            <a:ext cx="3508514" cy="288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9799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53A0-3AA4-F94C-935F-3665795163BB}"/>
              </a:ext>
            </a:extLst>
          </p:cNvPr>
          <p:cNvSpPr>
            <a:spLocks noGrp="1"/>
          </p:cNvSpPr>
          <p:nvPr>
            <p:ph type="title"/>
          </p:nvPr>
        </p:nvSpPr>
        <p:spPr/>
        <p:txBody>
          <a:bodyPr/>
          <a:lstStyle/>
          <a:p>
            <a:r>
              <a:rPr lang="en-US" b="1" dirty="0">
                <a:solidFill>
                  <a:schemeClr val="tx1"/>
                </a:solidFill>
                <a:latin typeface="Segoe UI" panose="020B0502040204020203" pitchFamily="34" charset="0"/>
                <a:cs typeface="Segoe UI" panose="020B0502040204020203" pitchFamily="34" charset="0"/>
              </a:rPr>
              <a:t>1. Lý do </a:t>
            </a:r>
            <a:r>
              <a:rPr lang="en-US" b="1" dirty="0" err="1">
                <a:solidFill>
                  <a:schemeClr val="tx1"/>
                </a:solidFill>
                <a:latin typeface="Segoe UI" panose="020B0502040204020203" pitchFamily="34" charset="0"/>
                <a:cs typeface="Segoe UI" panose="020B0502040204020203" pitchFamily="34" charset="0"/>
              </a:rPr>
              <a:t>chọn</a:t>
            </a:r>
            <a:r>
              <a:rPr lang="en-US" b="1" dirty="0">
                <a:solidFill>
                  <a:schemeClr val="tx1"/>
                </a:solidFill>
                <a:latin typeface="Segoe UI" panose="020B0502040204020203" pitchFamily="34" charset="0"/>
                <a:cs typeface="Segoe UI" panose="020B0502040204020203" pitchFamily="34" charset="0"/>
              </a:rPr>
              <a:t> </a:t>
            </a:r>
            <a:r>
              <a:rPr lang="en-US" b="1" dirty="0" err="1">
                <a:solidFill>
                  <a:schemeClr val="tx1"/>
                </a:solidFill>
                <a:latin typeface="Segoe UI" panose="020B0502040204020203" pitchFamily="34" charset="0"/>
                <a:cs typeface="Segoe UI" panose="020B0502040204020203" pitchFamily="34" charset="0"/>
              </a:rPr>
              <a:t>đề</a:t>
            </a:r>
            <a:r>
              <a:rPr lang="en-US" b="1" dirty="0">
                <a:solidFill>
                  <a:schemeClr val="tx1"/>
                </a:solidFill>
                <a:latin typeface="Segoe UI" panose="020B0502040204020203" pitchFamily="34" charset="0"/>
                <a:cs typeface="Segoe UI" panose="020B0502040204020203" pitchFamily="34" charset="0"/>
              </a:rPr>
              <a:t> </a:t>
            </a:r>
            <a:r>
              <a:rPr lang="en-US" b="1" dirty="0" err="1">
                <a:solidFill>
                  <a:schemeClr val="tx1"/>
                </a:solidFill>
                <a:latin typeface="Segoe UI" panose="020B0502040204020203" pitchFamily="34" charset="0"/>
                <a:cs typeface="Segoe UI" panose="020B0502040204020203" pitchFamily="34" charset="0"/>
              </a:rPr>
              <a:t>tài</a:t>
            </a:r>
            <a:endParaRPr lang="en-US" b="1" dirty="0">
              <a:solidFill>
                <a:schemeClr val="tx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C69C55A-43D4-F5C9-AF9A-39979097498F}"/>
              </a:ext>
            </a:extLst>
          </p:cNvPr>
          <p:cNvSpPr>
            <a:spLocks noGrp="1"/>
          </p:cNvSpPr>
          <p:nvPr>
            <p:ph idx="1"/>
          </p:nvPr>
        </p:nvSpPr>
        <p:spPr>
          <a:xfrm>
            <a:off x="822959" y="1845734"/>
            <a:ext cx="7543801" cy="4235026"/>
          </a:xfrm>
        </p:spPr>
        <p:txBody>
          <a:bodyPr>
            <a:normAutofit/>
          </a:bodyPr>
          <a:lstStyle/>
          <a:p>
            <a:pPr marL="457200" indent="-457200">
              <a:buClr>
                <a:schemeClr val="tx1"/>
              </a:buClr>
              <a:buFont typeface="+mj-lt"/>
              <a:buAutoNum type="alphaLcPeriod" startAt="2"/>
            </a:pPr>
            <a:r>
              <a:rPr lang="en-US" sz="3200" dirty="0" err="1">
                <a:solidFill>
                  <a:schemeClr val="tx1"/>
                </a:solidFill>
                <a:latin typeface="Segoe UI Semibold" panose="020B0702040204020203" pitchFamily="34" charset="0"/>
                <a:cs typeface="Segoe UI Semibold" panose="020B0702040204020203" pitchFamily="34" charset="0"/>
              </a:rPr>
              <a:t>Mục</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tiêu</a:t>
            </a:r>
            <a:r>
              <a:rPr lang="en-US" sz="3200" dirty="0">
                <a:solidFill>
                  <a:schemeClr val="tx1"/>
                </a:solidFill>
                <a:latin typeface="Segoe UI Semibold" panose="020B0702040204020203" pitchFamily="34" charset="0"/>
                <a:cs typeface="Segoe UI Semibold" panose="020B0702040204020203" pitchFamily="34" charset="0"/>
              </a:rPr>
              <a:t>, ý </a:t>
            </a:r>
            <a:r>
              <a:rPr lang="en-US" sz="3200" dirty="0" err="1">
                <a:solidFill>
                  <a:schemeClr val="tx1"/>
                </a:solidFill>
                <a:latin typeface="Segoe UI Semibold" panose="020B0702040204020203" pitchFamily="34" charset="0"/>
                <a:cs typeface="Segoe UI Semibold" panose="020B0702040204020203" pitchFamily="34" charset="0"/>
              </a:rPr>
              <a:t>nghĩa</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của</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đề</a:t>
            </a:r>
            <a:r>
              <a:rPr lang="en-US" sz="3200" dirty="0">
                <a:solidFill>
                  <a:schemeClr val="tx1"/>
                </a:solidFill>
                <a:latin typeface="Segoe UI Semibold" panose="020B0702040204020203" pitchFamily="34" charset="0"/>
                <a:cs typeface="Segoe UI Semibold" panose="020B0702040204020203" pitchFamily="34" charset="0"/>
              </a:rPr>
              <a:t> </a:t>
            </a:r>
            <a:r>
              <a:rPr lang="en-US" sz="3200" dirty="0" err="1">
                <a:solidFill>
                  <a:schemeClr val="tx1"/>
                </a:solidFill>
                <a:latin typeface="Segoe UI Semibold" panose="020B0702040204020203" pitchFamily="34" charset="0"/>
                <a:cs typeface="Segoe UI Semibold" panose="020B0702040204020203" pitchFamily="34" charset="0"/>
              </a:rPr>
              <a:t>tài</a:t>
            </a:r>
            <a:endParaRPr lang="en-US" sz="3200" dirty="0">
              <a:solidFill>
                <a:schemeClr val="tx1"/>
              </a:solidFill>
              <a:latin typeface="Segoe UI Semibold" panose="020B0702040204020203" pitchFamily="34" charset="0"/>
              <a:cs typeface="Segoe UI Semibold" panose="020B0702040204020203" pitchFamily="34" charset="0"/>
            </a:endParaRPr>
          </a:p>
          <a:p>
            <a:pPr algn="just">
              <a:lnSpc>
                <a:spcPct val="120000"/>
              </a:lnSpc>
              <a:buClr>
                <a:schemeClr val="tx1"/>
              </a:buClr>
              <a:buFont typeface="Wingdings" panose="05000000000000000000" pitchFamily="2" charset="2"/>
              <a:buChar char="Ø"/>
            </a:pPr>
            <a:r>
              <a:rPr lang="vi-VN" sz="2800" dirty="0">
                <a:solidFill>
                  <a:schemeClr val="tx1"/>
                </a:solidFill>
              </a:rPr>
              <a:t>Phát triển một ứng dụng dựa trên công nghệ thị giác máy tính để đo chiều cao cơ thể người.</a:t>
            </a:r>
            <a:endParaRPr lang="en-US" sz="2800" dirty="0">
              <a:solidFill>
                <a:schemeClr val="tx1"/>
              </a:solidFill>
            </a:endParaRPr>
          </a:p>
          <a:p>
            <a:pPr algn="just">
              <a:lnSpc>
                <a:spcPct val="120000"/>
              </a:lnSpc>
              <a:buClr>
                <a:schemeClr val="tx1"/>
              </a:buClr>
              <a:buFont typeface="Wingdings" panose="05000000000000000000" pitchFamily="2" charset="2"/>
              <a:buChar char="Ø"/>
            </a:pPr>
            <a:r>
              <a:rPr lang="en-US" sz="2800" dirty="0" err="1">
                <a:solidFill>
                  <a:schemeClr val="tx1"/>
                </a:solidFill>
              </a:rPr>
              <a:t>Khắc</a:t>
            </a:r>
            <a:r>
              <a:rPr lang="en-US" sz="2800" dirty="0">
                <a:solidFill>
                  <a:schemeClr val="tx1"/>
                </a:solidFill>
              </a:rPr>
              <a:t> </a:t>
            </a:r>
            <a:r>
              <a:rPr lang="en-US" sz="2800" dirty="0" err="1">
                <a:solidFill>
                  <a:schemeClr val="tx1"/>
                </a:solidFill>
              </a:rPr>
              <a:t>phục</a:t>
            </a:r>
            <a:r>
              <a:rPr lang="en-US" sz="2800" dirty="0">
                <a:solidFill>
                  <a:schemeClr val="tx1"/>
                </a:solidFill>
              </a:rPr>
              <a:t> </a:t>
            </a:r>
            <a:r>
              <a:rPr lang="en-US" sz="2800" dirty="0" err="1">
                <a:solidFill>
                  <a:schemeClr val="tx1"/>
                </a:solidFill>
              </a:rPr>
              <a:t>những</a:t>
            </a:r>
            <a:r>
              <a:rPr lang="en-US" sz="2800" dirty="0">
                <a:solidFill>
                  <a:schemeClr val="tx1"/>
                </a:solidFill>
              </a:rPr>
              <a:t> </a:t>
            </a:r>
            <a:r>
              <a:rPr lang="en-US" sz="2800" dirty="0" err="1">
                <a:solidFill>
                  <a:schemeClr val="tx1"/>
                </a:solidFill>
              </a:rPr>
              <a:t>hạn</a:t>
            </a:r>
            <a:r>
              <a:rPr lang="en-US" sz="2800" dirty="0">
                <a:solidFill>
                  <a:schemeClr val="tx1"/>
                </a:solidFill>
              </a:rPr>
              <a:t> </a:t>
            </a:r>
            <a:r>
              <a:rPr lang="en-US" sz="2800" dirty="0" err="1">
                <a:solidFill>
                  <a:schemeClr val="tx1"/>
                </a:solidFill>
              </a:rPr>
              <a:t>chế</a:t>
            </a:r>
            <a:r>
              <a:rPr lang="en-US" sz="2800" dirty="0">
                <a:solidFill>
                  <a:schemeClr val="tx1"/>
                </a:solidFill>
              </a:rPr>
              <a:t> </a:t>
            </a:r>
            <a:r>
              <a:rPr lang="en-US" sz="2800" dirty="0" err="1">
                <a:solidFill>
                  <a:schemeClr val="tx1"/>
                </a:solidFill>
              </a:rPr>
              <a:t>của</a:t>
            </a:r>
            <a:r>
              <a:rPr lang="en-US" sz="2800" dirty="0">
                <a:solidFill>
                  <a:schemeClr val="tx1"/>
                </a:solidFill>
              </a:rPr>
              <a:t> </a:t>
            </a:r>
            <a:r>
              <a:rPr lang="en-US" sz="2800" dirty="0" err="1">
                <a:solidFill>
                  <a:schemeClr val="tx1"/>
                </a:solidFill>
              </a:rPr>
              <a:t>các</a:t>
            </a:r>
            <a:r>
              <a:rPr lang="en-US" sz="2800" dirty="0">
                <a:solidFill>
                  <a:schemeClr val="tx1"/>
                </a:solidFill>
              </a:rPr>
              <a:t> </a:t>
            </a:r>
            <a:r>
              <a:rPr lang="en-US" sz="2800" dirty="0" err="1">
                <a:solidFill>
                  <a:schemeClr val="tx1"/>
                </a:solidFill>
              </a:rPr>
              <a:t>cách</a:t>
            </a:r>
            <a:r>
              <a:rPr lang="en-US" sz="2800" dirty="0">
                <a:solidFill>
                  <a:schemeClr val="tx1"/>
                </a:solidFill>
              </a:rPr>
              <a:t> </a:t>
            </a:r>
            <a:r>
              <a:rPr lang="en-US" sz="2800" dirty="0" err="1">
                <a:solidFill>
                  <a:schemeClr val="tx1"/>
                </a:solidFill>
              </a:rPr>
              <a:t>đo</a:t>
            </a:r>
            <a:r>
              <a:rPr lang="en-US" sz="2800" dirty="0">
                <a:solidFill>
                  <a:schemeClr val="tx1"/>
                </a:solidFill>
              </a:rPr>
              <a:t> </a:t>
            </a:r>
            <a:r>
              <a:rPr lang="en-US" sz="2800" dirty="0" err="1">
                <a:solidFill>
                  <a:schemeClr val="tx1"/>
                </a:solidFill>
              </a:rPr>
              <a:t>chiều</a:t>
            </a:r>
            <a:r>
              <a:rPr lang="en-US" sz="2800" dirty="0">
                <a:solidFill>
                  <a:schemeClr val="tx1"/>
                </a:solidFill>
              </a:rPr>
              <a:t> </a:t>
            </a:r>
            <a:r>
              <a:rPr lang="en-US" sz="2800" dirty="0" err="1">
                <a:solidFill>
                  <a:schemeClr val="tx1"/>
                </a:solidFill>
              </a:rPr>
              <a:t>cao</a:t>
            </a:r>
            <a:r>
              <a:rPr lang="en-US" sz="2800" dirty="0">
                <a:solidFill>
                  <a:schemeClr val="tx1"/>
                </a:solidFill>
              </a:rPr>
              <a:t> </a:t>
            </a:r>
            <a:r>
              <a:rPr lang="en-US" sz="2800" dirty="0" err="1">
                <a:solidFill>
                  <a:schemeClr val="tx1"/>
                </a:solidFill>
              </a:rPr>
              <a:t>truyền</a:t>
            </a:r>
            <a:r>
              <a:rPr lang="en-US" sz="2800" dirty="0">
                <a:solidFill>
                  <a:schemeClr val="tx1"/>
                </a:solidFill>
              </a:rPr>
              <a:t> </a:t>
            </a:r>
            <a:r>
              <a:rPr lang="en-US" sz="2800" dirty="0" err="1">
                <a:solidFill>
                  <a:schemeClr val="tx1"/>
                </a:solidFill>
              </a:rPr>
              <a:t>thống</a:t>
            </a:r>
            <a:r>
              <a:rPr lang="en-US" sz="2800" dirty="0">
                <a:solidFill>
                  <a:schemeClr val="tx1"/>
                </a:solidFill>
              </a:rPr>
              <a:t> </a:t>
            </a:r>
            <a:r>
              <a:rPr lang="en-US" sz="2800" dirty="0" err="1">
                <a:solidFill>
                  <a:schemeClr val="tx1"/>
                </a:solidFill>
              </a:rPr>
              <a:t>bằng</a:t>
            </a:r>
            <a:r>
              <a:rPr lang="en-US" sz="2800" dirty="0">
                <a:solidFill>
                  <a:schemeClr val="tx1"/>
                </a:solidFill>
              </a:rPr>
              <a:t> </a:t>
            </a:r>
            <a:r>
              <a:rPr lang="en-US" sz="2800" dirty="0" err="1">
                <a:solidFill>
                  <a:schemeClr val="tx1"/>
                </a:solidFill>
              </a:rPr>
              <a:t>cách</a:t>
            </a:r>
            <a:r>
              <a:rPr lang="en-US" sz="2800" dirty="0">
                <a:solidFill>
                  <a:schemeClr val="tx1"/>
                </a:solidFill>
              </a:rPr>
              <a:t> </a:t>
            </a:r>
            <a:r>
              <a:rPr lang="en-US" sz="2800" dirty="0" err="1">
                <a:solidFill>
                  <a:schemeClr val="tx1"/>
                </a:solidFill>
              </a:rPr>
              <a:t>tự</a:t>
            </a:r>
            <a:r>
              <a:rPr lang="en-US" sz="2800" dirty="0">
                <a:solidFill>
                  <a:schemeClr val="tx1"/>
                </a:solidFill>
              </a:rPr>
              <a:t> </a:t>
            </a:r>
            <a:r>
              <a:rPr lang="en-US" sz="2800" dirty="0" err="1">
                <a:solidFill>
                  <a:schemeClr val="tx1"/>
                </a:solidFill>
              </a:rPr>
              <a:t>động</a:t>
            </a:r>
            <a:r>
              <a:rPr lang="en-US" sz="2800" dirty="0">
                <a:solidFill>
                  <a:schemeClr val="tx1"/>
                </a:solidFill>
              </a:rPr>
              <a:t> </a:t>
            </a:r>
            <a:r>
              <a:rPr lang="en-US" sz="2800" dirty="0" err="1">
                <a:solidFill>
                  <a:schemeClr val="tx1"/>
                </a:solidFill>
              </a:rPr>
              <a:t>hóa</a:t>
            </a:r>
            <a:r>
              <a:rPr lang="en-US" sz="2800" dirty="0">
                <a:solidFill>
                  <a:schemeClr val="tx1"/>
                </a:solidFill>
              </a:rPr>
              <a:t> </a:t>
            </a:r>
            <a:r>
              <a:rPr lang="en-US" sz="2800" dirty="0" err="1">
                <a:solidFill>
                  <a:schemeClr val="tx1"/>
                </a:solidFill>
              </a:rPr>
              <a:t>quy</a:t>
            </a:r>
            <a:r>
              <a:rPr lang="en-US" sz="2800" dirty="0">
                <a:solidFill>
                  <a:schemeClr val="tx1"/>
                </a:solidFill>
              </a:rPr>
              <a:t> </a:t>
            </a:r>
            <a:r>
              <a:rPr lang="en-US" sz="2800" dirty="0" err="1">
                <a:solidFill>
                  <a:schemeClr val="tx1"/>
                </a:solidFill>
              </a:rPr>
              <a:t>trình</a:t>
            </a:r>
            <a:r>
              <a:rPr lang="en-US" sz="2800" dirty="0">
                <a:solidFill>
                  <a:schemeClr val="tx1"/>
                </a:solidFill>
              </a:rPr>
              <a:t> </a:t>
            </a:r>
            <a:r>
              <a:rPr lang="en-US" sz="2800" dirty="0" err="1">
                <a:solidFill>
                  <a:schemeClr val="tx1"/>
                </a:solidFill>
              </a:rPr>
              <a:t>và</a:t>
            </a:r>
            <a:r>
              <a:rPr lang="en-US" sz="2800" dirty="0">
                <a:solidFill>
                  <a:schemeClr val="tx1"/>
                </a:solidFill>
              </a:rPr>
              <a:t> </a:t>
            </a:r>
            <a:r>
              <a:rPr lang="en-US" sz="2800" dirty="0" err="1">
                <a:solidFill>
                  <a:schemeClr val="tx1"/>
                </a:solidFill>
              </a:rPr>
              <a:t>cung</a:t>
            </a:r>
            <a:r>
              <a:rPr lang="en-US" sz="2800" dirty="0">
                <a:solidFill>
                  <a:schemeClr val="tx1"/>
                </a:solidFill>
              </a:rPr>
              <a:t> </a:t>
            </a:r>
            <a:r>
              <a:rPr lang="en-US" sz="2800" dirty="0" err="1">
                <a:solidFill>
                  <a:schemeClr val="tx1"/>
                </a:solidFill>
              </a:rPr>
              <a:t>cấp</a:t>
            </a:r>
            <a:r>
              <a:rPr lang="en-US" sz="2800" dirty="0">
                <a:solidFill>
                  <a:schemeClr val="tx1"/>
                </a:solidFill>
              </a:rPr>
              <a:t> </a:t>
            </a:r>
            <a:r>
              <a:rPr lang="en-US" sz="2800" dirty="0" err="1">
                <a:solidFill>
                  <a:schemeClr val="tx1"/>
                </a:solidFill>
              </a:rPr>
              <a:t>các</a:t>
            </a:r>
            <a:r>
              <a:rPr lang="en-US" sz="2800" dirty="0">
                <a:solidFill>
                  <a:schemeClr val="tx1"/>
                </a:solidFill>
              </a:rPr>
              <a:t> </a:t>
            </a:r>
            <a:r>
              <a:rPr lang="en-US" sz="2800" dirty="0" err="1">
                <a:solidFill>
                  <a:schemeClr val="tx1"/>
                </a:solidFill>
              </a:rPr>
              <a:t>phép</a:t>
            </a:r>
            <a:r>
              <a:rPr lang="en-US" sz="2800" dirty="0">
                <a:solidFill>
                  <a:schemeClr val="tx1"/>
                </a:solidFill>
              </a:rPr>
              <a:t> </a:t>
            </a:r>
            <a:r>
              <a:rPr lang="en-US" sz="2800" dirty="0" err="1">
                <a:solidFill>
                  <a:schemeClr val="tx1"/>
                </a:solidFill>
              </a:rPr>
              <a:t>đo</a:t>
            </a:r>
            <a:r>
              <a:rPr lang="en-US" sz="2800" dirty="0">
                <a:solidFill>
                  <a:schemeClr val="tx1"/>
                </a:solidFill>
              </a:rPr>
              <a:t> </a:t>
            </a:r>
            <a:r>
              <a:rPr lang="en-US" sz="2800" dirty="0" err="1">
                <a:solidFill>
                  <a:schemeClr val="tx1"/>
                </a:solidFill>
              </a:rPr>
              <a:t>chính</a:t>
            </a:r>
            <a:r>
              <a:rPr lang="en-US" sz="2800" dirty="0">
                <a:solidFill>
                  <a:schemeClr val="tx1"/>
                </a:solidFill>
              </a:rPr>
              <a:t> </a:t>
            </a:r>
            <a:r>
              <a:rPr lang="en-US" sz="2800" dirty="0" err="1">
                <a:solidFill>
                  <a:schemeClr val="tx1"/>
                </a:solidFill>
              </a:rPr>
              <a:t>xác</a:t>
            </a:r>
            <a:r>
              <a:rPr lang="en-US" sz="2800" dirty="0">
                <a:solidFill>
                  <a:schemeClr val="tx1"/>
                </a:solidFill>
              </a:rPr>
              <a:t>.</a:t>
            </a:r>
          </a:p>
        </p:txBody>
      </p:sp>
    </p:spTree>
    <p:extLst>
      <p:ext uri="{BB962C8B-B14F-4D97-AF65-F5344CB8AC3E}">
        <p14:creationId xmlns:p14="http://schemas.microsoft.com/office/powerpoint/2010/main" val="27913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2. </a:t>
            </a:r>
            <a:r>
              <a:rPr lang="en-US" b="1" dirty="0" err="1">
                <a:latin typeface="Segoe UI" panose="020B0502040204020203" pitchFamily="34" charset="0"/>
                <a:cs typeface="Segoe UI" panose="020B0502040204020203" pitchFamily="34" charset="0"/>
              </a:rPr>
              <a:t>Phương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pháp</a:t>
            </a:r>
            <a:endParaRPr lang="en-US" b="1"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0D75BA0-F65E-7F4F-4AA4-C93D356B479F}"/>
              </a:ext>
            </a:extLst>
          </p:cNvPr>
          <p:cNvSpPr txBox="1"/>
          <p:nvPr/>
        </p:nvSpPr>
        <p:spPr>
          <a:xfrm>
            <a:off x="810529" y="1935252"/>
            <a:ext cx="4355831" cy="523220"/>
          </a:xfrm>
          <a:prstGeom prst="rect">
            <a:avLst/>
          </a:prstGeom>
          <a:noFill/>
        </p:spPr>
        <p:txBody>
          <a:bodyPr wrap="square" rtlCol="0">
            <a:spAutoFit/>
          </a:bodyPr>
          <a:lstStyle/>
          <a:p>
            <a:r>
              <a:rPr lang="en-US" sz="2800" i="0" dirty="0" err="1">
                <a:effectLst/>
                <a:latin typeface="Segoe UI Semibold" panose="020B0702040204020203" pitchFamily="34" charset="0"/>
                <a:cs typeface="Segoe UI Semibold" panose="020B0702040204020203" pitchFamily="34" charset="0"/>
              </a:rPr>
              <a:t>Mô</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hình</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dự</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đoán</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tư</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thế</a:t>
            </a:r>
            <a:endParaRPr lang="en-US"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53596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3. </a:t>
            </a:r>
            <a:r>
              <a:rPr lang="en-US" b="1" dirty="0" err="1">
                <a:latin typeface="Segoe UI" panose="020B0502040204020203" pitchFamily="34" charset="0"/>
                <a:cs typeface="Segoe UI" panose="020B0502040204020203" pitchFamily="34" charset="0"/>
              </a:rPr>
              <a:t>Công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nghệ</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sử</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dụng</a:t>
            </a:r>
            <a:endParaRPr lang="en-US" b="1"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0D75BA0-F65E-7F4F-4AA4-C93D356B479F}"/>
              </a:ext>
            </a:extLst>
          </p:cNvPr>
          <p:cNvSpPr txBox="1"/>
          <p:nvPr/>
        </p:nvSpPr>
        <p:spPr>
          <a:xfrm>
            <a:off x="810529" y="1935252"/>
            <a:ext cx="4355831" cy="523220"/>
          </a:xfrm>
          <a:prstGeom prst="rect">
            <a:avLst/>
          </a:prstGeom>
          <a:noFill/>
        </p:spPr>
        <p:txBody>
          <a:bodyPr wrap="square" rtlCol="0">
            <a:spAutoFit/>
          </a:bodyPr>
          <a:lstStyle/>
          <a:p>
            <a:r>
              <a:rPr lang="en-US" sz="2800" i="0" dirty="0" err="1">
                <a:effectLst/>
                <a:latin typeface="Segoe UI Semibold" panose="020B0702040204020203" pitchFamily="34" charset="0"/>
                <a:cs typeface="Segoe UI Semibold" panose="020B0702040204020203" pitchFamily="34" charset="0"/>
              </a:rPr>
              <a:t>Mô</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hình</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dự</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đoán</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tư</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thế</a:t>
            </a:r>
            <a:endParaRPr lang="en-US" sz="2800" dirty="0">
              <a:latin typeface="Segoe UI Semibold" panose="020B0702040204020203" pitchFamily="34" charset="0"/>
              <a:cs typeface="Segoe UI Semibold" panose="020B0702040204020203" pitchFamily="34" charset="0"/>
            </a:endParaRPr>
          </a:p>
        </p:txBody>
      </p:sp>
      <p:pic>
        <p:nvPicPr>
          <p:cNvPr id="3" name="Picture 2" descr="A person walking with a map of lines and numbers&#10;&#10;Description automatically generated">
            <a:extLst>
              <a:ext uri="{FF2B5EF4-FFF2-40B4-BE49-F238E27FC236}">
                <a16:creationId xmlns:a16="http://schemas.microsoft.com/office/drawing/2014/main" id="{2198D4EB-D686-7B41-C062-F8CA2C417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022" y="2761120"/>
            <a:ext cx="3920490" cy="3276818"/>
          </a:xfrm>
          <a:prstGeom prst="rect">
            <a:avLst/>
          </a:prstGeom>
        </p:spPr>
      </p:pic>
    </p:spTree>
    <p:extLst>
      <p:ext uri="{BB962C8B-B14F-4D97-AF65-F5344CB8AC3E}">
        <p14:creationId xmlns:p14="http://schemas.microsoft.com/office/powerpoint/2010/main" val="2746195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3. </a:t>
            </a:r>
            <a:r>
              <a:rPr lang="en-US" b="1" dirty="0" err="1">
                <a:latin typeface="Segoe UI" panose="020B0502040204020203" pitchFamily="34" charset="0"/>
                <a:cs typeface="Segoe UI" panose="020B0502040204020203" pitchFamily="34" charset="0"/>
              </a:rPr>
              <a:t>Công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nghệ</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sử</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dụng</a:t>
            </a:r>
            <a:endParaRPr lang="en-US" b="1"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0D75BA0-F65E-7F4F-4AA4-C93D356B479F}"/>
              </a:ext>
            </a:extLst>
          </p:cNvPr>
          <p:cNvSpPr txBox="1"/>
          <p:nvPr/>
        </p:nvSpPr>
        <p:spPr>
          <a:xfrm>
            <a:off x="810529" y="1935252"/>
            <a:ext cx="6010895" cy="523220"/>
          </a:xfrm>
          <a:prstGeom prst="rect">
            <a:avLst/>
          </a:prstGeom>
          <a:noFill/>
        </p:spPr>
        <p:txBody>
          <a:bodyPr wrap="square" rtlCol="0">
            <a:spAutoFit/>
          </a:bodyPr>
          <a:lstStyle/>
          <a:p>
            <a:r>
              <a:rPr lang="en-US" sz="2800" i="0" dirty="0" err="1">
                <a:effectLst/>
                <a:latin typeface="Segoe UI Semibold" panose="020B0702040204020203" pitchFamily="34" charset="0"/>
                <a:cs typeface="Segoe UI Semibold" panose="020B0702040204020203" pitchFamily="34" charset="0"/>
              </a:rPr>
              <a:t>Mô</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hình</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hồi</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quy</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tuyến</a:t>
            </a:r>
            <a:r>
              <a:rPr lang="en-US" sz="2800" i="0" dirty="0">
                <a:effectLst/>
                <a:latin typeface="Segoe UI Semibold" panose="020B0702040204020203" pitchFamily="34" charset="0"/>
                <a:cs typeface="Segoe UI Semibold" panose="020B0702040204020203" pitchFamily="34" charset="0"/>
              </a:rPr>
              <a:t> </a:t>
            </a:r>
            <a:r>
              <a:rPr lang="en-US" sz="2800" i="0" dirty="0" err="1">
                <a:effectLst/>
                <a:latin typeface="Segoe UI Semibold" panose="020B0702040204020203" pitchFamily="34" charset="0"/>
                <a:cs typeface="Segoe UI Semibold" panose="020B0702040204020203" pitchFamily="34" charset="0"/>
              </a:rPr>
              <a:t>tính</a:t>
            </a:r>
            <a:endParaRPr lang="en-US" sz="2800" dirty="0">
              <a:latin typeface="Segoe UI Semibold" panose="020B0702040204020203" pitchFamily="34" charset="0"/>
              <a:cs typeface="Segoe UI Semibold" panose="020B0702040204020203" pitchFamily="34" charset="0"/>
            </a:endParaRPr>
          </a:p>
        </p:txBody>
      </p:sp>
      <p:pic>
        <p:nvPicPr>
          <p:cNvPr id="2050" name="Picture 2" descr="Ước lượng hồi quy tuyến tính bằng OLS">
            <a:extLst>
              <a:ext uri="{FF2B5EF4-FFF2-40B4-BE49-F238E27FC236}">
                <a16:creationId xmlns:a16="http://schemas.microsoft.com/office/drawing/2014/main" id="{7871EBA6-A570-902B-9A95-0EFC82D71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658" y="2843336"/>
            <a:ext cx="43529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633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3FF-6D55-8854-968C-8B21966DFE1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4. </a:t>
            </a:r>
            <a:r>
              <a:rPr lang="en-US" b="1" dirty="0" err="1">
                <a:latin typeface="Segoe UI" panose="020B0502040204020203" pitchFamily="34" charset="0"/>
                <a:cs typeface="Segoe UI" panose="020B0502040204020203" pitchFamily="34" charset="0"/>
              </a:rPr>
              <a:t>Cách</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thức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thực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hiện</a:t>
            </a:r>
            <a:endParaRPr lang="en-US" b="1"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8D0F4ECE-BBF9-27EE-A15C-137F9782FD52}"/>
              </a:ext>
            </a:extLst>
          </p:cNvPr>
          <p:cNvSpPr txBox="1"/>
          <p:nvPr/>
        </p:nvSpPr>
        <p:spPr>
          <a:xfrm>
            <a:off x="966920" y="1900127"/>
            <a:ext cx="4262025"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Thu </a:t>
            </a:r>
            <a:r>
              <a:rPr lang="en-US" sz="2800" dirty="0" err="1">
                <a:latin typeface="Segoe UI" panose="020B0502040204020203" pitchFamily="34" charset="0"/>
                <a:cs typeface="Segoe UI" panose="020B0502040204020203" pitchFamily="34" charset="0"/>
              </a:rPr>
              <a:t>thập</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và</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xử</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lý</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dữ</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liệu</a:t>
            </a:r>
            <a:endParaRPr lang="en-US" sz="2800" dirty="0">
              <a:latin typeface="Segoe UI" panose="020B0502040204020203" pitchFamily="34" charset="0"/>
              <a:cs typeface="Segoe UI" panose="020B0502040204020203" pitchFamily="34" charset="0"/>
            </a:endParaRPr>
          </a:p>
        </p:txBody>
      </p:sp>
      <p:graphicFrame>
        <p:nvGraphicFramePr>
          <p:cNvPr id="16" name="Object 15">
            <a:extLst>
              <a:ext uri="{FF2B5EF4-FFF2-40B4-BE49-F238E27FC236}">
                <a16:creationId xmlns:a16="http://schemas.microsoft.com/office/drawing/2014/main" id="{FD2689FF-D54D-A341-76DC-82A84D435D6F}"/>
              </a:ext>
            </a:extLst>
          </p:cNvPr>
          <p:cNvGraphicFramePr>
            <a:graphicFrameLocks noChangeAspect="1"/>
          </p:cNvGraphicFramePr>
          <p:nvPr>
            <p:extLst>
              <p:ext uri="{D42A27DB-BD31-4B8C-83A1-F6EECF244321}">
                <p14:modId xmlns:p14="http://schemas.microsoft.com/office/powerpoint/2010/main" val="569502293"/>
              </p:ext>
            </p:extLst>
          </p:nvPr>
        </p:nvGraphicFramePr>
        <p:xfrm>
          <a:off x="639322" y="2932741"/>
          <a:ext cx="3534516" cy="2763971"/>
        </p:xfrm>
        <a:graphic>
          <a:graphicData uri="http://schemas.openxmlformats.org/presentationml/2006/ole">
            <mc:AlternateContent xmlns:mc="http://schemas.openxmlformats.org/markup-compatibility/2006">
              <mc:Choice xmlns:v="urn:schemas-microsoft-com:vml" Requires="v">
                <p:oleObj r:id="rId2" imgW="5730524" imgH="4481934" progId="">
                  <p:embed/>
                </p:oleObj>
              </mc:Choice>
              <mc:Fallback>
                <p:oleObj r:id="rId2" imgW="5730524" imgH="4481934" progId="">
                  <p:embed/>
                  <p:pic>
                    <p:nvPicPr>
                      <p:cNvPr id="0" name=""/>
                      <p:cNvPicPr/>
                      <p:nvPr/>
                    </p:nvPicPr>
                    <p:blipFill>
                      <a:blip r:embed="rId3"/>
                      <a:stretch>
                        <a:fillRect/>
                      </a:stretch>
                    </p:blipFill>
                    <p:spPr>
                      <a:xfrm>
                        <a:off x="639322" y="2932741"/>
                        <a:ext cx="3534516" cy="2763971"/>
                      </a:xfrm>
                      <a:prstGeom prst="rect">
                        <a:avLst/>
                      </a:prstGeom>
                    </p:spPr>
                  </p:pic>
                </p:oleObj>
              </mc:Fallback>
            </mc:AlternateContent>
          </a:graphicData>
        </a:graphic>
      </p:graphicFrame>
      <p:pic>
        <p:nvPicPr>
          <p:cNvPr id="17" name="Picture 16" descr="A collage of images of a person standing in a hallway&#10;&#10;Description automatically generated">
            <a:extLst>
              <a:ext uri="{FF2B5EF4-FFF2-40B4-BE49-F238E27FC236}">
                <a16:creationId xmlns:a16="http://schemas.microsoft.com/office/drawing/2014/main" id="{4674B3E8-C5A5-0388-C092-0F1C084FE14B}"/>
              </a:ext>
            </a:extLst>
          </p:cNvPr>
          <p:cNvPicPr>
            <a:picLocks noChangeAspect="1"/>
          </p:cNvPicPr>
          <p:nvPr/>
        </p:nvPicPr>
        <p:blipFill rotWithShape="1">
          <a:blip r:embed="rId4"/>
          <a:srcRect l="39849"/>
          <a:stretch/>
        </p:blipFill>
        <p:spPr>
          <a:xfrm>
            <a:off x="4736696" y="2773086"/>
            <a:ext cx="3649726" cy="3097657"/>
          </a:xfrm>
          <a:prstGeom prst="rect">
            <a:avLst/>
          </a:prstGeom>
        </p:spPr>
      </p:pic>
    </p:spTree>
    <p:extLst>
      <p:ext uri="{BB962C8B-B14F-4D97-AF65-F5344CB8AC3E}">
        <p14:creationId xmlns:p14="http://schemas.microsoft.com/office/powerpoint/2010/main" val="7150407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714</TotalTime>
  <Words>408</Words>
  <Application>Microsoft Office PowerPoint</Application>
  <PresentationFormat>On-screen Show (4:3)</PresentationFormat>
  <Paragraphs>47</Paragraphs>
  <Slides>14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3" baseType="lpstr">
      <vt:lpstr>Arial</vt:lpstr>
      <vt:lpstr>Calibri</vt:lpstr>
      <vt:lpstr>Calibri Light</vt:lpstr>
      <vt:lpstr>Hammersmith One</vt:lpstr>
      <vt:lpstr>Segoe UI</vt:lpstr>
      <vt:lpstr>Segoe UI Black</vt:lpstr>
      <vt:lpstr>Segoe UI Semibold</vt:lpstr>
      <vt:lpstr>Wingdings</vt:lpstr>
      <vt:lpstr>Retrospect</vt:lpstr>
      <vt:lpstr>ĐỒ ÁN TỐT NGHIỆP XÂY DỰNG ỨNG DỤNG  ĐO CHIỀU CAO CƠ THỂ NGƯỜI SỬ DỤNG THỊ GIÁC MÁY TÍNH</vt:lpstr>
      <vt:lpstr>Nội dung</vt:lpstr>
      <vt:lpstr>1. Lý do chọn đề tài</vt:lpstr>
      <vt:lpstr>1. Lý do chọn đề tài</vt:lpstr>
      <vt:lpstr>1. Lý do chọn đề tài</vt:lpstr>
      <vt:lpstr>2. Phương pháp</vt:lpstr>
      <vt:lpstr>3. Công nghệ sử dụng</vt:lpstr>
      <vt:lpstr>3. Công nghệ sử dụng</vt:lpstr>
      <vt:lpstr>4. Cách thức thực hiện</vt:lpstr>
      <vt:lpstr>4. Cách thức thực hiện</vt:lpstr>
      <vt:lpstr>4. Cách thức thực hiện</vt:lpstr>
      <vt:lpstr>5. Kết quả đạt được</vt:lpstr>
      <vt:lpstr>6. Hướng phát triển</vt:lpstr>
      <vt:lpstr>CÁM ƠN THẦY CÔ VÀ CÁC BẠN ĐÃ CHÚ Ý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TỐT NGHIỆP XÂY DỰNG ỨNG DỤNG  QUẢN LÝ CHI TIÊU BẰNG FLUTTER</dc:title>
  <dc:creator>Duyên Thuý</dc:creator>
  <cp:lastModifiedBy>Duyên</cp:lastModifiedBy>
  <cp:revision>5</cp:revision>
  <dcterms:created xsi:type="dcterms:W3CDTF">2023-05-15T16:26:55Z</dcterms:created>
  <dcterms:modified xsi:type="dcterms:W3CDTF">2024-06-12T20:01:48Z</dcterms:modified>
</cp:coreProperties>
</file>