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7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360" y="4956052"/>
            <a:ext cx="103632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360" y="5800352"/>
            <a:ext cx="85344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165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4656"/>
            <a:ext cx="109728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062" y="427342"/>
            <a:ext cx="9354926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062" y="1596540"/>
            <a:ext cx="9354926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83301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2" y="2002212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2" y="2632075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1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90" y="2002212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90" y="2632075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1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Studienprojekt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Stockfish /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eigener</a:t>
            </a:r>
            <a:r>
              <a:rPr lang="en-US" dirty="0"/>
              <a:t> Schach-KI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5176-6EF7-9712-7F4F-8EEE51E9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611BF-3617-66EA-42E3-E10F7DB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Magic-Bitboards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D02AC3E-92F9-561B-DF05-612F1D02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0" y="2054656"/>
            <a:ext cx="8726411" cy="4581150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Schnelles Lookup der Züge gleitender Figuren zu ermöglichen</a:t>
            </a:r>
          </a:p>
          <a:p>
            <a:pPr mar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Ansatz: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Alle Blocker-Konfigurationen vorab berechnen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Jeder Blocker-Zustand ergibt einen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Index für eine Lookup-Tabelle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Tabelle liefert direkt das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legalen Zügen</a:t>
            </a:r>
          </a:p>
        </p:txBody>
      </p:sp>
    </p:spTree>
    <p:extLst>
      <p:ext uri="{BB962C8B-B14F-4D97-AF65-F5344CB8AC3E}">
        <p14:creationId xmlns:p14="http://schemas.microsoft.com/office/powerpoint/2010/main" val="371040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BFC55-F8A1-76A9-2E89-488DC3E62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1EE50-ADFA-7926-7920-53F0342A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Magic-Bitboards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E81A272-23B4-14ED-47E4-711D3A8C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0" y="2054656"/>
            <a:ext cx="4886560" cy="4581150"/>
          </a:xfrm>
        </p:spPr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Relevante Felder als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Bitmaske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dargestellt (ohne a8 und h1)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Nur 2¹² = 4096 mögliche Blocker-Konfigurationen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Reduktion von 2⁶⁴ auf 2¹²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C52566-C38D-FE46-9641-EA1593C9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526" y="1749246"/>
            <a:ext cx="4428444" cy="44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B43EA-108A-BFD7-2ED5-F2FDEA42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F3236-1653-0127-98C0-06B5A726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Magic Bitboards –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Lookup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693B465-148C-0F72-CBE2-F17ED9EF836C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A7D0C86-E89A-6979-1D74-BD983425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9354926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Ziel: Zuordnung von 2¹² = 4096 Blocker-Konfigurationen zu ihren legalen Zügen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Ideale Lookup-Tabelle: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[0] bis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[4095] (konsekutive, kompakte Indizes)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Problem: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12 relevanten Bits sind im gesamten 64-Bit-Wert verstreut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Beispielhafte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Blockermasken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0x0000000000000010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0x0000000100000000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0x0001000000000000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obwohl nur 12 Bits genutzt werden, wird der gesamte 64-Bit-Raum beansprucht</a:t>
            </a:r>
          </a:p>
        </p:txBody>
      </p:sp>
    </p:spTree>
    <p:extLst>
      <p:ext uri="{BB962C8B-B14F-4D97-AF65-F5344CB8AC3E}">
        <p14:creationId xmlns:p14="http://schemas.microsoft.com/office/powerpoint/2010/main" val="79603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C5EEC-BC65-4A4B-13A2-1AD4C20D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56DE5-843E-69B9-D341-E4E8B0C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Magic Bitboards – Hash-Verfahren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B30DECC-FF7D-6F25-A266-36C623B09D30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45E1652-3AFB-F492-62D5-FC28090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3" y="1596164"/>
            <a:ext cx="9517253" cy="2749068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Ziel: Effiziente Berechnung eines kompakten Index (0–4095) aus 64-Bit Blocker-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Vorgehen: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Blocker-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enthält nur 12 relevante Bits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Multiplikation mit „magischer Zahl“ mischt gesetzte Bits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Rechts-Shift (&gt;&gt; (64 - 12)) extrahiert 12-Bit-Index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C6D5C0-4D3F-1855-8315-1A43989B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45" y="4233964"/>
            <a:ext cx="7760270" cy="20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8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Zug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Generierung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Stockfish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8621" y="2632075"/>
            <a:ext cx="10842055" cy="303505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Zweistufiges Verfahren:</a:t>
            </a:r>
          </a:p>
          <a:p>
            <a:pPr lvl="1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Pseudolegale Züge generieren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(auch potenziell illegale Züge)</a:t>
            </a:r>
          </a:p>
          <a:p>
            <a:pPr lvl="1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Legale Züge filtern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(z. B. Ausschluss von Zügen, die ins Schach führen)</a:t>
            </a:r>
          </a:p>
          <a:p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Umsetzung:</a:t>
            </a: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Springende Figuren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Zugriff auf vorberechnete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Lookup-Tabellen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Gleitende Figuren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mittels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Magic Bitboards Index berechnen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⟶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ebenfalls Lookup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051C-6A5B-239B-D375-30ED7E68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FBDA07-CC14-42AE-CB5E-6DD3785C4E14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DC97A-85B8-36B6-50AA-CEB8B967B959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502CA2-7313-9DAC-F3E2-859FFB587D35}"/>
              </a:ext>
            </a:extLst>
          </p:cNvPr>
          <p:cNvGrpSpPr/>
          <p:nvPr/>
        </p:nvGrpSpPr>
        <p:grpSpPr>
          <a:xfrm>
            <a:off x="1156380" y="2852296"/>
            <a:ext cx="9894167" cy="2597186"/>
            <a:chOff x="1155866" y="2852294"/>
            <a:chExt cx="9880268" cy="25971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095708-4B79-EC2B-909A-A0B3728BC257}"/>
                </a:ext>
              </a:extLst>
            </p:cNvPr>
            <p:cNvGrpSpPr/>
            <p:nvPr/>
          </p:nvGrpSpPr>
          <p:grpSpPr>
            <a:xfrm>
              <a:off x="1155866" y="2852294"/>
              <a:ext cx="4680018" cy="2597185"/>
              <a:chOff x="1155866" y="2852294"/>
              <a:chExt cx="4680018" cy="25971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66F0360-982A-9CDF-1C90-61A26EE8E3B6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FE6AB9D-0053-365F-9C4E-6090AB0814F7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1ED9661-91B0-56DD-1FA0-D8DEFB05BB1E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1B35062-0A9C-0CF8-4FE1-435B7B2811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3C71F-8CA0-B34F-C4E8-A7B47D3393B6}"/>
                  </a:ext>
                </a:extLst>
              </p:cNvPr>
              <p:cNvSpPr txBox="1"/>
              <p:nvPr/>
            </p:nvSpPr>
            <p:spPr>
              <a:xfrm>
                <a:off x="3573330" y="4741593"/>
                <a:ext cx="22625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2. Stockfish-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Funktionsweise</a:t>
                </a:r>
                <a:endPara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D5D8C2-DA29-BB72-0DAC-26E1AFB0F703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2B6260-CFBF-B511-F095-91B5098CDF13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82C9F8-1D94-5688-BB57-C189263B0E5F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DA61F0D-61D8-3B25-BA96-BD20379A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9ADFEE4-C740-9DB0-E06D-094DAA3A1497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87C9045-180B-8FBB-E1A3-29D774246945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6F3DC14-D033-5213-1941-A86576820CCD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3544553-9725-3F82-FBDC-CB587B594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D50DF1-0FCF-4E6E-0F22-9ABF047EE8AB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9FB44A-8B6A-9B7F-FB6E-E9F5AF64FEA3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664734-1508-927C-B7FE-3F70441F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06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65379-4CBB-19A0-5226-7E67DBA8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3429D-DA01-05EE-3700-EE8DD4F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Mini-Max-Algorithmus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FC226-E8DA-552D-DB26-19723540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9"/>
            <a:ext cx="11746085" cy="4275740"/>
          </a:xfrm>
        </p:spPr>
        <p:txBody>
          <a:bodyPr>
            <a:noAutofit/>
          </a:bodyPr>
          <a:lstStyle/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Schach ist ein 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Nullsummenspiel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Mini-Max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ist ein Suchalgorithmus zur Entscheidungsfindung in solchen Spielen</a:t>
            </a:r>
          </a:p>
          <a:p>
            <a:endParaRPr lang="de-DE" sz="26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Funktionsweise: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Alle möglichen Züge → 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Knoten im Suchbaum</a:t>
            </a:r>
            <a:endParaRPr lang="de-DE" sz="26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Jeder Knoten wird mit einer 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Bewertungsfunktion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numerisch bewertet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Spieler sind jeweils eins von zwei Rollen:</a:t>
            </a:r>
          </a:p>
          <a:p>
            <a:pPr lvl="1"/>
            <a:r>
              <a:rPr lang="de-DE" sz="2601" b="1" dirty="0" err="1">
                <a:latin typeface="Arial" panose="020B0604020202020204" pitchFamily="34" charset="0"/>
                <a:cs typeface="Arial" panose="020B0604020202020204" pitchFamily="34" charset="0"/>
              </a:rPr>
              <a:t>Maximierer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Weiß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: will den größtmöglichen Wert erreichen</a:t>
            </a:r>
          </a:p>
          <a:p>
            <a:pPr lvl="1"/>
            <a:r>
              <a:rPr lang="de-DE" sz="2601" b="1" dirty="0" err="1">
                <a:latin typeface="Arial" panose="020B0604020202020204" pitchFamily="34" charset="0"/>
                <a:cs typeface="Arial" panose="020B0604020202020204" pitchFamily="34" charset="0"/>
              </a:rPr>
              <a:t>Minimierer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(Schwarz): will den Wert möglichst klein halten</a:t>
            </a:r>
          </a:p>
        </p:txBody>
      </p:sp>
    </p:spTree>
    <p:extLst>
      <p:ext uri="{BB962C8B-B14F-4D97-AF65-F5344CB8AC3E}">
        <p14:creationId xmlns:p14="http://schemas.microsoft.com/office/powerpoint/2010/main" val="77783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83328-F351-DAD0-1A76-94FA9CFB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2A210-B505-ABFD-D6A4-F433685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Mini-Max-Algorithmus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91F30-C3E4-0763-C9A8-2DE6EC8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7"/>
            <a:ext cx="11746085" cy="4633593"/>
          </a:xfrm>
        </p:spPr>
        <p:txBody>
          <a:bodyPr>
            <a:no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nur den besten eigenen Zug finden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Sondern auch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die besten gegnerischen Antworten minimieren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Bewertungsscore &gt; 0 → Vorteil für Weiß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Bewertungsscore &lt; 0 → Vorteil für Schwarz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Minimax durchsucht den Spielbaum bis zu einer festen Tiefe</a:t>
            </a:r>
          </a:p>
        </p:txBody>
      </p:sp>
    </p:spTree>
    <p:extLst>
      <p:ext uri="{BB962C8B-B14F-4D97-AF65-F5344CB8AC3E}">
        <p14:creationId xmlns:p14="http://schemas.microsoft.com/office/powerpoint/2010/main" val="154149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3DA0-8033-5FF3-7845-4910F44D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B7237-59EC-45CE-C0E6-7583F2E5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Beispiel : Mini-Max-Algorithmus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5C1B9-F386-BF11-1FF3-2D9CD55F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7"/>
            <a:ext cx="5553970" cy="4633593"/>
          </a:xfrm>
        </p:spPr>
        <p:txBody>
          <a:bodyPr>
            <a:noAutofit/>
          </a:bodyPr>
          <a:lstStyle/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Weiß (rund) sucht das Maximum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Zug mit +∞ wird in Tiefe 4 von Schwarz blockiert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Schwarz (eckig) wählt stattdessen Wert 10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Wert wird zur Wurzel rückpropagiert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Weiß entscheidet sich für −7 als bestmöglichen Zug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D7BA35-4AA3-03BA-3D22-A3404C89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96" y="2207361"/>
            <a:ext cx="619211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A129B-AA8A-D8E9-5BAC-C0EBB14E7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DD0380-D9F2-262C-DB5B-BBAAF535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Alpha-Beta-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D3BAAC-E5CA-795C-3D9B-6A49A9D9E7F4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349E8F7-A4E3-9257-1B6C-34CC0242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9354926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Optimierung des Mini-Max-Algorithmus zur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Reduktion unnötiger Berechnungen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Unvorteilhafte Teilbäume frühzeitig „abschneiden“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Parameter: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α=−∞: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bester garantierter Wert für den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Maximierer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β=+∞: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schlechtester erlaubter Wert für den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Minimierer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Prinzip: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Während der Suche wird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α/β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laufend aktualisiert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Schnittbedingung: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Sobald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der Teilbaum verworfen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keine bessere Lösung mehr möglich</a:t>
            </a:r>
          </a:p>
        </p:txBody>
      </p:sp>
    </p:spTree>
    <p:extLst>
      <p:ext uri="{BB962C8B-B14F-4D97-AF65-F5344CB8AC3E}">
        <p14:creationId xmlns:p14="http://schemas.microsoft.com/office/powerpoint/2010/main" val="28542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AE621-1BE1-41B6-A973-307177628BA7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7E874-54A3-4738-A4CB-C961766CDCF0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0F7CB-E88F-4279-8CBD-F7ED36AB0E5F}"/>
              </a:ext>
            </a:extLst>
          </p:cNvPr>
          <p:cNvSpPr txBox="1"/>
          <p:nvPr/>
        </p:nvSpPr>
        <p:spPr>
          <a:xfrm>
            <a:off x="0" y="8662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Georgia "/>
              </a:rPr>
              <a:t>Gliederung</a:t>
            </a:r>
            <a:endParaRPr lang="en-US" sz="4800" dirty="0">
              <a:solidFill>
                <a:schemeClr val="bg1"/>
              </a:solidFill>
              <a:latin typeface="Georgia 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18666-7CB4-4FD6-9BE7-6EC17DCCAD9D}"/>
              </a:ext>
            </a:extLst>
          </p:cNvPr>
          <p:cNvGrpSpPr/>
          <p:nvPr/>
        </p:nvGrpSpPr>
        <p:grpSpPr>
          <a:xfrm>
            <a:off x="790547" y="2852295"/>
            <a:ext cx="10955538" cy="2539699"/>
            <a:chOff x="790547" y="2852294"/>
            <a:chExt cx="10955538" cy="25396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00153E-40E3-4FE0-A499-6334FF1C0F41}"/>
                </a:ext>
              </a:extLst>
            </p:cNvPr>
            <p:cNvGrpSpPr/>
            <p:nvPr/>
          </p:nvGrpSpPr>
          <p:grpSpPr>
            <a:xfrm>
              <a:off x="790547" y="2852294"/>
              <a:ext cx="2262554" cy="2324126"/>
              <a:chOff x="790547" y="2852294"/>
              <a:chExt cx="2262554" cy="23241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55E5ED-1604-420E-976B-6FD8D1E7EFC8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87E152C-6918-49A9-8E26-4FC46E757673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0F434D6-04FF-4189-896E-F5F0C9077C00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25E44FD-CBE9-4902-8E49-2CF8E72DF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170039-606A-4E06-BD85-FFA489464CF5}"/>
                  </a:ext>
                </a:extLst>
              </p:cNvPr>
              <p:cNvSpPr txBox="1"/>
              <p:nvPr/>
            </p:nvSpPr>
            <p:spPr>
              <a:xfrm>
                <a:off x="790547" y="4652943"/>
                <a:ext cx="2262554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1401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1. </a:t>
                </a:r>
                <a:r>
                  <a:rPr lang="en-US" sz="1401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Schachbrett-Repräsentation</a:t>
                </a:r>
                <a:endParaRPr lang="en-US" sz="1401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32FDA05-CAF0-444B-957B-9A3377E8C327}"/>
                </a:ext>
              </a:extLst>
            </p:cNvPr>
            <p:cNvGrpSpPr/>
            <p:nvPr/>
          </p:nvGrpSpPr>
          <p:grpSpPr>
            <a:xfrm>
              <a:off x="3938650" y="2852294"/>
              <a:ext cx="1531916" cy="1531916"/>
              <a:chOff x="3938650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4C062E-2A41-4E43-83F9-903939E0210C}"/>
                  </a:ext>
                </a:extLst>
              </p:cNvPr>
              <p:cNvSpPr/>
              <p:nvPr/>
            </p:nvSpPr>
            <p:spPr>
              <a:xfrm>
                <a:off x="3938650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E4549A-4925-4A7C-B849-45F2E3C5FAC2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0FA7736-7CD2-4B30-85B1-72963FFA8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6A602F-4D23-462D-A04A-C690D213B590}"/>
                </a:ext>
              </a:extLst>
            </p:cNvPr>
            <p:cNvSpPr txBox="1"/>
            <p:nvPr/>
          </p:nvSpPr>
          <p:spPr>
            <a:xfrm>
              <a:off x="3573331" y="4652945"/>
              <a:ext cx="2262555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>
                <a:spcBef>
                  <a:spcPts val="601"/>
                </a:spcBef>
                <a:defRPr/>
              </a:pP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2.Stockfish-Funktionsweise</a:t>
              </a:r>
              <a:endParaRPr lang="en-US" sz="1401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0ABEA6-A4A3-44D4-88A6-152B6586423E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CBD547A-72D8-4EFE-B4E2-B574020B49DB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A08DEEC-BBAA-4AB4-9750-3D0EC036B0A6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5DFEA83-1088-4A23-AD6B-90239C664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B7501D-83B9-40CD-AF9B-36DA56115491}"/>
                </a:ext>
              </a:extLst>
            </p:cNvPr>
            <p:cNvSpPr txBox="1"/>
            <p:nvPr/>
          </p:nvSpPr>
          <p:spPr>
            <a:xfrm>
              <a:off x="6356115" y="4652945"/>
              <a:ext cx="2262555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>
                <a:spcBef>
                  <a:spcPts val="601"/>
                </a:spcBef>
                <a:defRPr/>
              </a:pP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3. Schach-KI </a:t>
              </a:r>
              <a:r>
                <a:rPr lang="en-US" sz="1401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Implementierung</a:t>
              </a:r>
              <a:endParaRPr lang="en-US" sz="1401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5041C8-21FD-40C5-ADD7-B01A2A2CBC04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E880E-5C93-49F6-A78D-700EDDCC9B51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6216EAF-9F56-4612-8808-95FC6FECB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EDA079-193A-4698-B9A1-EE03AFBF3D65}"/>
                </a:ext>
              </a:extLst>
            </p:cNvPr>
            <p:cNvSpPr txBox="1"/>
            <p:nvPr/>
          </p:nvSpPr>
          <p:spPr>
            <a:xfrm>
              <a:off x="8844689" y="4652945"/>
              <a:ext cx="2901396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>
                <a:spcBef>
                  <a:spcPts val="601"/>
                </a:spcBef>
                <a:defRPr/>
              </a:pP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4. </a:t>
              </a:r>
              <a:r>
                <a:rPr lang="en-US" sz="1401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Verbesserungsmöglichkeiten</a:t>
              </a: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 &amp; </a:t>
              </a:r>
              <a:r>
                <a:rPr lang="en-US" sz="1401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Fazit</a:t>
              </a:r>
              <a:endParaRPr lang="en-US" sz="1401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3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7436E-2299-F0CD-645F-7E437C1C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70686-BE12-2655-0A1A-C017A0E8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 :Alpha-Beta-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D084864-EBB1-243C-3B5E-417232E066ED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F4D43-9998-AC25-9641-09390DDC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5002098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Linker Teilbaum wird zuerst durchsucht: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Blatt 1: Wert = −1 → 𝛼=−1 weil -1 &gt;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−∞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Blatt 2: Wert = 3 → 𝛼=3 weil 3&gt; -1</a:t>
            </a:r>
          </a:p>
          <a:p>
            <a:pPr marL="0" indent="0">
              <a:buNone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-Bedingung: 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β≤α? →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Nein ⇒ kein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6B99DD-8BAA-F2B6-D57C-6C24BB24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50" y="1996868"/>
            <a:ext cx="4278875" cy="37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56D76-559E-3FA8-2D2D-6410B71B1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14A61-8F97-FBEB-6EFA-8B230FC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 :Alpha-Beta-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E07AA32-CF1A-0D1D-DC6C-DC3EF3AAE293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486B1EE-A8FC-7E0D-609B-6CD3A621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5002098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Rechter Teilbaum wird untersucht: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 = 3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Erstes Blatt: Wert = 5 → 𝛼=5 weil 5&gt;3</a:t>
            </a:r>
            <a:endParaRPr 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Prüfe: 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β≤α? → 3≤5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3≤5 ⇒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Bedingung erfüllt →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Ergebnis: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Rechter Teilbaum wird nicht weiter untersucht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Minimierer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 hat bereits bessere Option im linken Teilbaum garantiert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1C3C3D-E96D-EF30-292B-507A755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05" y="1901949"/>
            <a:ext cx="4278875" cy="37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9F50F-D035-CF62-FC22-E79339E0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466BB-EB4B-3A5F-BAB0-F8E19670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Bewertungsfunktion - Stockfish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AAFD148-7550-DC13-E309-A8E7D9BC0C91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B906C3-440E-18AA-4A94-26B2B135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2"/>
            <a:ext cx="9059140" cy="4734235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Bewertungsfaktoren: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Material – Figurenanzahl und -wert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Mobilität – Anzahl sinnvoller Züge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Königssicherheit – Grad des Schutzes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Bauernstruktur – z. B. isolierte oder doppelte Bauern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Übergang Mittelspiel → Endspiel: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Hängt vom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verbleibenden Material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ab: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Wenige Figuren → Endspiel-Bewertung gewinnt an Gewicht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Beispiel: Königssicherheit nimmt ab, Königsmobilität zu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8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585E-17B9-5ECC-5717-858AB96E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50AC1-06E8-BE87-D31E-8A5E122EE43F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1B6B9-B997-8E40-416E-F99A9BDF13FB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28EF5A-E945-BE72-D701-AD89BE6BD913}"/>
              </a:ext>
            </a:extLst>
          </p:cNvPr>
          <p:cNvGrpSpPr/>
          <p:nvPr/>
        </p:nvGrpSpPr>
        <p:grpSpPr>
          <a:xfrm>
            <a:off x="1156380" y="2852295"/>
            <a:ext cx="9894167" cy="2968996"/>
            <a:chOff x="1155866" y="2852294"/>
            <a:chExt cx="9880268" cy="296899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5B322B-CBD8-51F1-4ECA-AED53CCE6D57}"/>
                </a:ext>
              </a:extLst>
            </p:cNvPr>
            <p:cNvGrpSpPr/>
            <p:nvPr/>
          </p:nvGrpSpPr>
          <p:grpSpPr>
            <a:xfrm>
              <a:off x="1155866" y="2852294"/>
              <a:ext cx="7722647" cy="2968996"/>
              <a:chOff x="1155866" y="2852294"/>
              <a:chExt cx="7722647" cy="296899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F96C396-2D6D-A408-93AC-94B792080E54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1DE0A7A-4F55-EC24-8100-F1F6809C4ABB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6FD0EDC-86D6-8395-ABDD-115FDE77033A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2B21CFB-C5F2-9FF8-E5C9-C91EDBA47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E94B5F-97DB-AE9F-A3DE-C7ECD0AF702A}"/>
                  </a:ext>
                </a:extLst>
              </p:cNvPr>
              <p:cNvSpPr txBox="1"/>
              <p:nvPr/>
            </p:nvSpPr>
            <p:spPr>
              <a:xfrm>
                <a:off x="6096269" y="4728683"/>
                <a:ext cx="278224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3. Schach-KI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Implementierung</a:t>
                </a:r>
                <a:endParaRPr lang="en-US" sz="20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  <a:p>
                <a:pPr algn="ctr" defTabSz="914411">
                  <a:spcBef>
                    <a:spcPts val="601"/>
                  </a:spcBef>
                  <a:defRPr/>
                </a:pPr>
                <a:endPara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17C4477-0F2B-212E-8B97-7A21179FE36C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C2A1D4-AF1A-24EA-6197-F37213259DDD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76B8B0-949B-D7F1-99C7-0C58A76DA7A7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043C290-F212-E53B-8E89-946FB8B61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052570-89E3-EF9D-E6B0-BEA808588C78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6045F2-CB7A-69D0-C4C3-A7DFC6487358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F778956-CE25-2864-E925-05A03A800028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BCF2824-79E9-EEC0-2554-F306D7B8A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895657-C6BA-9036-AD40-428F2E2B6CE5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53C3BF-0F3D-502D-98BB-45B995F41A70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8E7598-8811-3D9E-9620-2239BEB6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67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48EC-3CC4-6A95-2A63-83335AC39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CC42C-838F-2D8B-AEA0-D3D6291D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Ansatz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6975C-2488-5DC8-4E6B-7866947B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749244"/>
            <a:ext cx="11746085" cy="4070594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CNNs Besonders gut geeignet für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bildbasierte Aufgaben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z. B.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Ziffernerkennung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erkennen lokale Strukturen wie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Kanten, Ecken, Muster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Idee: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Schachbrett als 2D-Bildstruktur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interpretieren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Ziel: Erkennung strategischer Muster wie: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Angriffe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Deckungen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Drohungen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Leitfrage: Können CNNs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räumliche Beziehungen auf dem Brett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ähnlich erfassen wie in einem Bild?</a:t>
            </a:r>
          </a:p>
        </p:txBody>
      </p:sp>
      <p:pic>
        <p:nvPicPr>
          <p:cNvPr id="6146" name="Picture 2" descr="Chess Pieces Classification using CNN | by Yograj Mahawar | Medium">
            <a:extLst>
              <a:ext uri="{FF2B5EF4-FFF2-40B4-BE49-F238E27FC236}">
                <a16:creationId xmlns:a16="http://schemas.microsoft.com/office/drawing/2014/main" id="{16C409EF-5513-FD0B-5B52-106A91CE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56" y="2653268"/>
            <a:ext cx="2219324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4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52C5D-EEDA-E767-BAD3-0D1A3ECB8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3D346-9C34-11AC-2067-E7271D67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>
            <a:norm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CNN-Modell zur Zugvorhersage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5F001-5AAC-07FB-F146-E075CDF8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901950"/>
            <a:ext cx="11746085" cy="407059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Vorhersage des nächsten optimalen Schachzugs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Problemtyp: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Klassifikation mit K möglichen Zugklassen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Eingabe: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 (9×8×8)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mit Figurenpositionen, Zugoptionen, Spielrichtung als Features kodiert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Ausgabe: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{0,1,...,K−1}, der einem konkreten Zug entspricht</a:t>
            </a: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Modell lernt Funktion: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C79C49-BA96-C3D5-47D2-0D85DD33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" y="5261460"/>
            <a:ext cx="6125429" cy="4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3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75787-404B-828D-DE14-90EC9768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B4ACA-2F9F-74A3-35A2-CFBE1452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9216336-4D5D-BD6E-369E-F86937D46D30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B876229-CB1B-5A1C-AB21-54B462C4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4709399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Ausgabe: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für alle Zugklassen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über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Wahrscheinlichkeiten umgewandelt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Vorhersage: Zug mit höchster Wahrscheinlichkeit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DB52E7-C66D-4E4F-97A2-286BA2AB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60" y="62098"/>
            <a:ext cx="1262539" cy="67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692E7-EE80-139C-1121-B8DCCE13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9844C-869C-46A7-1F04-0C78AED5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6E99F6D-4526-C6CB-0DCD-178EDC4AD30E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3921CE9-9D05-A875-1DB6-24453857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1696423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Hyperparameter: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de-DE" sz="2000" dirty="0" err="1"/>
              <a:t>optim.Adam</a:t>
            </a:r>
            <a:r>
              <a:rPr lang="de-DE" sz="2000" dirty="0"/>
              <a:t>(</a:t>
            </a:r>
            <a:r>
              <a:rPr lang="de-DE" sz="2000" dirty="0" err="1"/>
              <a:t>model.parameters</a:t>
            </a:r>
            <a:r>
              <a:rPr lang="de-DE" sz="2000" dirty="0"/>
              <a:t>(), </a:t>
            </a:r>
            <a:r>
              <a:rPr lang="de-DE" sz="2000" dirty="0" err="1"/>
              <a:t>lr</a:t>
            </a:r>
            <a:r>
              <a:rPr lang="de-DE" sz="2000" dirty="0"/>
              <a:t>=0.0001)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Datensatzaufteilung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70 % Training, 30 % Test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D99A05-86C7-919A-58D4-30BEA4B5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88" y="5566870"/>
            <a:ext cx="780206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FBDE3-3210-5F5A-7004-CF827F80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72C4075-06DF-4892-9128-128CEC113841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D849B52-7034-7BDF-0008-369E7574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1696423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9E973EF-8895-2B03-48A4-998076F8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FD6805-27B0-BFAA-8F0F-61F92E77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10" y="1496008"/>
            <a:ext cx="6554100" cy="51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1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2406E-14D9-AF39-65E8-2D5E5AD6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BC064B9-765D-9549-651B-B05935AA5531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270673-5208-6D2F-9F57-9AB50427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1696423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0DF2A0-6284-77F1-566C-A625EEF4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65" y="1696423"/>
            <a:ext cx="6260905" cy="49208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31813477-130B-5205-0FDA-FDF5C61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5115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Schon Alan Turing arbeitete mit seinen Studierenden an Schach-Algorithmen(„</a:t>
            </a:r>
            <a:r>
              <a:rPr lang="de-DE" sz="2601" dirty="0" err="1">
                <a:latin typeface="Arial" panose="020B0604020202020204" pitchFamily="34" charset="0"/>
                <a:cs typeface="Arial" panose="020B0604020202020204" pitchFamily="34" charset="0"/>
              </a:rPr>
              <a:t>Turochamp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  <a:p>
            <a:endParaRPr lang="de-DE" sz="26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Schach gilt als besonders herausfordernd wegen: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enormer Komplexität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~10¹²⁰ möglicher Stellungen nach 40 Zügen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Zum Vergleich: geschätzte Anzahl der Atome im Universum: ~10⁸⁰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2B30-04E6-7C18-F649-5EFFAFDDB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5A315-955A-A851-C176-DE4490D15083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1FCC9-800F-6EBC-0189-94405B1E63BB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0D06C-B0C0-9991-834A-90804141FEAB}"/>
              </a:ext>
            </a:extLst>
          </p:cNvPr>
          <p:cNvGrpSpPr/>
          <p:nvPr/>
        </p:nvGrpSpPr>
        <p:grpSpPr>
          <a:xfrm>
            <a:off x="1156380" y="2852295"/>
            <a:ext cx="10986757" cy="3071506"/>
            <a:chOff x="1155866" y="2852294"/>
            <a:chExt cx="10971324" cy="307150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6184FF-A8E0-DA2A-85ED-9E74D6F707B4}"/>
                </a:ext>
              </a:extLst>
            </p:cNvPr>
            <p:cNvGrpSpPr/>
            <p:nvPr/>
          </p:nvGrpSpPr>
          <p:grpSpPr>
            <a:xfrm>
              <a:off x="1155866" y="2852294"/>
              <a:ext cx="10971324" cy="3071506"/>
              <a:chOff x="1155866" y="2852294"/>
              <a:chExt cx="10971324" cy="307150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6B453D8-B948-7A10-6DBE-9CEEFB36C55F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C8EB0F2-87F0-BAA9-B091-69A4FC5129A9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423C78-07EA-DE4E-E55D-291D36CBC3AC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F2D68A2-10EC-8DB7-908B-8A2B4C529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0A11D8-D178-FC68-2533-1FEEB4603D42}"/>
                  </a:ext>
                </a:extLst>
              </p:cNvPr>
              <p:cNvSpPr txBox="1"/>
              <p:nvPr/>
            </p:nvSpPr>
            <p:spPr>
              <a:xfrm>
                <a:off x="8413162" y="4646527"/>
                <a:ext cx="371402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4. </a:t>
                </a:r>
                <a:r>
                  <a:rPr lang="en-US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Verbesserungsmöglichkeiten</a:t>
                </a:r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 &amp; </a:t>
                </a:r>
                <a:r>
                  <a:rPr lang="en-US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Fazit</a:t>
                </a:r>
                <a:endParaRPr lang="en-US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  <a:p>
                <a:pPr algn="ctr" defTabSz="914411">
                  <a:spcBef>
                    <a:spcPts val="601"/>
                  </a:spcBef>
                  <a:defRPr/>
                </a:pPr>
                <a:endParaRPr lang="en-US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ECBFE-13CF-1F5E-268E-BCB973BA2EC3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DEAE93-BF03-A301-F33C-26309775760D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76852F-5A1D-727E-41BE-74F2677798A5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6BFEA5C-3D1C-1075-62F3-B4F079C34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1EA9E7-CEE2-82E5-E324-2E3790FCAE91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0D1EE38-8D30-7413-DB78-A7AED947BF0E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1F2AA84-4312-3AE1-9B28-A2BB4A6A7262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3AE947C-B059-CA6E-4C89-DDE0180E8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ACEA8-601C-592A-1C1C-824CC79DE5EC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4A4912-95E5-6553-255F-F85F00876D8A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F184D1E-2FFE-F557-8AF1-CB906314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98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9BB85-A97E-E410-E840-068FE3E34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8042B2-15D2-63F4-6EBA-888F018D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Verbesserungsmöglichkeiten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EDCAD-A4D3-DD7D-E156-0B2AFD6E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9"/>
            <a:ext cx="11746085" cy="4786296"/>
          </a:xfrm>
        </p:spPr>
        <p:txBody>
          <a:bodyPr>
            <a:no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Modell zeigt nur „Auswendiglernen“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Reduktion der Klassenanzahl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Keine Phasentrennung (Eröffnung, Mittelspiel, Endspiel)</a:t>
            </a: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-Filter Optimierung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Feature-Engineering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Umformulierung des Problems in ein Ranking-Problem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Architektur des Neuronalen Netzes umdenken (GCN)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Text, Screenshot, Rechteck, Zahl enthält.&#10;&#10;KI-generierte Inhalte können fehlerhaft sein.">
            <a:extLst>
              <a:ext uri="{FF2B5EF4-FFF2-40B4-BE49-F238E27FC236}">
                <a16:creationId xmlns:a16="http://schemas.microsoft.com/office/drawing/2014/main" id="{9941BB88-D403-1541-32C0-548900270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25" y="3429000"/>
            <a:ext cx="3261359" cy="27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70BF9-D258-9509-9A5D-EE8DC9CE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C03A9-9B73-7E4C-4F2A-03D2B78F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3C4AC-EFF2-9E9B-C31E-64FBC20C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9"/>
            <a:ext cx="11746085" cy="4786296"/>
          </a:xfrm>
        </p:spPr>
        <p:txBody>
          <a:bodyPr>
            <a:no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Tiefer Einblick in die Welt der Schach-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Erkenntnisse: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Schach-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sind hochkomplexe Systeme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Klassifikationsansatz ist eher unpassend</a:t>
            </a:r>
          </a:p>
          <a:p>
            <a:r>
              <a:rPr lang="de-DE" sz="2400" dirty="0"/>
              <a:t>Implementiertes Modell ist nicht konkurrenzfähig mit Stockfish, aber sehr lehrreich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4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A88-CCA5-6ADF-A658-51D052CD0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226-8001-7F52-6C6C-CCC30DFE2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Dank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A1765-C704-09CE-B95E-8D604BCA9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schriftlichen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Ausarbeitung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enthalten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8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B7DF-63FD-05FB-56B4-85CDC82E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F3F257-5947-35FE-10D9-082238D326B1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40932-3989-B8E0-8EE4-802050E2877A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2A4E7A-5123-47AB-4D55-FE9E1747B444}"/>
              </a:ext>
            </a:extLst>
          </p:cNvPr>
          <p:cNvGrpSpPr/>
          <p:nvPr/>
        </p:nvGrpSpPr>
        <p:grpSpPr>
          <a:xfrm>
            <a:off x="790546" y="2852293"/>
            <a:ext cx="10260000" cy="2508536"/>
            <a:chOff x="790547" y="2852294"/>
            <a:chExt cx="10245587" cy="25085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E7818D-9982-555B-DA5B-7C14A503BB39}"/>
                </a:ext>
              </a:extLst>
            </p:cNvPr>
            <p:cNvGrpSpPr/>
            <p:nvPr/>
          </p:nvGrpSpPr>
          <p:grpSpPr>
            <a:xfrm>
              <a:off x="790547" y="2852294"/>
              <a:ext cx="2262554" cy="2508537"/>
              <a:chOff x="790547" y="2852294"/>
              <a:chExt cx="2262554" cy="25085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115BB20-12FE-FAA7-4BC8-E2BCEFC498AF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D073E4A-C1FB-A6A7-E9CF-0348B1F2D73A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4E5BE62-88DF-ED1A-1BB4-EE61CA8BC373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FF3FB91-A489-5FD5-DCF3-FC7055368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3C76E4-57F2-070D-FBA0-2B1E6E95D7BF}"/>
                  </a:ext>
                </a:extLst>
              </p:cNvPr>
              <p:cNvSpPr txBox="1"/>
              <p:nvPr/>
            </p:nvSpPr>
            <p:spPr>
              <a:xfrm>
                <a:off x="790547" y="4652945"/>
                <a:ext cx="22625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1.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Schachbrett-Repräsentation</a:t>
                </a:r>
                <a:endPara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2CB5B4A-0BAB-C2F3-EE3B-F575C873B56B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0F9580D-63FD-1971-148A-7EA01DF2B320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2011390-A03B-17CB-FF19-E7D73D2BD5A3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7CDAAF0-AFA4-BB9F-E26C-40AB6649D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5EDBA9-7B72-B2B0-6A29-0DDBF240BF3B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ECF700-E3DB-6FE0-C8EF-125096D5E993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8865ED-565C-6334-7AE1-61AB5E620FD2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F1ECB4B-39BF-6EF2-B04D-A7EAECB9B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7E0BB1-6271-36C4-976F-9075CCD66148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494C25-EE58-10A7-1E72-5929DCC8F425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3C3A7A1-C0E7-A884-91E3-A5005D23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92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-Repräsentation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Datenstruktur zur Darstellung des Schachbretts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= 64-Bit-Ganzzahl → jedes Bit entspricht einem Feld (8×8)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Ermöglicht extrem schnelle bitweise Operationen (AND, OR, XOR)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8E163-CF3F-E701-3D80-47EE10247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AD8D2-5C37-223B-8E80-E1AA4AB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-Repräsentation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98D37E68-E85C-86A8-AE24-192F39D0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6491" y="1749246"/>
            <a:ext cx="3796910" cy="379082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C39415-BB29-5CFA-D78A-95F26AFE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280" y="2500185"/>
            <a:ext cx="2343477" cy="185763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3FF099A-D57B-ABEC-3BD6-0C6692FE3113}"/>
              </a:ext>
            </a:extLst>
          </p:cNvPr>
          <p:cNvSpPr txBox="1">
            <a:spLocks/>
          </p:cNvSpPr>
          <p:nvPr/>
        </p:nvSpPr>
        <p:spPr>
          <a:xfrm>
            <a:off x="8413026" y="1570342"/>
            <a:ext cx="2595986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Bauernposition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D2B01C1-056A-7662-F34E-614DBCDBEF45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dirty="0">
                <a:sym typeface="Wingdings" panose="05000000000000000000" pitchFamily="2" charset="2"/>
              </a:rPr>
              <a:t>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37568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0280-A76B-7340-835A-523C33AF0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4701D1-40F2-9D2C-9E02-B16CBA3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Spielfiguren-Unterscheidung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08DE1AE-6E1B-AA7C-D846-A4E46356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95" y="2207359"/>
            <a:ext cx="10995026" cy="3392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Leaping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Pieces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(springende Figuren)</a:t>
            </a:r>
          </a:p>
          <a:p>
            <a:pPr marL="0" indent="0">
              <a:buNone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Bauer, Springer, König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Bewegungsmuster sind fix und grundsätzlich unabhängig von anderen Figuren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Zugmöglichkeiten vorab berechnet → Lookup-Tabelle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Zugriff über Position der Figur → ergibt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erlaubten Zielfeldern</a:t>
            </a:r>
          </a:p>
        </p:txBody>
      </p:sp>
    </p:spTree>
    <p:extLst>
      <p:ext uri="{BB962C8B-B14F-4D97-AF65-F5344CB8AC3E}">
        <p14:creationId xmlns:p14="http://schemas.microsoft.com/office/powerpoint/2010/main" val="365460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97357-2110-26F8-DECF-0120C83B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36FDD-BD54-6599-48D9-05AF1BAA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Spielfiguren-Unterscheidung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FA82DC2-430A-A7D7-4C3D-BD8C5C8A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97" y="2207359"/>
            <a:ext cx="7504770" cy="3392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Sliding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Pieces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(Gleitende Figuren)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Läufer, Turm, Dame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Können mehrere Felder in gerader Linie ziehen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Bewegung wird durch Blocker (eigene oder gegnerische Figuren) begrenzt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Beispiel: Turm auf a1 wird durch Figuren auf a5 und f1 blockiert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094CA9-682D-1ED6-E7B2-B24E0B9D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66" y="2010715"/>
            <a:ext cx="3858265" cy="38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6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2E04-B4E5-D3D7-7506-817A44BE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D3E07-4716-F462-B251-0DD0B5D4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Spielfiguren-Unterscheidung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A69A693-C4D8-1A59-5E53-BE2CA6B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95" y="2207360"/>
            <a:ext cx="7352066" cy="4581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Dynamische Zugberechnung (ineffizient):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Schrittweises Iterieren in alle Richtungen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Prüfung jedes Feldes auf Belegung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Abbruch bei Blocker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Nur gegnerische Figuren dürfen "mitgeschlagen" werden</a:t>
            </a:r>
          </a:p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durch: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Magic Bitboards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2ABA45-E7B4-FFA6-22D3-667760C4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64" y="1749245"/>
            <a:ext cx="3858265" cy="38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Breitbild</PresentationFormat>
  <Paragraphs>206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Georgia</vt:lpstr>
      <vt:lpstr>Georgia </vt:lpstr>
      <vt:lpstr>Georgia Pro cond</vt:lpstr>
      <vt:lpstr>Wingdings</vt:lpstr>
      <vt:lpstr>Office Theme</vt:lpstr>
      <vt:lpstr>Studienprojekt</vt:lpstr>
      <vt:lpstr>PowerPoint-Präsentation</vt:lpstr>
      <vt:lpstr>Einleitung</vt:lpstr>
      <vt:lpstr>PowerPoint-Präsentation</vt:lpstr>
      <vt:lpstr>Bitboard-Repräsentation</vt:lpstr>
      <vt:lpstr>Bitboard-Repräsentation</vt:lpstr>
      <vt:lpstr>Spielfiguren-Unterscheidung</vt:lpstr>
      <vt:lpstr>Spielfiguren-Unterscheidung</vt:lpstr>
      <vt:lpstr>Spielfiguren-Unterscheidung</vt:lpstr>
      <vt:lpstr>Magic-Bitboards</vt:lpstr>
      <vt:lpstr>Magic-Bitboards</vt:lpstr>
      <vt:lpstr>Magic Bitboards – Hashing und Lookup</vt:lpstr>
      <vt:lpstr>Magic Bitboards – Hash-Verfahren</vt:lpstr>
      <vt:lpstr>Zug Generierung - Stockfish</vt:lpstr>
      <vt:lpstr>PowerPoint-Präsentation</vt:lpstr>
      <vt:lpstr>Mini-Max-Algorithmus</vt:lpstr>
      <vt:lpstr>Mini-Max-Algorithmus</vt:lpstr>
      <vt:lpstr>Beispiel : Mini-Max-Algorithmus</vt:lpstr>
      <vt:lpstr>Alpha-Beta-Pruning</vt:lpstr>
      <vt:lpstr>Beispiel :Alpha-Beta-Pruning</vt:lpstr>
      <vt:lpstr>Beispiel :Alpha-Beta-Pruning</vt:lpstr>
      <vt:lpstr>Bewertungsfunktion - Stockfish</vt:lpstr>
      <vt:lpstr>PowerPoint-Präsentation</vt:lpstr>
      <vt:lpstr>Ansatz</vt:lpstr>
      <vt:lpstr>CNN-Modell zur Zugvorhersage</vt:lpstr>
      <vt:lpstr>Architektur</vt:lpstr>
      <vt:lpstr>Training</vt:lpstr>
      <vt:lpstr>Evaluation</vt:lpstr>
      <vt:lpstr>Evaluation</vt:lpstr>
      <vt:lpstr>PowerPoint-Präsentation</vt:lpstr>
      <vt:lpstr>Verbesserungsmöglichkeiten</vt:lpstr>
      <vt:lpstr>Fazit</vt:lpstr>
      <vt:lpstr>Vielen Dank für ihre Aufmerksamkeit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Mateusz Frydryszak</cp:lastModifiedBy>
  <cp:revision>20</cp:revision>
  <dcterms:created xsi:type="dcterms:W3CDTF">2013-08-21T19:17:07Z</dcterms:created>
  <dcterms:modified xsi:type="dcterms:W3CDTF">2025-07-04T10:28:44Z</dcterms:modified>
</cp:coreProperties>
</file>