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75" r:id="rId4"/>
    <p:sldId id="258" r:id="rId5"/>
    <p:sldId id="259" r:id="rId6"/>
    <p:sldId id="260" r:id="rId7"/>
    <p:sldId id="261" r:id="rId8"/>
    <p:sldId id="263" r:id="rId9"/>
    <p:sldId id="264" r:id="rId10"/>
    <p:sldId id="265" r:id="rId11"/>
    <p:sldId id="266" r:id="rId12"/>
    <p:sldId id="267" r:id="rId13"/>
    <p:sldId id="269" r:id="rId14"/>
    <p:sldId id="268" r:id="rId15"/>
    <p:sldId id="270" r:id="rId16"/>
    <p:sldId id="271" r:id="rId17"/>
    <p:sldId id="279" r:id="rId18"/>
    <p:sldId id="274" r:id="rId19"/>
    <p:sldId id="273"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2874F1-BB74-409B-8C35-28144B17CD11}" type="datetimeFigureOut">
              <a:rPr lang="en-US" smtClean="0"/>
              <a:t>10/15/2021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AC6AA-16A9-40DC-88FE-80759E3E1FAE}" type="slidenum">
              <a:rPr lang="en-US" smtClean="0"/>
              <a:t>‹#›</a:t>
            </a:fld>
            <a:endParaRPr lang="en-US"/>
          </a:p>
        </p:txBody>
      </p:sp>
    </p:spTree>
    <p:extLst>
      <p:ext uri="{BB962C8B-B14F-4D97-AF65-F5344CB8AC3E}">
        <p14:creationId xmlns:p14="http://schemas.microsoft.com/office/powerpoint/2010/main" val="3851936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6AC6AA-16A9-40DC-88FE-80759E3E1FAE}" type="slidenum">
              <a:rPr lang="en-US" smtClean="0"/>
              <a:t>19</a:t>
            </a:fld>
            <a:endParaRPr lang="en-US"/>
          </a:p>
        </p:txBody>
      </p:sp>
    </p:spTree>
    <p:extLst>
      <p:ext uri="{BB962C8B-B14F-4D97-AF65-F5344CB8AC3E}">
        <p14:creationId xmlns:p14="http://schemas.microsoft.com/office/powerpoint/2010/main" val="3212087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77D78E-04C9-4F96-BC73-C037EF1C846E}"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6A80F-4274-41A2-90FB-53DEBEB7FC16}" type="slidenum">
              <a:rPr lang="en-US" smtClean="0"/>
              <a:t>‹#›</a:t>
            </a:fld>
            <a:endParaRPr lang="en-US"/>
          </a:p>
        </p:txBody>
      </p:sp>
    </p:spTree>
    <p:extLst>
      <p:ext uri="{BB962C8B-B14F-4D97-AF65-F5344CB8AC3E}">
        <p14:creationId xmlns:p14="http://schemas.microsoft.com/office/powerpoint/2010/main" val="820833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77D78E-04C9-4F96-BC73-C037EF1C846E}"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6A80F-4274-41A2-90FB-53DEBEB7FC16}" type="slidenum">
              <a:rPr lang="en-US" smtClean="0"/>
              <a:t>‹#›</a:t>
            </a:fld>
            <a:endParaRPr lang="en-US"/>
          </a:p>
        </p:txBody>
      </p:sp>
    </p:spTree>
    <p:extLst>
      <p:ext uri="{BB962C8B-B14F-4D97-AF65-F5344CB8AC3E}">
        <p14:creationId xmlns:p14="http://schemas.microsoft.com/office/powerpoint/2010/main" val="2319409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77D78E-04C9-4F96-BC73-C037EF1C846E}"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6A80F-4274-41A2-90FB-53DEBEB7FC1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24753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77D78E-04C9-4F96-BC73-C037EF1C846E}"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6A80F-4274-41A2-90FB-53DEBEB7FC16}" type="slidenum">
              <a:rPr lang="en-US" smtClean="0"/>
              <a:t>‹#›</a:t>
            </a:fld>
            <a:endParaRPr lang="en-US"/>
          </a:p>
        </p:txBody>
      </p:sp>
    </p:spTree>
    <p:extLst>
      <p:ext uri="{BB962C8B-B14F-4D97-AF65-F5344CB8AC3E}">
        <p14:creationId xmlns:p14="http://schemas.microsoft.com/office/powerpoint/2010/main" val="3603721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77D78E-04C9-4F96-BC73-C037EF1C846E}"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6A80F-4274-41A2-90FB-53DEBEB7FC1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0392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77D78E-04C9-4F96-BC73-C037EF1C846E}"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6A80F-4274-41A2-90FB-53DEBEB7FC16}" type="slidenum">
              <a:rPr lang="en-US" smtClean="0"/>
              <a:t>‹#›</a:t>
            </a:fld>
            <a:endParaRPr lang="en-US"/>
          </a:p>
        </p:txBody>
      </p:sp>
    </p:spTree>
    <p:extLst>
      <p:ext uri="{BB962C8B-B14F-4D97-AF65-F5344CB8AC3E}">
        <p14:creationId xmlns:p14="http://schemas.microsoft.com/office/powerpoint/2010/main" val="4273417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7D78E-04C9-4F96-BC73-C037EF1C846E}"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6A80F-4274-41A2-90FB-53DEBEB7FC16}" type="slidenum">
              <a:rPr lang="en-US" smtClean="0"/>
              <a:t>‹#›</a:t>
            </a:fld>
            <a:endParaRPr lang="en-US"/>
          </a:p>
        </p:txBody>
      </p:sp>
    </p:spTree>
    <p:extLst>
      <p:ext uri="{BB962C8B-B14F-4D97-AF65-F5344CB8AC3E}">
        <p14:creationId xmlns:p14="http://schemas.microsoft.com/office/powerpoint/2010/main" val="13541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7D78E-04C9-4F96-BC73-C037EF1C846E}"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6A80F-4274-41A2-90FB-53DEBEB7FC16}" type="slidenum">
              <a:rPr lang="en-US" smtClean="0"/>
              <a:t>‹#›</a:t>
            </a:fld>
            <a:endParaRPr lang="en-US"/>
          </a:p>
        </p:txBody>
      </p:sp>
    </p:spTree>
    <p:extLst>
      <p:ext uri="{BB962C8B-B14F-4D97-AF65-F5344CB8AC3E}">
        <p14:creationId xmlns:p14="http://schemas.microsoft.com/office/powerpoint/2010/main" val="269718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7D78E-04C9-4F96-BC73-C037EF1C846E}"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6A80F-4274-41A2-90FB-53DEBEB7FC16}" type="slidenum">
              <a:rPr lang="en-US" smtClean="0"/>
              <a:t>‹#›</a:t>
            </a:fld>
            <a:endParaRPr lang="en-US"/>
          </a:p>
        </p:txBody>
      </p:sp>
    </p:spTree>
    <p:extLst>
      <p:ext uri="{BB962C8B-B14F-4D97-AF65-F5344CB8AC3E}">
        <p14:creationId xmlns:p14="http://schemas.microsoft.com/office/powerpoint/2010/main" val="4032120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77D78E-04C9-4F96-BC73-C037EF1C846E}"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6A80F-4274-41A2-90FB-53DEBEB7FC16}" type="slidenum">
              <a:rPr lang="en-US" smtClean="0"/>
              <a:t>‹#›</a:t>
            </a:fld>
            <a:endParaRPr lang="en-US"/>
          </a:p>
        </p:txBody>
      </p:sp>
    </p:spTree>
    <p:extLst>
      <p:ext uri="{BB962C8B-B14F-4D97-AF65-F5344CB8AC3E}">
        <p14:creationId xmlns:p14="http://schemas.microsoft.com/office/powerpoint/2010/main" val="316963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77D78E-04C9-4F96-BC73-C037EF1C846E}" type="datetimeFigureOut">
              <a:rPr lang="en-US" smtClean="0"/>
              <a:t>10/15/2021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6A80F-4274-41A2-90FB-53DEBEB7FC16}" type="slidenum">
              <a:rPr lang="en-US" smtClean="0"/>
              <a:t>‹#›</a:t>
            </a:fld>
            <a:endParaRPr lang="en-US"/>
          </a:p>
        </p:txBody>
      </p:sp>
    </p:spTree>
    <p:extLst>
      <p:ext uri="{BB962C8B-B14F-4D97-AF65-F5344CB8AC3E}">
        <p14:creationId xmlns:p14="http://schemas.microsoft.com/office/powerpoint/2010/main" val="136799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77D78E-04C9-4F96-BC73-C037EF1C846E}" type="datetimeFigureOut">
              <a:rPr lang="en-US" smtClean="0"/>
              <a:t>10/15/2021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D6A80F-4274-41A2-90FB-53DEBEB7FC16}" type="slidenum">
              <a:rPr lang="en-US" smtClean="0"/>
              <a:t>‹#›</a:t>
            </a:fld>
            <a:endParaRPr lang="en-US"/>
          </a:p>
        </p:txBody>
      </p:sp>
    </p:spTree>
    <p:extLst>
      <p:ext uri="{BB962C8B-B14F-4D97-AF65-F5344CB8AC3E}">
        <p14:creationId xmlns:p14="http://schemas.microsoft.com/office/powerpoint/2010/main" val="2601418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77D78E-04C9-4F96-BC73-C037EF1C846E}" type="datetimeFigureOut">
              <a:rPr lang="en-US" smtClean="0"/>
              <a:t>10/15/2021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D6A80F-4274-41A2-90FB-53DEBEB7FC16}" type="slidenum">
              <a:rPr lang="en-US" smtClean="0"/>
              <a:t>‹#›</a:t>
            </a:fld>
            <a:endParaRPr lang="en-US"/>
          </a:p>
        </p:txBody>
      </p:sp>
    </p:spTree>
    <p:extLst>
      <p:ext uri="{BB962C8B-B14F-4D97-AF65-F5344CB8AC3E}">
        <p14:creationId xmlns:p14="http://schemas.microsoft.com/office/powerpoint/2010/main" val="1103743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77D78E-04C9-4F96-BC73-C037EF1C846E}" type="datetimeFigureOut">
              <a:rPr lang="en-US" smtClean="0"/>
              <a:t>10/15/2021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D6A80F-4274-41A2-90FB-53DEBEB7FC16}" type="slidenum">
              <a:rPr lang="en-US" smtClean="0"/>
              <a:t>‹#›</a:t>
            </a:fld>
            <a:endParaRPr lang="en-US"/>
          </a:p>
        </p:txBody>
      </p:sp>
    </p:spTree>
    <p:extLst>
      <p:ext uri="{BB962C8B-B14F-4D97-AF65-F5344CB8AC3E}">
        <p14:creationId xmlns:p14="http://schemas.microsoft.com/office/powerpoint/2010/main" val="1880094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77D78E-04C9-4F96-BC73-C037EF1C846E}" type="datetimeFigureOut">
              <a:rPr lang="en-US" smtClean="0"/>
              <a:t>10/15/2021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6A80F-4274-41A2-90FB-53DEBEB7FC16}" type="slidenum">
              <a:rPr lang="en-US" smtClean="0"/>
              <a:t>‹#›</a:t>
            </a:fld>
            <a:endParaRPr lang="en-US"/>
          </a:p>
        </p:txBody>
      </p:sp>
    </p:spTree>
    <p:extLst>
      <p:ext uri="{BB962C8B-B14F-4D97-AF65-F5344CB8AC3E}">
        <p14:creationId xmlns:p14="http://schemas.microsoft.com/office/powerpoint/2010/main" val="3362805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77D78E-04C9-4F96-BC73-C037EF1C846E}" type="datetimeFigureOut">
              <a:rPr lang="en-US" smtClean="0"/>
              <a:t>10/15/2021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6A80F-4274-41A2-90FB-53DEBEB7FC16}" type="slidenum">
              <a:rPr lang="en-US" smtClean="0"/>
              <a:t>‹#›</a:t>
            </a:fld>
            <a:endParaRPr lang="en-US"/>
          </a:p>
        </p:txBody>
      </p:sp>
    </p:spTree>
    <p:extLst>
      <p:ext uri="{BB962C8B-B14F-4D97-AF65-F5344CB8AC3E}">
        <p14:creationId xmlns:p14="http://schemas.microsoft.com/office/powerpoint/2010/main" val="3645606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77D78E-04C9-4F96-BC73-C037EF1C846E}" type="datetimeFigureOut">
              <a:rPr lang="en-US" smtClean="0"/>
              <a:t>10/15/2021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BD6A80F-4274-41A2-90FB-53DEBEB7FC16}" type="slidenum">
              <a:rPr lang="en-US" smtClean="0"/>
              <a:t>‹#›</a:t>
            </a:fld>
            <a:endParaRPr lang="en-US"/>
          </a:p>
        </p:txBody>
      </p:sp>
    </p:spTree>
    <p:extLst>
      <p:ext uri="{BB962C8B-B14F-4D97-AF65-F5344CB8AC3E}">
        <p14:creationId xmlns:p14="http://schemas.microsoft.com/office/powerpoint/2010/main" val="928436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fofanagn/Customer-segmentatio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9671C-ACDB-4F51-80F1-38209D7996E8}"/>
              </a:ext>
            </a:extLst>
          </p:cNvPr>
          <p:cNvSpPr>
            <a:spLocks noGrp="1"/>
          </p:cNvSpPr>
          <p:nvPr>
            <p:ph type="ctrTitle"/>
          </p:nvPr>
        </p:nvSpPr>
        <p:spPr>
          <a:xfrm>
            <a:off x="1401451" y="810705"/>
            <a:ext cx="9144000" cy="1266384"/>
          </a:xfrm>
        </p:spPr>
        <p:txBody>
          <a:bodyPr>
            <a:normAutofit/>
          </a:bodyPr>
          <a:lstStyle/>
          <a:p>
            <a:pPr algn="ctr"/>
            <a:r>
              <a:rPr lang="en-US" b="1" dirty="0"/>
              <a:t>XYZ BANK Case Study</a:t>
            </a:r>
          </a:p>
        </p:txBody>
      </p:sp>
      <p:sp>
        <p:nvSpPr>
          <p:cNvPr id="3" name="Subtitle 2">
            <a:extLst>
              <a:ext uri="{FF2B5EF4-FFF2-40B4-BE49-F238E27FC236}">
                <a16:creationId xmlns:a16="http://schemas.microsoft.com/office/drawing/2014/main" id="{1105B0A5-7D21-40FD-B628-B4AD89484494}"/>
              </a:ext>
            </a:extLst>
          </p:cNvPr>
          <p:cNvSpPr>
            <a:spLocks noGrp="1"/>
          </p:cNvSpPr>
          <p:nvPr>
            <p:ph type="subTitle" idx="1"/>
          </p:nvPr>
        </p:nvSpPr>
        <p:spPr>
          <a:xfrm>
            <a:off x="505904" y="2403834"/>
            <a:ext cx="9882433" cy="3643461"/>
          </a:xfrm>
        </p:spPr>
        <p:txBody>
          <a:bodyPr>
            <a:normAutofit fontScale="25000" lnSpcReduction="20000"/>
          </a:bodyPr>
          <a:lstStyle/>
          <a:p>
            <a:pPr algn="ctr">
              <a:lnSpc>
                <a:spcPct val="107000"/>
              </a:lnSpc>
              <a:spcBef>
                <a:spcPts val="1125"/>
              </a:spcBef>
              <a:spcAft>
                <a:spcPts val="1125"/>
              </a:spcAft>
            </a:pPr>
            <a:r>
              <a:rPr lang="en-US" sz="8000" b="1" dirty="0"/>
              <a:t>Project: Customer Segmentation </a:t>
            </a:r>
          </a:p>
          <a:p>
            <a:pPr algn="ctr"/>
            <a:endParaRPr lang="en-US" sz="8000" b="1" dirty="0"/>
          </a:p>
          <a:p>
            <a:pPr algn="ctr"/>
            <a:r>
              <a:rPr lang="en-US" sz="8000" b="1" dirty="0"/>
              <a:t>Mamadi Fofana - LISUM02</a:t>
            </a:r>
          </a:p>
          <a:p>
            <a:pPr algn="ctr"/>
            <a:endParaRPr lang="en-US" sz="8000" b="1" dirty="0"/>
          </a:p>
          <a:p>
            <a:pPr algn="ctr"/>
            <a:r>
              <a:rPr lang="en-US" sz="8000" b="1" dirty="0"/>
              <a:t>October 2021</a:t>
            </a:r>
          </a:p>
          <a:p>
            <a:pPr algn="ctr"/>
            <a:endParaRPr lang="en-US" sz="8000" b="1" dirty="0"/>
          </a:p>
          <a:p>
            <a:pPr algn="ctr"/>
            <a:r>
              <a:rPr lang="en-US" sz="8000" b="1" dirty="0"/>
              <a:t>GitHub Repo link : </a:t>
            </a:r>
            <a:r>
              <a:rPr lang="en-US" sz="8000" b="1" dirty="0">
                <a:hlinkClick r:id="rId2">
                  <a:extLst>
                    <a:ext uri="{A12FA001-AC4F-418D-AE19-62706E023703}">
                      <ahyp:hlinkClr xmlns:ahyp="http://schemas.microsoft.com/office/drawing/2018/hyperlinkcolor" val="tx"/>
                    </a:ext>
                  </a:extLst>
                </a:hlinkClick>
              </a:rPr>
              <a:t>https://github.com/mfofanagn/Customer-segmentation</a:t>
            </a:r>
            <a:endParaRPr lang="en-US" sz="8000" b="1" dirty="0"/>
          </a:p>
          <a:p>
            <a:endParaRPr lang="en-US" sz="3300" b="1" dirty="0"/>
          </a:p>
          <a:p>
            <a:br>
              <a:rPr lang="en-US" dirty="0"/>
            </a:br>
            <a:endParaRPr lang="en-US" dirty="0"/>
          </a:p>
        </p:txBody>
      </p:sp>
    </p:spTree>
    <p:extLst>
      <p:ext uri="{BB962C8B-B14F-4D97-AF65-F5344CB8AC3E}">
        <p14:creationId xmlns:p14="http://schemas.microsoft.com/office/powerpoint/2010/main" val="2642440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FB290-A02B-43AC-8436-5CB548F3A344}"/>
              </a:ext>
            </a:extLst>
          </p:cNvPr>
          <p:cNvSpPr>
            <a:spLocks noGrp="1"/>
          </p:cNvSpPr>
          <p:nvPr>
            <p:ph type="title"/>
          </p:nvPr>
        </p:nvSpPr>
        <p:spPr>
          <a:xfrm>
            <a:off x="838200" y="365125"/>
            <a:ext cx="10515600" cy="426727"/>
          </a:xfrm>
        </p:spPr>
        <p:txBody>
          <a:bodyPr>
            <a:noAutofit/>
          </a:bodyPr>
          <a:lstStyle/>
          <a:p>
            <a:pPr algn="ctr">
              <a:lnSpc>
                <a:spcPct val="107000"/>
              </a:lnSpc>
              <a:spcAft>
                <a:spcPts val="800"/>
              </a:spcAft>
            </a:pPr>
            <a:r>
              <a:rPr lang="en-US" sz="3200" b="1" dirty="0">
                <a:effectLst/>
                <a:latin typeface="Arial" panose="020B0604020202020204" pitchFamily="34" charset="0"/>
                <a:ea typeface="Calibri" panose="020F0502020204030204" pitchFamily="34" charset="0"/>
                <a:cs typeface="Times New Roman" panose="02020603050405020304" pitchFamily="18" charset="0"/>
              </a:rPr>
              <a:t>Average seniority by province and gender</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B086E3BF-744E-4FD3-9864-5104E4A28757}"/>
              </a:ext>
            </a:extLst>
          </p:cNvPr>
          <p:cNvSpPr>
            <a:spLocks noGrp="1"/>
          </p:cNvSpPr>
          <p:nvPr>
            <p:ph sz="half" idx="2"/>
          </p:nvPr>
        </p:nvSpPr>
        <p:spPr>
          <a:xfrm>
            <a:off x="8125904" y="791852"/>
            <a:ext cx="3874417" cy="5872897"/>
          </a:xfrm>
        </p:spPr>
        <p:txBody>
          <a:bodyPr/>
          <a:lstStyle/>
          <a:p>
            <a:endParaRPr lang="en-GB" sz="2400" dirty="0"/>
          </a:p>
          <a:p>
            <a:pPr algn="just">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We noticed that average seniority is quite similar for both gender for most of provinces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nomprov</a:t>
            </a:r>
            <a:r>
              <a:rPr lang="en-US" sz="1800" dirty="0">
                <a:effectLst/>
                <a:latin typeface="Arial" panose="020B0604020202020204" pitchFamily="34" charset="0"/>
                <a:ea typeface="Calibri" panose="020F0502020204030204" pitchFamily="34" charset="0"/>
                <a:cs typeface="Times New Roman" panose="02020603050405020304" pitchFamily="18" charset="0"/>
              </a:rPr>
              <a:t>) except for few provinces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Only province ‘Las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palmas</a:t>
            </a:r>
            <a:r>
              <a:rPr lang="en-US" sz="1800" dirty="0">
                <a:effectLst/>
                <a:latin typeface="Arial" panose="020B0604020202020204" pitchFamily="34" charset="0"/>
                <a:ea typeface="Calibri" panose="020F0502020204030204" pitchFamily="34" charset="0"/>
                <a:cs typeface="Times New Roman" panose="02020603050405020304" pitchFamily="18" charset="0"/>
              </a:rPr>
              <a:t> ‘ and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madrid</a:t>
            </a:r>
            <a:r>
              <a:rPr lang="en-US" sz="1800" dirty="0">
                <a:effectLst/>
                <a:latin typeface="Arial" panose="020B0604020202020204" pitchFamily="34" charset="0"/>
                <a:ea typeface="Calibri" panose="020F0502020204030204" pitchFamily="34" charset="0"/>
                <a:cs typeface="Times New Roman" panose="02020603050405020304" pitchFamily="18" charset="0"/>
              </a:rPr>
              <a:t>’ have a significant missing value for seniority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Also, a new category (Unknown) has been created to impute missing value for variable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nomprov</a:t>
            </a:r>
            <a:r>
              <a:rPr lang="en-US" sz="1800" dirty="0">
                <a:effectLst/>
                <a:latin typeface="Arial" panose="020B060402020202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CC0977FD-2983-49D1-8647-1B6B2C20263B}"/>
              </a:ext>
            </a:extLst>
          </p:cNvPr>
          <p:cNvPicPr/>
          <p:nvPr/>
        </p:nvPicPr>
        <p:blipFill>
          <a:blip r:embed="rId2"/>
          <a:stretch>
            <a:fillRect/>
          </a:stretch>
        </p:blipFill>
        <p:spPr>
          <a:xfrm>
            <a:off x="327760" y="1137074"/>
            <a:ext cx="7580827" cy="5527675"/>
          </a:xfrm>
          <a:prstGeom prst="rect">
            <a:avLst/>
          </a:prstGeom>
        </p:spPr>
      </p:pic>
    </p:spTree>
    <p:extLst>
      <p:ext uri="{BB962C8B-B14F-4D97-AF65-F5344CB8AC3E}">
        <p14:creationId xmlns:p14="http://schemas.microsoft.com/office/powerpoint/2010/main" val="983197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FB290-A02B-43AC-8436-5CB548F3A344}"/>
              </a:ext>
            </a:extLst>
          </p:cNvPr>
          <p:cNvSpPr>
            <a:spLocks noGrp="1"/>
          </p:cNvSpPr>
          <p:nvPr>
            <p:ph type="title"/>
          </p:nvPr>
        </p:nvSpPr>
        <p:spPr>
          <a:xfrm>
            <a:off x="838200" y="365125"/>
            <a:ext cx="10515600" cy="426727"/>
          </a:xfrm>
        </p:spPr>
        <p:txBody>
          <a:bodyPr>
            <a:noAutofit/>
          </a:bodyPr>
          <a:lstStyle/>
          <a:p>
            <a:pPr>
              <a:lnSpc>
                <a:spcPct val="107000"/>
              </a:lnSpc>
              <a:spcAft>
                <a:spcPts val="800"/>
              </a:spcAft>
            </a:pPr>
            <a:r>
              <a:rPr lang="en-US" sz="3200" b="1" dirty="0">
                <a:effectLst/>
                <a:latin typeface="Arial" panose="020B0604020202020204" pitchFamily="34" charset="0"/>
                <a:ea typeface="Calibri" panose="020F0502020204030204" pitchFamily="34" charset="0"/>
                <a:cs typeface="Times New Roman" panose="02020603050405020304" pitchFamily="18" charset="0"/>
              </a:rPr>
              <a:t>Average gross income by province and gender</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B086E3BF-744E-4FD3-9864-5104E4A28757}"/>
              </a:ext>
            </a:extLst>
          </p:cNvPr>
          <p:cNvSpPr>
            <a:spLocks noGrp="1"/>
          </p:cNvSpPr>
          <p:nvPr>
            <p:ph sz="half" idx="2"/>
          </p:nvPr>
        </p:nvSpPr>
        <p:spPr>
          <a:xfrm>
            <a:off x="8125904" y="716436"/>
            <a:ext cx="3874417" cy="5948313"/>
          </a:xfrm>
        </p:spPr>
        <p:txBody>
          <a:bodyPr/>
          <a:lstStyle/>
          <a:p>
            <a:pPr algn="just">
              <a:lnSpc>
                <a:spcPct val="107000"/>
              </a:lnSpc>
              <a:spcAft>
                <a:spcPts val="800"/>
              </a:spcAft>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We noticed that average gross income is quite similar for both gender for most of provinces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nomprov</a:t>
            </a:r>
            <a:r>
              <a:rPr lang="en-US" sz="1800" dirty="0">
                <a:effectLst/>
                <a:latin typeface="Arial" panose="020B0604020202020204" pitchFamily="34" charset="0"/>
                <a:ea typeface="Calibri" panose="020F0502020204030204" pitchFamily="34" charset="0"/>
                <a:cs typeface="Times New Roman" panose="02020603050405020304" pitchFamily="18" charset="0"/>
              </a:rPr>
              <a:t>) except for few provinces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ie</a:t>
            </a: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madrid</a:t>
            </a:r>
            <a:r>
              <a:rPr lang="en-US" sz="1800" dirty="0">
                <a:effectLst/>
                <a:latin typeface="Arial" panose="020B0604020202020204" pitchFamily="34" charset="0"/>
                <a:ea typeface="Calibri" panose="020F0502020204030204" pitchFamily="34" charset="0"/>
                <a:cs typeface="Times New Roman" panose="02020603050405020304" pitchFamily="18" charset="0"/>
              </a:rPr>
              <a:t>’ ,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balnear</a:t>
            </a: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iles’</a:t>
            </a:r>
            <a:r>
              <a:rPr lang="en-US" sz="1800" dirty="0">
                <a:effectLst/>
                <a:latin typeface="Arial" panose="020B0604020202020204" pitchFamily="34" charset="0"/>
                <a:ea typeface="Calibri" panose="020F0502020204030204" pitchFamily="34" charset="0"/>
                <a:cs typeface="Times New Roman" panose="02020603050405020304" pitchFamily="18" charset="0"/>
              </a:rPr>
              <a:t> etc.)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Only province ‘Las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palmas</a:t>
            </a:r>
            <a:r>
              <a:rPr lang="en-US" sz="1800" dirty="0">
                <a:effectLst/>
                <a:latin typeface="Arial" panose="020B0604020202020204" pitchFamily="34" charset="0"/>
                <a:ea typeface="Calibri" panose="020F0502020204030204" pitchFamily="34" charset="0"/>
                <a:cs typeface="Times New Roman" panose="02020603050405020304" pitchFamily="18" charset="0"/>
              </a:rPr>
              <a:t> ‘ and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madrid</a:t>
            </a:r>
            <a:r>
              <a:rPr lang="en-US" sz="1800" dirty="0">
                <a:effectLst/>
                <a:latin typeface="Arial" panose="020B0604020202020204" pitchFamily="34" charset="0"/>
                <a:ea typeface="Calibri" panose="020F0502020204030204" pitchFamily="34" charset="0"/>
                <a:cs typeface="Times New Roman" panose="02020603050405020304" pitchFamily="18" charset="0"/>
              </a:rPr>
              <a:t>’ have a significant missing value for gross income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Also, a new category (Unknown) has been created to impute missing value for variable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nomprov</a:t>
            </a:r>
            <a:r>
              <a:rPr lang="en-US" sz="1800" dirty="0">
                <a:effectLst/>
                <a:latin typeface="Arial" panose="020B060402020202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2400" dirty="0"/>
          </a:p>
        </p:txBody>
      </p:sp>
      <p:pic>
        <p:nvPicPr>
          <p:cNvPr id="7" name="Picture 6">
            <a:extLst>
              <a:ext uri="{FF2B5EF4-FFF2-40B4-BE49-F238E27FC236}">
                <a16:creationId xmlns:a16="http://schemas.microsoft.com/office/drawing/2014/main" id="{2DBA24E7-FB5B-4F3F-8B6B-E0A4AC9359B2}"/>
              </a:ext>
            </a:extLst>
          </p:cNvPr>
          <p:cNvPicPr/>
          <p:nvPr/>
        </p:nvPicPr>
        <p:blipFill>
          <a:blip r:embed="rId2"/>
          <a:stretch>
            <a:fillRect/>
          </a:stretch>
        </p:blipFill>
        <p:spPr>
          <a:xfrm>
            <a:off x="383572" y="1234898"/>
            <a:ext cx="7661202" cy="5519420"/>
          </a:xfrm>
          <a:prstGeom prst="rect">
            <a:avLst/>
          </a:prstGeom>
        </p:spPr>
      </p:pic>
    </p:spTree>
    <p:extLst>
      <p:ext uri="{BB962C8B-B14F-4D97-AF65-F5344CB8AC3E}">
        <p14:creationId xmlns:p14="http://schemas.microsoft.com/office/powerpoint/2010/main" val="1111435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FB290-A02B-43AC-8436-5CB548F3A344}"/>
              </a:ext>
            </a:extLst>
          </p:cNvPr>
          <p:cNvSpPr>
            <a:spLocks noGrp="1"/>
          </p:cNvSpPr>
          <p:nvPr>
            <p:ph type="title"/>
          </p:nvPr>
        </p:nvSpPr>
        <p:spPr>
          <a:xfrm>
            <a:off x="772212" y="148308"/>
            <a:ext cx="10515600" cy="426727"/>
          </a:xfrm>
        </p:spPr>
        <p:txBody>
          <a:bodyPr>
            <a:noAutofit/>
          </a:bodyPr>
          <a:lstStyle/>
          <a:p>
            <a:pPr>
              <a:lnSpc>
                <a:spcPct val="150000"/>
              </a:lnSpc>
              <a:spcAft>
                <a:spcPts val="800"/>
              </a:spcAft>
            </a:pPr>
            <a:r>
              <a:rPr lang="en-US" sz="3200" b="1" dirty="0">
                <a:latin typeface="Arial" panose="020B0604020202020204" pitchFamily="34" charset="0"/>
                <a:cs typeface="Times New Roman" panose="02020603050405020304" pitchFamily="18" charset="0"/>
              </a:rPr>
              <a:t>Numerical correlation</a:t>
            </a:r>
          </a:p>
        </p:txBody>
      </p:sp>
      <p:pic>
        <p:nvPicPr>
          <p:cNvPr id="7" name="Picture 6">
            <a:extLst>
              <a:ext uri="{FF2B5EF4-FFF2-40B4-BE49-F238E27FC236}">
                <a16:creationId xmlns:a16="http://schemas.microsoft.com/office/drawing/2014/main" id="{ACC9F2E2-E2E9-4E9D-A893-CEE1FF8254B4}"/>
              </a:ext>
            </a:extLst>
          </p:cNvPr>
          <p:cNvPicPr/>
          <p:nvPr/>
        </p:nvPicPr>
        <p:blipFill>
          <a:blip r:embed="rId2"/>
          <a:stretch>
            <a:fillRect/>
          </a:stretch>
        </p:blipFill>
        <p:spPr>
          <a:xfrm>
            <a:off x="371674" y="967507"/>
            <a:ext cx="7361813" cy="2285837"/>
          </a:xfrm>
          <a:prstGeom prst="rect">
            <a:avLst/>
          </a:prstGeom>
        </p:spPr>
      </p:pic>
      <p:pic>
        <p:nvPicPr>
          <p:cNvPr id="8" name="Picture 7">
            <a:extLst>
              <a:ext uri="{FF2B5EF4-FFF2-40B4-BE49-F238E27FC236}">
                <a16:creationId xmlns:a16="http://schemas.microsoft.com/office/drawing/2014/main" id="{383B132E-8132-40AC-AE48-5C395D05C778}"/>
              </a:ext>
            </a:extLst>
          </p:cNvPr>
          <p:cNvPicPr/>
          <p:nvPr/>
        </p:nvPicPr>
        <p:blipFill>
          <a:blip r:embed="rId3"/>
          <a:stretch>
            <a:fillRect/>
          </a:stretch>
        </p:blipFill>
        <p:spPr>
          <a:xfrm>
            <a:off x="371675" y="3428999"/>
            <a:ext cx="7361814" cy="3630199"/>
          </a:xfrm>
          <a:prstGeom prst="rect">
            <a:avLst/>
          </a:prstGeom>
        </p:spPr>
      </p:pic>
      <p:sp>
        <p:nvSpPr>
          <p:cNvPr id="19" name="TextBox 18">
            <a:extLst>
              <a:ext uri="{FF2B5EF4-FFF2-40B4-BE49-F238E27FC236}">
                <a16:creationId xmlns:a16="http://schemas.microsoft.com/office/drawing/2014/main" id="{6EBB3BA7-8BEB-49C7-84B8-A3EEC24C5115}"/>
              </a:ext>
            </a:extLst>
          </p:cNvPr>
          <p:cNvSpPr txBox="1"/>
          <p:nvPr/>
        </p:nvSpPr>
        <p:spPr>
          <a:xfrm>
            <a:off x="8069345" y="1787260"/>
            <a:ext cx="3638746" cy="923330"/>
          </a:xfrm>
          <a:prstGeom prst="rect">
            <a:avLst/>
          </a:prstGeom>
          <a:noFill/>
        </p:spPr>
        <p:txBody>
          <a:bodyPr wrap="square" rtlCol="0">
            <a:spAutoFit/>
          </a:bodyPr>
          <a:lstStyle/>
          <a:p>
            <a:r>
              <a:rPr lang="en-GB" dirty="0"/>
              <a:t>We noticed </a:t>
            </a:r>
            <a:r>
              <a:rPr lang="en-US" sz="1800" dirty="0">
                <a:solidFill>
                  <a:srgbClr val="4A5950"/>
                </a:solidFill>
                <a:effectLst/>
                <a:latin typeface="Arial" panose="020B0604020202020204" pitchFamily="34" charset="0"/>
                <a:ea typeface="Calibri" panose="020F0502020204030204" pitchFamily="34" charset="0"/>
              </a:rPr>
              <a:t>a weak correlation between features after data cleaning phase</a:t>
            </a:r>
            <a:endParaRPr lang="en-US" dirty="0"/>
          </a:p>
        </p:txBody>
      </p:sp>
    </p:spTree>
    <p:extLst>
      <p:ext uri="{BB962C8B-B14F-4D97-AF65-F5344CB8AC3E}">
        <p14:creationId xmlns:p14="http://schemas.microsoft.com/office/powerpoint/2010/main" val="3389404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FB290-A02B-43AC-8436-5CB548F3A344}"/>
              </a:ext>
            </a:extLst>
          </p:cNvPr>
          <p:cNvSpPr>
            <a:spLocks noGrp="1"/>
          </p:cNvSpPr>
          <p:nvPr>
            <p:ph type="title"/>
          </p:nvPr>
        </p:nvSpPr>
        <p:spPr>
          <a:xfrm>
            <a:off x="838200" y="365125"/>
            <a:ext cx="9710394" cy="652970"/>
          </a:xfrm>
        </p:spPr>
        <p:txBody>
          <a:bodyPr>
            <a:no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err="1">
                <a:latin typeface="Arial" panose="020B0604020202020204" pitchFamily="34" charset="0"/>
                <a:cs typeface="Times New Roman" panose="02020603050405020304" pitchFamily="18" charset="0"/>
              </a:rPr>
              <a:t>Anova</a:t>
            </a:r>
            <a:r>
              <a:rPr lang="en-US" sz="2400" b="1" dirty="0">
                <a:latin typeface="Arial" panose="020B0604020202020204" pitchFamily="34" charset="0"/>
                <a:cs typeface="Times New Roman" panose="02020603050405020304" pitchFamily="18" charset="0"/>
              </a:rPr>
              <a:t> test between feature '</a:t>
            </a:r>
            <a:r>
              <a:rPr lang="en-US" sz="2400" b="1" dirty="0" err="1">
                <a:latin typeface="Arial" panose="020B0604020202020204" pitchFamily="34" charset="0"/>
                <a:cs typeface="Times New Roman" panose="02020603050405020304" pitchFamily="18" charset="0"/>
              </a:rPr>
              <a:t>renta</a:t>
            </a:r>
            <a:r>
              <a:rPr lang="en-US" sz="2400" b="1" dirty="0">
                <a:latin typeface="Arial" panose="020B0604020202020204" pitchFamily="34" charset="0"/>
                <a:cs typeface="Times New Roman" panose="02020603050405020304" pitchFamily="18" charset="0"/>
              </a:rPr>
              <a:t>' and 'ind_dela_fin_ult1'</a:t>
            </a:r>
          </a:p>
        </p:txBody>
      </p:sp>
      <p:pic>
        <p:nvPicPr>
          <p:cNvPr id="7" name="Picture 6">
            <a:extLst>
              <a:ext uri="{FF2B5EF4-FFF2-40B4-BE49-F238E27FC236}">
                <a16:creationId xmlns:a16="http://schemas.microsoft.com/office/drawing/2014/main" id="{588A84C9-E876-4919-89B4-2901F1DC6FC7}"/>
              </a:ext>
            </a:extLst>
          </p:cNvPr>
          <p:cNvPicPr/>
          <p:nvPr/>
        </p:nvPicPr>
        <p:blipFill>
          <a:blip r:embed="rId2"/>
          <a:stretch>
            <a:fillRect/>
          </a:stretch>
        </p:blipFill>
        <p:spPr>
          <a:xfrm>
            <a:off x="229620" y="1121790"/>
            <a:ext cx="7132713" cy="5542959"/>
          </a:xfrm>
          <a:prstGeom prst="rect">
            <a:avLst/>
          </a:prstGeom>
        </p:spPr>
      </p:pic>
      <p:sp>
        <p:nvSpPr>
          <p:cNvPr id="13" name="Rectangle 4">
            <a:extLst>
              <a:ext uri="{FF2B5EF4-FFF2-40B4-BE49-F238E27FC236}">
                <a16:creationId xmlns:a16="http://schemas.microsoft.com/office/drawing/2014/main" id="{EB8597B4-5067-420F-BAAB-E81DFF9C2A41}"/>
              </a:ext>
            </a:extLst>
          </p:cNvPr>
          <p:cNvSpPr>
            <a:spLocks noGrp="1" noChangeArrowheads="1"/>
          </p:cNvSpPr>
          <p:nvPr>
            <p:ph sz="half" idx="2"/>
          </p:nvPr>
        </p:nvSpPr>
        <p:spPr bwMode="auto">
          <a:xfrm>
            <a:off x="8306246" y="1010585"/>
            <a:ext cx="3203882" cy="42011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t>We need to test if it exists a relationship between long term deposit and Gross income of the household</a:t>
            </a:r>
            <a:br>
              <a:rPr kumimoji="0" lang="en-US" altLang="en-US" b="0" i="0" u="none" strike="noStrike" cap="none" normalizeH="0" baseline="0" dirty="0">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br>
            <a:r>
              <a:rPr kumimoji="0" lang="en-US" altLang="en-US" b="0" i="0" u="none" strike="noStrike" cap="none" normalizeH="0" baseline="0" dirty="0">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t>The null hypothesis is the mean of gross income between category of long-term deposit is equal</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err="1">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t>pValue</a:t>
            </a:r>
            <a:r>
              <a:rPr kumimoji="0" lang="en-US" altLang="en-US" b="0" i="0" u="none" strike="noStrike" cap="none" normalizeH="0" baseline="0" dirty="0">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t> equal 0 which means that we can reject null hypothesis: </a:t>
            </a:r>
            <a:br>
              <a:rPr kumimoji="0" lang="en-US" altLang="en-US" b="0" i="0" u="none" strike="noStrike" cap="none" normalizeH="0" baseline="0" dirty="0">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br>
            <a:r>
              <a:rPr kumimoji="0" lang="en-US" altLang="en-US" b="0" i="0" u="none" strike="noStrike" cap="none" normalizeH="0" baseline="0" dirty="0">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t>So, long term deposit could be related to gross income </a:t>
            </a:r>
            <a:br>
              <a:rPr kumimoji="0" lang="en-US" altLang="en-US" b="0" i="0" u="none" strike="noStrike" cap="none" normalizeH="0" baseline="0" dirty="0">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br>
            <a:r>
              <a:rPr kumimoji="0" lang="en-US" altLang="en-US" b="0" i="0" u="none" strike="noStrike" cap="none" normalizeH="0" baseline="0" dirty="0">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t>We can observe this fact also in the Boxplot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7694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86E3BF-744E-4FD3-9864-5104E4A28757}"/>
              </a:ext>
            </a:extLst>
          </p:cNvPr>
          <p:cNvSpPr>
            <a:spLocks noGrp="1"/>
          </p:cNvSpPr>
          <p:nvPr>
            <p:ph sz="half" idx="2"/>
          </p:nvPr>
        </p:nvSpPr>
        <p:spPr>
          <a:xfrm>
            <a:off x="15148872" y="4119513"/>
            <a:ext cx="1485749" cy="5948313"/>
          </a:xfrm>
        </p:spPr>
        <p:txBody>
          <a:bodyPr/>
          <a:lstStyle/>
          <a:p>
            <a:pPr marL="0" indent="0">
              <a:buNone/>
            </a:pPr>
            <a:endParaRPr lang="en-GB" sz="2400" dirty="0"/>
          </a:p>
          <a:p>
            <a:endParaRPr lang="en-GB" dirty="0"/>
          </a:p>
          <a:p>
            <a:endParaRPr lang="en-US" dirty="0"/>
          </a:p>
        </p:txBody>
      </p:sp>
      <p:sp>
        <p:nvSpPr>
          <p:cNvPr id="8" name="Rectangle 2">
            <a:extLst>
              <a:ext uri="{FF2B5EF4-FFF2-40B4-BE49-F238E27FC236}">
                <a16:creationId xmlns:a16="http://schemas.microsoft.com/office/drawing/2014/main" id="{B2372361-F8D4-433B-9C48-5BBD45AF0472}"/>
              </a:ext>
            </a:extLst>
          </p:cNvPr>
          <p:cNvSpPr>
            <a:spLocks noGrp="1" noChangeArrowheads="1"/>
          </p:cNvSpPr>
          <p:nvPr>
            <p:ph type="title"/>
          </p:nvPr>
        </p:nvSpPr>
        <p:spPr bwMode="auto">
          <a:xfrm>
            <a:off x="838199" y="574503"/>
            <a:ext cx="9891410" cy="4154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err="1">
                <a:latin typeface="Arial" panose="020B0604020202020204" pitchFamily="34" charset="0"/>
                <a:cs typeface="Times New Roman" panose="02020603050405020304" pitchFamily="18" charset="0"/>
              </a:rPr>
              <a:t>Anova</a:t>
            </a:r>
            <a:r>
              <a:rPr lang="en-US" altLang="en-US" sz="2400" b="1" dirty="0">
                <a:latin typeface="Arial" panose="020B0604020202020204" pitchFamily="34" charset="0"/>
                <a:cs typeface="Times New Roman" panose="02020603050405020304" pitchFamily="18" charset="0"/>
              </a:rPr>
              <a:t> test between feature '</a:t>
            </a:r>
            <a:r>
              <a:rPr lang="en-US" altLang="en-US" sz="2400" b="1" dirty="0" err="1">
                <a:latin typeface="Arial" panose="020B0604020202020204" pitchFamily="34" charset="0"/>
                <a:cs typeface="Times New Roman" panose="02020603050405020304" pitchFamily="18" charset="0"/>
              </a:rPr>
              <a:t>antiguedad</a:t>
            </a:r>
            <a:r>
              <a:rPr lang="en-US" altLang="en-US" sz="2400" b="1" dirty="0">
                <a:latin typeface="Arial" panose="020B0604020202020204" pitchFamily="34" charset="0"/>
                <a:cs typeface="Times New Roman" panose="02020603050405020304" pitchFamily="18" charset="0"/>
              </a:rPr>
              <a:t>' and 'ind_dela_fin_ult1' </a:t>
            </a:r>
          </a:p>
        </p:txBody>
      </p:sp>
      <p:sp>
        <p:nvSpPr>
          <p:cNvPr id="10" name="Rectangle 4">
            <a:extLst>
              <a:ext uri="{FF2B5EF4-FFF2-40B4-BE49-F238E27FC236}">
                <a16:creationId xmlns:a16="http://schemas.microsoft.com/office/drawing/2014/main" id="{6AED7C3A-2BDC-4200-A42B-8F4F2204CDD6}"/>
              </a:ext>
            </a:extLst>
          </p:cNvPr>
          <p:cNvSpPr>
            <a:spLocks noChangeArrowheads="1"/>
          </p:cNvSpPr>
          <p:nvPr/>
        </p:nvSpPr>
        <p:spPr bwMode="auto">
          <a:xfrm>
            <a:off x="8402090" y="1331446"/>
            <a:ext cx="3572658" cy="36471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t>We need to test if it exists a relationship between long term deposit and customer seniority</a:t>
            </a:r>
            <a:br>
              <a:rPr kumimoji="0" lang="en-US" altLang="en-US" b="0" i="0" u="none" strike="noStrike" cap="none" normalizeH="0" baseline="0" dirty="0">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br>
            <a:r>
              <a:rPr kumimoji="0" lang="en-US" altLang="en-US" b="0" i="0" u="none" strike="noStrike" cap="none" normalizeH="0" baseline="0" dirty="0">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t>The null hypothesis is the mean of customer seniority between category of long-term deposit is equal</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t>pValue</a:t>
            </a:r>
            <a:r>
              <a:rPr kumimoji="0" lang="en-US" altLang="en-US" b="0" i="0" u="none" strike="noStrike" cap="none" normalizeH="0" baseline="0" dirty="0">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t> equal 0 which means that we can reject null hypothesis: </a:t>
            </a:r>
            <a:br>
              <a:rPr kumimoji="0" lang="en-US" altLang="en-US" b="0" i="0" u="none" strike="noStrike" cap="none" normalizeH="0" baseline="0" dirty="0">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br>
            <a:r>
              <a:rPr kumimoji="0" lang="en-US" altLang="en-US" b="0" i="0" u="none" strike="noStrike" cap="none" normalizeH="0" baseline="0" dirty="0">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t>So, long term deposit could be related to customer seniority</a:t>
            </a:r>
            <a:br>
              <a:rPr kumimoji="0" lang="en-US" altLang="en-US" b="0" i="0" u="none" strike="noStrike" cap="none" normalizeH="0" baseline="0" dirty="0">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br>
            <a:r>
              <a:rPr kumimoji="0" lang="en-US" altLang="en-US" b="0" i="0" u="none" strike="noStrike" cap="none" normalizeH="0" baseline="0" dirty="0">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t>We can observe this fact also in the Boxplot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DF804A9F-9ACB-4153-812E-6685F80496CA}"/>
              </a:ext>
            </a:extLst>
          </p:cNvPr>
          <p:cNvPicPr/>
          <p:nvPr/>
        </p:nvPicPr>
        <p:blipFill>
          <a:blip r:embed="rId2"/>
          <a:stretch>
            <a:fillRect/>
          </a:stretch>
        </p:blipFill>
        <p:spPr>
          <a:xfrm>
            <a:off x="479655" y="1106921"/>
            <a:ext cx="6290796" cy="5247985"/>
          </a:xfrm>
          <a:prstGeom prst="rect">
            <a:avLst/>
          </a:prstGeom>
        </p:spPr>
      </p:pic>
    </p:spTree>
    <p:extLst>
      <p:ext uri="{BB962C8B-B14F-4D97-AF65-F5344CB8AC3E}">
        <p14:creationId xmlns:p14="http://schemas.microsoft.com/office/powerpoint/2010/main" val="488463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FB290-A02B-43AC-8436-5CB548F3A344}"/>
              </a:ext>
            </a:extLst>
          </p:cNvPr>
          <p:cNvSpPr>
            <a:spLocks noGrp="1"/>
          </p:cNvSpPr>
          <p:nvPr>
            <p:ph type="title"/>
          </p:nvPr>
        </p:nvSpPr>
        <p:spPr>
          <a:xfrm>
            <a:off x="838200" y="365125"/>
            <a:ext cx="10515600" cy="605836"/>
          </a:xfrm>
        </p:spPr>
        <p:txBody>
          <a:bodyPr>
            <a:noAutofit/>
          </a:bodyPr>
          <a:lstStyle/>
          <a:p>
            <a:pPr>
              <a:lnSpc>
                <a:spcPct val="107000"/>
              </a:lnSpc>
              <a:spcAft>
                <a:spcPts val="800"/>
              </a:spcAft>
            </a:pPr>
            <a:r>
              <a:rPr lang="en-US" sz="2400" b="1" dirty="0" err="1">
                <a:latin typeface="Arial" panose="020B0604020202020204" pitchFamily="34" charset="0"/>
                <a:cs typeface="Times New Roman" panose="02020603050405020304" pitchFamily="18" charset="0"/>
              </a:rPr>
              <a:t>Anova</a:t>
            </a:r>
            <a:r>
              <a:rPr lang="en-US" sz="2400" b="1" dirty="0">
                <a:latin typeface="Arial" panose="020B0604020202020204" pitchFamily="34" charset="0"/>
                <a:cs typeface="Times New Roman" panose="02020603050405020304" pitchFamily="18" charset="0"/>
              </a:rPr>
              <a:t> test between feature 'age' and 'ind_dela_fin_ult1'</a:t>
            </a:r>
          </a:p>
        </p:txBody>
      </p:sp>
      <p:pic>
        <p:nvPicPr>
          <p:cNvPr id="9" name="Picture 8">
            <a:extLst>
              <a:ext uri="{FF2B5EF4-FFF2-40B4-BE49-F238E27FC236}">
                <a16:creationId xmlns:a16="http://schemas.microsoft.com/office/drawing/2014/main" id="{1A5F5681-8C89-4F47-BFC9-E6623B397DE6}"/>
              </a:ext>
            </a:extLst>
          </p:cNvPr>
          <p:cNvPicPr/>
          <p:nvPr/>
        </p:nvPicPr>
        <p:blipFill>
          <a:blip r:embed="rId2"/>
          <a:stretch>
            <a:fillRect/>
          </a:stretch>
        </p:blipFill>
        <p:spPr>
          <a:xfrm>
            <a:off x="472753" y="1146260"/>
            <a:ext cx="6064233" cy="5036820"/>
          </a:xfrm>
          <a:prstGeom prst="rect">
            <a:avLst/>
          </a:prstGeom>
        </p:spPr>
      </p:pic>
      <p:sp>
        <p:nvSpPr>
          <p:cNvPr id="11" name="Rectangle 1">
            <a:extLst>
              <a:ext uri="{FF2B5EF4-FFF2-40B4-BE49-F238E27FC236}">
                <a16:creationId xmlns:a16="http://schemas.microsoft.com/office/drawing/2014/main" id="{A0C2DAC1-7CCC-45B2-9F71-5D71D59DC93E}"/>
              </a:ext>
            </a:extLst>
          </p:cNvPr>
          <p:cNvSpPr>
            <a:spLocks noChangeArrowheads="1"/>
          </p:cNvSpPr>
          <p:nvPr/>
        </p:nvSpPr>
        <p:spPr bwMode="auto">
          <a:xfrm>
            <a:off x="7458207" y="1702594"/>
            <a:ext cx="2986390" cy="39241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t>We need to test if it exists a relationship between long term deposit and age</a:t>
            </a:r>
            <a:br>
              <a:rPr kumimoji="0" lang="en-US" altLang="en-US" b="0" i="0" u="none" strike="noStrike" cap="none" normalizeH="0" baseline="0" dirty="0">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br>
            <a:r>
              <a:rPr kumimoji="0" lang="en-US" altLang="en-US" b="0" i="0" u="none" strike="noStrike" cap="none" normalizeH="0" baseline="0" dirty="0">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t>The null hypothesis is the mean of age between category of long-term deposit is equal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t>pValue</a:t>
            </a:r>
            <a:r>
              <a:rPr kumimoji="0" lang="en-US" altLang="en-US" b="0" i="0" u="none" strike="noStrike" cap="none" normalizeH="0" baseline="0" dirty="0">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t> equal 0 which means that we can reject null hypothesis: </a:t>
            </a:r>
            <a:br>
              <a:rPr kumimoji="0" lang="en-US" altLang="en-US" b="0" i="0" u="none" strike="noStrike" cap="none" normalizeH="0" baseline="0" dirty="0">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br>
            <a:r>
              <a:rPr kumimoji="0" lang="en-US" altLang="en-US" b="0" i="0" u="none" strike="noStrike" cap="none" normalizeH="0" baseline="0" dirty="0">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t>So, long term deposit could be related to customer age We can observe this fact also in the Boxplot</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4810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FB290-A02B-43AC-8436-5CB548F3A344}"/>
              </a:ext>
            </a:extLst>
          </p:cNvPr>
          <p:cNvSpPr>
            <a:spLocks noGrp="1"/>
          </p:cNvSpPr>
          <p:nvPr>
            <p:ph type="title"/>
          </p:nvPr>
        </p:nvSpPr>
        <p:spPr>
          <a:xfrm>
            <a:off x="838200" y="365125"/>
            <a:ext cx="10515600" cy="426727"/>
          </a:xfrm>
        </p:spPr>
        <p:txBody>
          <a:bodyPr>
            <a:noAutofit/>
          </a:bodyPr>
          <a:lstStyle/>
          <a:p>
            <a:pPr>
              <a:lnSpc>
                <a:spcPct val="107000"/>
              </a:lnSpc>
              <a:spcAft>
                <a:spcPts val="800"/>
              </a:spcAft>
            </a:pPr>
            <a:r>
              <a:rPr lang="en-US" sz="2400" b="1" dirty="0" err="1">
                <a:latin typeface="Arial" panose="020B0604020202020204" pitchFamily="34" charset="0"/>
                <a:cs typeface="Times New Roman" panose="02020603050405020304" pitchFamily="18" charset="0"/>
              </a:rPr>
              <a:t>Anova</a:t>
            </a:r>
            <a:r>
              <a:rPr lang="en-US" sz="2400" b="1" dirty="0">
                <a:latin typeface="Arial" panose="020B0604020202020204" pitchFamily="34" charset="0"/>
                <a:cs typeface="Times New Roman" panose="02020603050405020304" pitchFamily="18" charset="0"/>
              </a:rPr>
              <a:t> test between feature 'age' and 'ind_ecue_fin_ult1'</a:t>
            </a:r>
          </a:p>
        </p:txBody>
      </p:sp>
      <p:pic>
        <p:nvPicPr>
          <p:cNvPr id="9" name="Picture 8">
            <a:extLst>
              <a:ext uri="{FF2B5EF4-FFF2-40B4-BE49-F238E27FC236}">
                <a16:creationId xmlns:a16="http://schemas.microsoft.com/office/drawing/2014/main" id="{E8BB013B-CC1B-471B-BAA5-BB989C177334}"/>
              </a:ext>
            </a:extLst>
          </p:cNvPr>
          <p:cNvPicPr/>
          <p:nvPr/>
        </p:nvPicPr>
        <p:blipFill>
          <a:blip r:embed="rId2"/>
          <a:stretch>
            <a:fillRect/>
          </a:stretch>
        </p:blipFill>
        <p:spPr>
          <a:xfrm>
            <a:off x="369885" y="1017905"/>
            <a:ext cx="5173980" cy="5840095"/>
          </a:xfrm>
          <a:prstGeom prst="rect">
            <a:avLst/>
          </a:prstGeom>
        </p:spPr>
      </p:pic>
      <p:sp>
        <p:nvSpPr>
          <p:cNvPr id="10" name="Rectangle 1">
            <a:extLst>
              <a:ext uri="{FF2B5EF4-FFF2-40B4-BE49-F238E27FC236}">
                <a16:creationId xmlns:a16="http://schemas.microsoft.com/office/drawing/2014/main" id="{E6C677C4-7CDE-48DC-97C8-139E173DF759}"/>
              </a:ext>
            </a:extLst>
          </p:cNvPr>
          <p:cNvSpPr>
            <a:spLocks noChangeArrowheads="1"/>
          </p:cNvSpPr>
          <p:nvPr/>
        </p:nvSpPr>
        <p:spPr bwMode="auto">
          <a:xfrm>
            <a:off x="6539494" y="1459108"/>
            <a:ext cx="3462345" cy="36471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t>We need to test if it exists a relationship between </a:t>
            </a:r>
            <a:r>
              <a:rPr kumimoji="0" lang="en-US" altLang="en-US" b="0" i="0" u="none" strike="noStrike" cap="none" normalizeH="0" baseline="0" dirty="0" err="1">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t>eaccount</a:t>
            </a:r>
            <a:r>
              <a:rPr kumimoji="0" lang="en-US" altLang="en-US" b="0" i="0" u="none" strike="noStrike" cap="none" normalizeH="0" baseline="0" dirty="0">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t> and age</a:t>
            </a:r>
            <a:br>
              <a:rPr kumimoji="0" lang="en-US" altLang="en-US" b="0" i="0" u="none" strike="noStrike" cap="none" normalizeH="0" baseline="0" dirty="0">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br>
            <a:r>
              <a:rPr kumimoji="0" lang="en-US" altLang="en-US" b="0" i="0" u="none" strike="noStrike" cap="none" normalizeH="0" baseline="0" dirty="0">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t>The null hypothesis is the mean of age between category of </a:t>
            </a:r>
            <a:r>
              <a:rPr kumimoji="0" lang="en-US" altLang="en-US" b="0" i="0" u="none" strike="noStrike" cap="none" normalizeH="0" baseline="0" dirty="0" err="1">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t>eaccount</a:t>
            </a:r>
            <a:r>
              <a:rPr kumimoji="0" lang="en-US" altLang="en-US" b="0" i="0" u="none" strike="noStrike" cap="none" normalizeH="0" baseline="0" dirty="0">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t> is equal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t>pValue</a:t>
            </a:r>
            <a:r>
              <a:rPr kumimoji="0" lang="en-US" altLang="en-US" b="0" i="0" u="none" strike="noStrike" cap="none" normalizeH="0" baseline="0" dirty="0">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t> equal 0 which means that we can reject null hypothesis: </a:t>
            </a:r>
            <a:br>
              <a:rPr kumimoji="0" lang="en-US" altLang="en-US" b="0" i="0" u="none" strike="noStrike" cap="none" normalizeH="0" baseline="0" dirty="0">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br>
            <a:r>
              <a:rPr kumimoji="0" lang="en-US" altLang="en-US" b="0" i="0" u="none" strike="noStrike" cap="none" normalizeH="0" baseline="0" dirty="0">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t>So having </a:t>
            </a:r>
            <a:r>
              <a:rPr kumimoji="0" lang="en-US" altLang="en-US" b="0" i="0" u="none" strike="noStrike" cap="none" normalizeH="0" baseline="0" dirty="0" err="1">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t>eaccount</a:t>
            </a:r>
            <a:r>
              <a:rPr kumimoji="0" lang="en-US" altLang="en-US" b="0" i="0" u="none" strike="noStrike" cap="none" normalizeH="0" baseline="0" dirty="0">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t> could be related to age</a:t>
            </a:r>
            <a:br>
              <a:rPr kumimoji="0" lang="en-US" altLang="en-US" b="0" i="0" u="none" strike="noStrike" cap="none" normalizeH="0" baseline="0" dirty="0">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br>
            <a:r>
              <a:rPr kumimoji="0" lang="en-US" altLang="en-US" b="0" i="0" u="none" strike="noStrike" cap="none" normalizeH="0" baseline="0" dirty="0">
                <a:ln>
                  <a:noFill/>
                </a:ln>
                <a:solidFill>
                  <a:srgbClr val="4A5950"/>
                </a:solidFill>
                <a:effectLst/>
                <a:latin typeface="Arial" panose="020B0604020202020204" pitchFamily="34" charset="0"/>
                <a:ea typeface="Calibri" panose="020F0502020204030204" pitchFamily="34" charset="0"/>
                <a:cs typeface="Arial" panose="020B0604020202020204" pitchFamily="34" charset="0"/>
              </a:rPr>
              <a:t>We can observe this fact also in the Boxplot</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9386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589AA11-F7FB-4E68-8A9D-8D54DA18DEE3}"/>
              </a:ext>
            </a:extLst>
          </p:cNvPr>
          <p:cNvSpPr>
            <a:spLocks noGrp="1" noChangeArrowheads="1"/>
          </p:cNvSpPr>
          <p:nvPr>
            <p:ph type="title"/>
          </p:nvPr>
        </p:nvSpPr>
        <p:spPr bwMode="auto">
          <a:xfrm>
            <a:off x="907213" y="478819"/>
            <a:ext cx="974507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dirty="0">
                <a:latin typeface="Arial" panose="020B0604020202020204" pitchFamily="34" charset="0"/>
                <a:cs typeface="Times New Roman" panose="02020603050405020304" pitchFamily="18" charset="0"/>
              </a:rPr>
              <a:t>Chi-Square Test for independence between 'tiprel_1mes' and '</a:t>
            </a:r>
            <a:r>
              <a:rPr lang="en-US" altLang="en-US" sz="1800" b="1" dirty="0" err="1">
                <a:latin typeface="Arial" panose="020B0604020202020204" pitchFamily="34" charset="0"/>
                <a:cs typeface="Times New Roman" panose="02020603050405020304" pitchFamily="18" charset="0"/>
              </a:rPr>
              <a:t>ind_actividad_cliente</a:t>
            </a:r>
            <a:r>
              <a:rPr lang="en-US" altLang="en-US" sz="1800" b="1" dirty="0">
                <a:latin typeface="Arial" panose="020B0604020202020204" pitchFamily="34" charset="0"/>
                <a:cs typeface="Times New Roman" panose="02020603050405020304" pitchFamily="18" charset="0"/>
              </a:rPr>
              <a:t>'</a:t>
            </a:r>
          </a:p>
        </p:txBody>
      </p:sp>
      <p:sp>
        <p:nvSpPr>
          <p:cNvPr id="8" name="Rectangle 6">
            <a:extLst>
              <a:ext uri="{FF2B5EF4-FFF2-40B4-BE49-F238E27FC236}">
                <a16:creationId xmlns:a16="http://schemas.microsoft.com/office/drawing/2014/main" id="{A13DE790-F2DE-443C-B1B3-AEBA9F368FC7}"/>
              </a:ext>
            </a:extLst>
          </p:cNvPr>
          <p:cNvSpPr>
            <a:spLocks noChangeArrowheads="1"/>
          </p:cNvSpPr>
          <p:nvPr/>
        </p:nvSpPr>
        <p:spPr bwMode="auto">
          <a:xfrm>
            <a:off x="1696823" y="1982234"/>
            <a:ext cx="7579151"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solidFill>
                  <a:srgbClr val="4A5950"/>
                </a:solidFill>
                <a:latin typeface="Arial" panose="020B0604020202020204" pitchFamily="34" charset="0"/>
                <a:cs typeface="Arial" panose="020B0604020202020204" pitchFamily="34" charset="0"/>
              </a:rPr>
              <a:t>pValue</a:t>
            </a:r>
            <a:r>
              <a:rPr lang="en-US" altLang="en-US" dirty="0">
                <a:solidFill>
                  <a:srgbClr val="4A5950"/>
                </a:solidFill>
                <a:latin typeface="Arial" panose="020B0604020202020204" pitchFamily="34" charset="0"/>
                <a:cs typeface="Arial" panose="020B0604020202020204" pitchFamily="34" charset="0"/>
              </a:rPr>
              <a:t> equal 0 which means that we can reject null hypothesis : </a:t>
            </a:r>
          </a:p>
          <a:p>
            <a:pPr marL="0" marR="0" lvl="0" indent="0" algn="l" defTabSz="914400" rtl="0" eaLnBrk="0" fontAlgn="base" latinLnBrk="0" hangingPunct="0">
              <a:lnSpc>
                <a:spcPct val="100000"/>
              </a:lnSpc>
              <a:spcBef>
                <a:spcPct val="0"/>
              </a:spcBef>
              <a:spcAft>
                <a:spcPct val="0"/>
              </a:spcAft>
              <a:buClrTx/>
              <a:buSzTx/>
              <a:buFontTx/>
              <a:buNone/>
              <a:tabLst/>
            </a:pPr>
            <a:br>
              <a:rPr lang="en-US" altLang="en-US" dirty="0">
                <a:solidFill>
                  <a:srgbClr val="4A5950"/>
                </a:solidFill>
                <a:latin typeface="Arial" panose="020B0604020202020204" pitchFamily="34" charset="0"/>
                <a:cs typeface="Arial" panose="020B0604020202020204" pitchFamily="34" charset="0"/>
              </a:rPr>
            </a:br>
            <a:r>
              <a:rPr lang="en-US" altLang="en-US" dirty="0">
                <a:solidFill>
                  <a:srgbClr val="4A5950"/>
                </a:solidFill>
                <a:latin typeface="Arial" panose="020B0604020202020204" pitchFamily="34" charset="0"/>
                <a:cs typeface="Arial" panose="020B0604020202020204" pitchFamily="34" charset="0"/>
              </a:rPr>
              <a:t>So tiprel_1mes and </a:t>
            </a:r>
            <a:r>
              <a:rPr lang="en-US" altLang="en-US" dirty="0" err="1">
                <a:solidFill>
                  <a:srgbClr val="4A5950"/>
                </a:solidFill>
                <a:latin typeface="Arial" panose="020B0604020202020204" pitchFamily="34" charset="0"/>
                <a:cs typeface="Arial" panose="020B0604020202020204" pitchFamily="34" charset="0"/>
              </a:rPr>
              <a:t>ind_actividad_cliente</a:t>
            </a:r>
            <a:r>
              <a:rPr lang="en-US" altLang="en-US" dirty="0">
                <a:solidFill>
                  <a:srgbClr val="4A5950"/>
                </a:solidFill>
                <a:latin typeface="Arial" panose="020B0604020202020204" pitchFamily="34" charset="0"/>
                <a:cs typeface="Arial" panose="020B0604020202020204" pitchFamily="34" charset="0"/>
              </a:rPr>
              <a:t> are strongly </a:t>
            </a:r>
            <a:r>
              <a:rPr lang="en-US" altLang="en-US" dirty="0" err="1">
                <a:solidFill>
                  <a:srgbClr val="4A5950"/>
                </a:solidFill>
                <a:latin typeface="Arial" panose="020B0604020202020204" pitchFamily="34" charset="0"/>
                <a:cs typeface="Arial" panose="020B0604020202020204" pitchFamily="34" charset="0"/>
              </a:rPr>
              <a:t>dependant</a:t>
            </a:r>
            <a:endParaRPr lang="en-US" altLang="en-US" dirty="0">
              <a:solidFill>
                <a:srgbClr val="4A59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570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CA62C-D165-4C6C-B54F-0FE4E96E16F3}"/>
              </a:ext>
            </a:extLst>
          </p:cNvPr>
          <p:cNvSpPr>
            <a:spLocks noGrp="1"/>
          </p:cNvSpPr>
          <p:nvPr>
            <p:ph type="ctrTitle"/>
          </p:nvPr>
        </p:nvSpPr>
        <p:spPr>
          <a:xfrm>
            <a:off x="1382597" y="217390"/>
            <a:ext cx="9144000" cy="678157"/>
          </a:xfrm>
        </p:spPr>
        <p:txBody>
          <a:bodyPr>
            <a:normAutofit/>
          </a:bodyPr>
          <a:lstStyle/>
          <a:p>
            <a:pPr algn="ctr"/>
            <a:r>
              <a:rPr lang="en-GB" sz="3200" b="1" dirty="0"/>
              <a:t>Recommendations</a:t>
            </a:r>
            <a:endParaRPr lang="en-US" sz="3200" b="1" dirty="0"/>
          </a:p>
        </p:txBody>
      </p:sp>
      <p:sp>
        <p:nvSpPr>
          <p:cNvPr id="3" name="Subtitle 2">
            <a:extLst>
              <a:ext uri="{FF2B5EF4-FFF2-40B4-BE49-F238E27FC236}">
                <a16:creationId xmlns:a16="http://schemas.microsoft.com/office/drawing/2014/main" id="{50BC6D96-4137-4490-BCF7-4795A824D728}"/>
              </a:ext>
            </a:extLst>
          </p:cNvPr>
          <p:cNvSpPr>
            <a:spLocks noGrp="1"/>
          </p:cNvSpPr>
          <p:nvPr>
            <p:ph type="subTitle" idx="1"/>
          </p:nvPr>
        </p:nvSpPr>
        <p:spPr>
          <a:xfrm>
            <a:off x="263951" y="895547"/>
            <a:ext cx="11594969" cy="5962453"/>
          </a:xfrm>
        </p:spPr>
        <p:txBody>
          <a:bodyPr>
            <a:normAutofit fontScale="85000" lnSpcReduction="10000"/>
          </a:bodyPr>
          <a:lstStyle/>
          <a:p>
            <a:pPr algn="l"/>
            <a:endParaRPr lang="en-GB" dirty="0"/>
          </a:p>
          <a:p>
            <a:pPr algn="l"/>
            <a:r>
              <a:rPr lang="en-GB" dirty="0"/>
              <a:t>         </a:t>
            </a:r>
            <a:r>
              <a:rPr lang="en-GB" sz="2200" dirty="0"/>
              <a:t>Following our analysis, we notice that: </a:t>
            </a:r>
          </a:p>
          <a:p>
            <a:pPr marL="742950" lvl="1" indent="-285750" algn="just">
              <a:lnSpc>
                <a:spcPct val="107000"/>
              </a:lnSpc>
              <a:spcAft>
                <a:spcPts val="800"/>
              </a:spcAft>
              <a:buFont typeface="Arial" panose="020B0604020202020204" pitchFamily="34" charset="0"/>
              <a:buChar char="•"/>
            </a:pPr>
            <a:r>
              <a:rPr lang="en-US" sz="2200" dirty="0">
                <a:effectLst/>
                <a:ea typeface="Calibri" panose="020F0502020204030204" pitchFamily="34" charset="0"/>
                <a:cs typeface="Times New Roman" panose="02020603050405020304" pitchFamily="18" charset="0"/>
              </a:rPr>
              <a:t>We can reduce number of study variables since most of them </a:t>
            </a:r>
          </a:p>
          <a:p>
            <a:pPr lvl="1" algn="just">
              <a:lnSpc>
                <a:spcPct val="107000"/>
              </a:lnSpc>
              <a:spcAft>
                <a:spcPts val="800"/>
              </a:spcAft>
            </a:pPr>
            <a:r>
              <a:rPr lang="en-US" sz="2200" dirty="0">
                <a:effectLst/>
                <a:ea typeface="Calibri" panose="020F0502020204030204" pitchFamily="34" charset="0"/>
                <a:cs typeface="Times New Roman" panose="02020603050405020304" pitchFamily="18" charset="0"/>
              </a:rPr>
              <a:t>are not necessary to the analysis</a:t>
            </a:r>
          </a:p>
          <a:p>
            <a:pPr marL="742950" lvl="1" indent="-285750" algn="just">
              <a:lnSpc>
                <a:spcPct val="107000"/>
              </a:lnSpc>
              <a:spcAft>
                <a:spcPts val="800"/>
              </a:spcAft>
              <a:buFont typeface="Arial" panose="020B0604020202020204" pitchFamily="34" charset="0"/>
              <a:buChar char="•"/>
            </a:pPr>
            <a:r>
              <a:rPr lang="en-US" sz="2200" dirty="0">
                <a:effectLst/>
                <a:ea typeface="Calibri" panose="020F0502020204030204" pitchFamily="34" charset="0"/>
                <a:cs typeface="Times New Roman" panose="02020603050405020304" pitchFamily="18" charset="0"/>
              </a:rPr>
              <a:t>We need to improve data collect in some provinces, especially for ‘</a:t>
            </a:r>
            <a:r>
              <a:rPr lang="en-US" sz="2200" dirty="0" err="1">
                <a:effectLst/>
                <a:ea typeface="Calibri" panose="020F0502020204030204" pitchFamily="34" charset="0"/>
                <a:cs typeface="Times New Roman" panose="02020603050405020304" pitchFamily="18" charset="0"/>
              </a:rPr>
              <a:t>madrid</a:t>
            </a:r>
            <a:r>
              <a:rPr lang="en-US" sz="2200" dirty="0">
                <a:effectLst/>
                <a:ea typeface="Calibri" panose="020F0502020204030204" pitchFamily="34" charset="0"/>
                <a:cs typeface="Times New Roman" panose="02020603050405020304" pitchFamily="18" charset="0"/>
              </a:rPr>
              <a:t>’ </a:t>
            </a:r>
          </a:p>
          <a:p>
            <a:pPr lvl="1" algn="just">
              <a:lnSpc>
                <a:spcPct val="107000"/>
              </a:lnSpc>
              <a:spcAft>
                <a:spcPts val="800"/>
              </a:spcAft>
            </a:pPr>
            <a:r>
              <a:rPr lang="en-US" sz="2200" dirty="0">
                <a:effectLst/>
                <a:ea typeface="Calibri" panose="020F0502020204030204" pitchFamily="34" charset="0"/>
                <a:cs typeface="Times New Roman" panose="02020603050405020304" pitchFamily="18" charset="0"/>
              </a:rPr>
              <a:t>and ‘Las </a:t>
            </a:r>
            <a:r>
              <a:rPr lang="en-US" sz="2200" dirty="0" err="1">
                <a:effectLst/>
                <a:ea typeface="Calibri" panose="020F0502020204030204" pitchFamily="34" charset="0"/>
                <a:cs typeface="Times New Roman" panose="02020603050405020304" pitchFamily="18" charset="0"/>
              </a:rPr>
              <a:t>palmas’</a:t>
            </a:r>
            <a:r>
              <a:rPr lang="en-US" sz="2200" dirty="0">
                <a:effectLst/>
                <a:ea typeface="Calibri" panose="020F0502020204030204" pitchFamily="34" charset="0"/>
                <a:cs typeface="Times New Roman" panose="02020603050405020304" pitchFamily="18" charset="0"/>
              </a:rPr>
              <a:t> since those variables contains a lot of missing data</a:t>
            </a:r>
          </a:p>
          <a:p>
            <a:pPr marL="742950" lvl="1" indent="-285750" algn="just">
              <a:lnSpc>
                <a:spcPct val="107000"/>
              </a:lnSpc>
              <a:spcAft>
                <a:spcPts val="800"/>
              </a:spcAft>
              <a:buFont typeface="Arial" panose="020B0604020202020204" pitchFamily="34" charset="0"/>
              <a:buChar char="•"/>
            </a:pPr>
            <a:r>
              <a:rPr lang="en-US" sz="2200" dirty="0">
                <a:effectLst/>
                <a:ea typeface="Calibri" panose="020F0502020204030204" pitchFamily="34" charset="0"/>
                <a:cs typeface="Times New Roman" panose="02020603050405020304" pitchFamily="18" charset="0"/>
              </a:rPr>
              <a:t>We have tested 5 hypotheses with following conclusions:</a:t>
            </a:r>
          </a:p>
          <a:p>
            <a:pPr algn="just">
              <a:lnSpc>
                <a:spcPct val="107000"/>
              </a:lnSpc>
              <a:spcAft>
                <a:spcPts val="800"/>
              </a:spcAft>
            </a:pPr>
            <a:r>
              <a:rPr lang="en-US" sz="1800" dirty="0">
                <a:effectLst/>
                <a:ea typeface="Calibri" panose="020F0502020204030204" pitchFamily="34" charset="0"/>
                <a:cs typeface="Times New Roman" panose="02020603050405020304" pitchFamily="18" charset="0"/>
              </a:rPr>
              <a:t> </a:t>
            </a:r>
          </a:p>
          <a:p>
            <a:pPr marL="1257300" lvl="2" indent="-342900" algn="just">
              <a:lnSpc>
                <a:spcPct val="107000"/>
              </a:lnSpc>
              <a:spcAft>
                <a:spcPts val="800"/>
              </a:spcAft>
              <a:buFont typeface="Arial" panose="020B0604020202020204" pitchFamily="34" charset="0"/>
              <a:buChar char="•"/>
            </a:pPr>
            <a:r>
              <a:rPr lang="en-US" sz="1900" dirty="0">
                <a:effectLst/>
                <a:ea typeface="Calibri" panose="020F0502020204030204" pitchFamily="34" charset="0"/>
                <a:cs typeface="Times New Roman" panose="02020603050405020304" pitchFamily="18" charset="0"/>
              </a:rPr>
              <a:t> Customer relationship at the beginning of the month and customer activation are strongly dependent</a:t>
            </a:r>
          </a:p>
          <a:p>
            <a:pPr marL="1257300" lvl="2" indent="-342900" algn="just">
              <a:lnSpc>
                <a:spcPct val="107000"/>
              </a:lnSpc>
              <a:spcAft>
                <a:spcPts val="800"/>
              </a:spcAft>
              <a:buFont typeface="Arial" panose="020B0604020202020204" pitchFamily="34" charset="0"/>
              <a:buChar char="•"/>
            </a:pPr>
            <a:r>
              <a:rPr lang="en-US" sz="1900" dirty="0">
                <a:effectLst/>
                <a:ea typeface="Calibri" panose="020F0502020204030204" pitchFamily="34" charset="0"/>
                <a:cs typeface="Times New Roman" panose="02020603050405020304" pitchFamily="18" charset="0"/>
              </a:rPr>
              <a:t> Long term deposit could be related to gross income </a:t>
            </a:r>
          </a:p>
          <a:p>
            <a:pPr marL="1257300" lvl="2" indent="-342900" algn="just">
              <a:lnSpc>
                <a:spcPct val="107000"/>
              </a:lnSpc>
              <a:spcAft>
                <a:spcPts val="800"/>
              </a:spcAft>
              <a:buFont typeface="Arial" panose="020B0604020202020204" pitchFamily="34" charset="0"/>
              <a:buChar char="•"/>
            </a:pPr>
            <a:r>
              <a:rPr lang="en-US" sz="1900" dirty="0">
                <a:effectLst/>
                <a:ea typeface="Calibri" panose="020F0502020204030204" pitchFamily="34" charset="0"/>
                <a:cs typeface="Times New Roman" panose="02020603050405020304" pitchFamily="18" charset="0"/>
              </a:rPr>
              <a:t> Long term deposit could be related to customer seniority</a:t>
            </a:r>
          </a:p>
          <a:p>
            <a:pPr marL="1257300" lvl="2" indent="-342900" algn="just">
              <a:lnSpc>
                <a:spcPct val="107000"/>
              </a:lnSpc>
              <a:spcAft>
                <a:spcPts val="800"/>
              </a:spcAft>
              <a:buFont typeface="Arial" panose="020B0604020202020204" pitchFamily="34" charset="0"/>
              <a:buChar char="•"/>
            </a:pPr>
            <a:r>
              <a:rPr lang="en-US" sz="1900" dirty="0">
                <a:effectLst/>
                <a:ea typeface="Calibri" panose="020F0502020204030204" pitchFamily="34" charset="0"/>
                <a:cs typeface="Times New Roman" panose="02020603050405020304" pitchFamily="18" charset="0"/>
              </a:rPr>
              <a:t> Long term deposit could be related to customer age </a:t>
            </a:r>
          </a:p>
          <a:p>
            <a:pPr marL="1257300" lvl="2" indent="-342900" algn="just">
              <a:lnSpc>
                <a:spcPct val="107000"/>
              </a:lnSpc>
              <a:spcAft>
                <a:spcPts val="800"/>
              </a:spcAft>
              <a:buFont typeface="Arial" panose="020B0604020202020204" pitchFamily="34" charset="0"/>
              <a:buChar char="•"/>
            </a:pPr>
            <a:r>
              <a:rPr lang="en-US" sz="1900" dirty="0">
                <a:effectLst/>
                <a:ea typeface="Calibri" panose="020F0502020204030204" pitchFamily="34" charset="0"/>
                <a:cs typeface="Times New Roman" panose="02020603050405020304" pitchFamily="18" charset="0"/>
              </a:rPr>
              <a:t> Having </a:t>
            </a:r>
            <a:r>
              <a:rPr lang="en-US" sz="1900" dirty="0" err="1">
                <a:effectLst/>
                <a:ea typeface="Calibri" panose="020F0502020204030204" pitchFamily="34" charset="0"/>
                <a:cs typeface="Times New Roman" panose="02020603050405020304" pitchFamily="18" charset="0"/>
              </a:rPr>
              <a:t>eaccount</a:t>
            </a:r>
            <a:r>
              <a:rPr lang="en-US" sz="1900" dirty="0">
                <a:effectLst/>
                <a:ea typeface="Calibri" panose="020F0502020204030204" pitchFamily="34" charset="0"/>
                <a:cs typeface="Times New Roman" panose="02020603050405020304" pitchFamily="18" charset="0"/>
              </a:rPr>
              <a:t> could be related to age</a:t>
            </a:r>
            <a:endParaRPr lang="en-US" dirty="0"/>
          </a:p>
        </p:txBody>
      </p:sp>
    </p:spTree>
    <p:extLst>
      <p:ext uri="{BB962C8B-B14F-4D97-AF65-F5344CB8AC3E}">
        <p14:creationId xmlns:p14="http://schemas.microsoft.com/office/powerpoint/2010/main" val="903119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FB290-A02B-43AC-8436-5CB548F3A344}"/>
              </a:ext>
            </a:extLst>
          </p:cNvPr>
          <p:cNvSpPr>
            <a:spLocks noGrp="1"/>
          </p:cNvSpPr>
          <p:nvPr>
            <p:ph type="title"/>
          </p:nvPr>
        </p:nvSpPr>
        <p:spPr>
          <a:xfrm>
            <a:off x="838200" y="365125"/>
            <a:ext cx="10515600" cy="492714"/>
          </a:xfrm>
        </p:spPr>
        <p:txBody>
          <a:bodyPr>
            <a:noAutofit/>
          </a:bodyPr>
          <a:lstStyle/>
          <a:p>
            <a:pPr algn="ctr"/>
            <a:r>
              <a:rPr lang="en-US" sz="3200" b="1" dirty="0"/>
              <a:t>Recommended Model</a:t>
            </a:r>
          </a:p>
        </p:txBody>
      </p:sp>
      <p:sp>
        <p:nvSpPr>
          <p:cNvPr id="10" name="TextBox 9">
            <a:extLst>
              <a:ext uri="{FF2B5EF4-FFF2-40B4-BE49-F238E27FC236}">
                <a16:creationId xmlns:a16="http://schemas.microsoft.com/office/drawing/2014/main" id="{89F44C2E-D9E8-47CA-9429-E941833BC0F0}"/>
              </a:ext>
            </a:extLst>
          </p:cNvPr>
          <p:cNvSpPr txBox="1"/>
          <p:nvPr/>
        </p:nvSpPr>
        <p:spPr>
          <a:xfrm>
            <a:off x="838199" y="1137563"/>
            <a:ext cx="10266575" cy="7571303"/>
          </a:xfrm>
          <a:prstGeom prst="rect">
            <a:avLst/>
          </a:prstGeom>
          <a:noFill/>
        </p:spPr>
        <p:txBody>
          <a:bodyPr wrap="square">
            <a:spAutoFit/>
          </a:bodyPr>
          <a:lstStyle/>
          <a:p>
            <a:pPr algn="just"/>
            <a:r>
              <a:rPr lang="en-US" b="0" i="0" dirty="0">
                <a:solidFill>
                  <a:srgbClr val="292929"/>
                </a:solidFill>
                <a:effectLst/>
                <a:latin typeface="sohne"/>
              </a:rPr>
              <a:t>Clustering is an unsupervised learning method whose task is to divide the population or data points into a number of groups, such that data points in a group are more similar to other data points in the same group and dissimilar to the data points in other groups. </a:t>
            </a:r>
          </a:p>
          <a:p>
            <a:pPr algn="just"/>
            <a:r>
              <a:rPr lang="en-US" b="0" i="0" dirty="0">
                <a:solidFill>
                  <a:srgbClr val="292929"/>
                </a:solidFill>
                <a:effectLst/>
                <a:latin typeface="sohne"/>
              </a:rPr>
              <a:t>It is basically a collection of objects based on similarity and dissimilarity between them.</a:t>
            </a:r>
          </a:p>
          <a:p>
            <a:pPr algn="l"/>
            <a:endParaRPr lang="en-US" dirty="0">
              <a:solidFill>
                <a:srgbClr val="292929"/>
              </a:solidFill>
              <a:latin typeface="sohne"/>
            </a:endParaRPr>
          </a:p>
          <a:p>
            <a:endParaRPr lang="en-US" b="1" dirty="0">
              <a:solidFill>
                <a:srgbClr val="292929"/>
              </a:solidFill>
              <a:latin typeface="sohne"/>
            </a:endParaRPr>
          </a:p>
          <a:p>
            <a:r>
              <a:rPr lang="en-US" b="1" i="0" dirty="0">
                <a:solidFill>
                  <a:srgbClr val="292929"/>
                </a:solidFill>
                <a:effectLst/>
                <a:latin typeface="sohne"/>
              </a:rPr>
              <a:t>Challenges : </a:t>
            </a:r>
            <a:r>
              <a:rPr lang="en-US" b="1" i="0" dirty="0">
                <a:solidFill>
                  <a:srgbClr val="292929"/>
                </a:solidFill>
                <a:effectLst/>
                <a:latin typeface="fell"/>
              </a:rPr>
              <a:t>Clustering on Mixed Data Types</a:t>
            </a:r>
          </a:p>
          <a:p>
            <a:endParaRPr lang="en-US" b="1" dirty="0">
              <a:solidFill>
                <a:srgbClr val="292929"/>
              </a:solidFill>
              <a:latin typeface="fell"/>
            </a:endParaRPr>
          </a:p>
          <a:p>
            <a:r>
              <a:rPr lang="en-US" i="0" dirty="0">
                <a:solidFill>
                  <a:srgbClr val="292929"/>
                </a:solidFill>
                <a:effectLst/>
                <a:latin typeface="fell"/>
              </a:rPr>
              <a:t>Our dataset is a mixed data types and there are a number of clustering algorithms that can appropriately handle mixed data types.</a:t>
            </a:r>
          </a:p>
          <a:p>
            <a:r>
              <a:rPr lang="en-US" i="0" dirty="0">
                <a:solidFill>
                  <a:srgbClr val="292929"/>
                </a:solidFill>
                <a:effectLst/>
                <a:latin typeface="fell"/>
              </a:rPr>
              <a:t>Some possibilities include the following:</a:t>
            </a:r>
          </a:p>
          <a:p>
            <a:r>
              <a:rPr lang="en-US" i="0" dirty="0">
                <a:solidFill>
                  <a:srgbClr val="292929"/>
                </a:solidFill>
                <a:effectLst/>
                <a:latin typeface="fell"/>
              </a:rPr>
              <a:t>  Partitioning-based algorithms: k-Prototypes, Squeezer.</a:t>
            </a:r>
          </a:p>
          <a:p>
            <a:r>
              <a:rPr lang="en-US" i="0" dirty="0">
                <a:solidFill>
                  <a:srgbClr val="292929"/>
                </a:solidFill>
                <a:effectLst/>
                <a:latin typeface="fell"/>
              </a:rPr>
              <a:t>  Hierarchical algorithms: ROCK, Agglomerative single, average, and complete linkage.</a:t>
            </a:r>
          </a:p>
          <a:p>
            <a:r>
              <a:rPr lang="en-US" i="0" dirty="0">
                <a:solidFill>
                  <a:srgbClr val="292929"/>
                </a:solidFill>
                <a:effectLst/>
                <a:latin typeface="fell"/>
              </a:rPr>
              <a:t>  Density-based algorithms: HIERDENC, MULIC, CLIQUE.</a:t>
            </a:r>
          </a:p>
          <a:p>
            <a:r>
              <a:rPr lang="en-US" i="0" dirty="0">
                <a:solidFill>
                  <a:srgbClr val="292929"/>
                </a:solidFill>
                <a:effectLst/>
                <a:latin typeface="fell"/>
              </a:rPr>
              <a:t>  Model-based algorithms: SVM clustering, Self-organizing maps.</a:t>
            </a:r>
          </a:p>
          <a:p>
            <a:pPr algn="l"/>
            <a:endParaRPr lang="en-US" b="0" i="0" dirty="0">
              <a:solidFill>
                <a:srgbClr val="292929"/>
              </a:solidFill>
              <a:effectLst/>
              <a:latin typeface="sohne"/>
            </a:endParaRPr>
          </a:p>
          <a:p>
            <a:pPr algn="l"/>
            <a:r>
              <a:rPr lang="en-US" dirty="0">
                <a:solidFill>
                  <a:srgbClr val="292929"/>
                </a:solidFill>
                <a:latin typeface="sohne"/>
              </a:rPr>
              <a:t>In the case of this study, we will adopt </a:t>
            </a:r>
            <a:r>
              <a:rPr lang="en-US" dirty="0" err="1">
                <a:solidFill>
                  <a:srgbClr val="292929"/>
                </a:solidFill>
                <a:latin typeface="sohne"/>
              </a:rPr>
              <a:t>Kmodes</a:t>
            </a:r>
            <a:r>
              <a:rPr lang="en-US" dirty="0">
                <a:solidFill>
                  <a:srgbClr val="292929"/>
                </a:solidFill>
                <a:latin typeface="sohne"/>
              </a:rPr>
              <a:t> algorithm which is used for clustering categorical variables.</a:t>
            </a:r>
          </a:p>
          <a:p>
            <a:pPr algn="l"/>
            <a:r>
              <a:rPr lang="en-US" dirty="0">
                <a:solidFill>
                  <a:srgbClr val="292929"/>
                </a:solidFill>
                <a:latin typeface="sohne"/>
              </a:rPr>
              <a:t>In order to manage continuous variable with </a:t>
            </a:r>
            <a:r>
              <a:rPr lang="en-US" dirty="0" err="1">
                <a:solidFill>
                  <a:srgbClr val="292929"/>
                </a:solidFill>
                <a:latin typeface="sohne"/>
              </a:rPr>
              <a:t>KModes</a:t>
            </a:r>
            <a:r>
              <a:rPr lang="en-US" dirty="0">
                <a:solidFill>
                  <a:srgbClr val="292929"/>
                </a:solidFill>
                <a:latin typeface="sohne"/>
              </a:rPr>
              <a:t>, we will convert continuous features into categorical features</a:t>
            </a:r>
          </a:p>
          <a:p>
            <a:pPr algn="l"/>
            <a:endParaRPr lang="en-US" dirty="0">
              <a:solidFill>
                <a:srgbClr val="292929"/>
              </a:solidFill>
              <a:latin typeface="sohne"/>
            </a:endParaRPr>
          </a:p>
          <a:p>
            <a:pPr algn="l"/>
            <a:endParaRPr lang="en-US" b="0" i="0" dirty="0">
              <a:solidFill>
                <a:srgbClr val="292929"/>
              </a:solidFill>
              <a:effectLst/>
              <a:latin typeface="sohne"/>
            </a:endParaRPr>
          </a:p>
          <a:p>
            <a:pPr algn="l"/>
            <a:endParaRPr lang="en-US" dirty="0">
              <a:solidFill>
                <a:srgbClr val="292929"/>
              </a:solidFill>
              <a:latin typeface="sohne"/>
            </a:endParaRPr>
          </a:p>
          <a:p>
            <a:pPr algn="l"/>
            <a:endParaRPr lang="en-US" b="0" i="0" dirty="0">
              <a:solidFill>
                <a:srgbClr val="292929"/>
              </a:solidFill>
              <a:effectLst/>
              <a:latin typeface="sohne"/>
            </a:endParaRPr>
          </a:p>
          <a:p>
            <a:pPr algn="l"/>
            <a:endParaRPr lang="en-US" dirty="0">
              <a:solidFill>
                <a:srgbClr val="292929"/>
              </a:solidFill>
              <a:latin typeface="sohne"/>
            </a:endParaRPr>
          </a:p>
          <a:p>
            <a:pPr algn="l"/>
            <a:endParaRPr lang="en-US" b="0" i="0" dirty="0">
              <a:solidFill>
                <a:srgbClr val="292929"/>
              </a:solidFill>
              <a:effectLst/>
              <a:latin typeface="sohne"/>
            </a:endParaRPr>
          </a:p>
          <a:p>
            <a:pPr algn="l"/>
            <a:endParaRPr lang="en-US" dirty="0">
              <a:solidFill>
                <a:srgbClr val="292929"/>
              </a:solidFill>
              <a:latin typeface="sohne"/>
            </a:endParaRPr>
          </a:p>
          <a:p>
            <a:pPr algn="l"/>
            <a:endParaRPr lang="en-US" b="0" i="0" dirty="0">
              <a:solidFill>
                <a:srgbClr val="292929"/>
              </a:solidFill>
              <a:effectLst/>
              <a:latin typeface="sohne"/>
            </a:endParaRPr>
          </a:p>
        </p:txBody>
      </p:sp>
    </p:spTree>
    <p:extLst>
      <p:ext uri="{BB962C8B-B14F-4D97-AF65-F5344CB8AC3E}">
        <p14:creationId xmlns:p14="http://schemas.microsoft.com/office/powerpoint/2010/main" val="3539443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837FD-9678-4F82-9D60-882A7DBB2FEC}"/>
              </a:ext>
            </a:extLst>
          </p:cNvPr>
          <p:cNvSpPr>
            <a:spLocks noGrp="1"/>
          </p:cNvSpPr>
          <p:nvPr>
            <p:ph type="ctrTitle"/>
          </p:nvPr>
        </p:nvSpPr>
        <p:spPr>
          <a:xfrm>
            <a:off x="1524000" y="387072"/>
            <a:ext cx="9144000" cy="762998"/>
          </a:xfrm>
        </p:spPr>
        <p:txBody>
          <a:bodyPr>
            <a:normAutofit fontScale="90000"/>
          </a:bodyPr>
          <a:lstStyle/>
          <a:p>
            <a:pPr algn="ctr"/>
            <a:r>
              <a:rPr lang="en-GB" sz="3600" b="1" dirty="0"/>
              <a:t>Project</a:t>
            </a:r>
            <a:r>
              <a:rPr lang="en-GB" b="1" dirty="0"/>
              <a:t> </a:t>
            </a:r>
            <a:r>
              <a:rPr lang="en-GB" sz="3600" b="1" dirty="0"/>
              <a:t>summary</a:t>
            </a:r>
            <a:endParaRPr lang="en-US" b="1" dirty="0"/>
          </a:p>
        </p:txBody>
      </p:sp>
      <p:sp>
        <p:nvSpPr>
          <p:cNvPr id="3" name="Subtitle 2">
            <a:extLst>
              <a:ext uri="{FF2B5EF4-FFF2-40B4-BE49-F238E27FC236}">
                <a16:creationId xmlns:a16="http://schemas.microsoft.com/office/drawing/2014/main" id="{A4F5EB11-7FE7-4704-91C8-005741DBAAB4}"/>
              </a:ext>
            </a:extLst>
          </p:cNvPr>
          <p:cNvSpPr>
            <a:spLocks noGrp="1"/>
          </p:cNvSpPr>
          <p:nvPr>
            <p:ph type="subTitle" idx="1"/>
          </p:nvPr>
        </p:nvSpPr>
        <p:spPr>
          <a:xfrm>
            <a:off x="575035" y="1395167"/>
            <a:ext cx="10812543" cy="5075761"/>
          </a:xfrm>
        </p:spPr>
        <p:txBody>
          <a:bodyPr>
            <a:normAutofit fontScale="32500" lnSpcReduction="20000"/>
          </a:bodyPr>
          <a:lstStyle/>
          <a:p>
            <a:pPr algn="just">
              <a:lnSpc>
                <a:spcPct val="107000"/>
              </a:lnSpc>
              <a:spcBef>
                <a:spcPts val="1125"/>
              </a:spcBef>
              <a:spcAft>
                <a:spcPts val="1125"/>
              </a:spcAft>
            </a:pPr>
            <a:endParaRPr lang="en-US"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Bef>
                <a:spcPts val="1125"/>
              </a:spcBef>
              <a:spcAft>
                <a:spcPts val="1125"/>
              </a:spcAft>
            </a:pPr>
            <a:r>
              <a:rPr lang="en-US" sz="6400" b="1" dirty="0">
                <a:solidFill>
                  <a:srgbClr val="000000"/>
                </a:solidFill>
                <a:effectLst/>
                <a:ea typeface="Calibri" panose="020F0502020204030204" pitchFamily="34" charset="0"/>
                <a:cs typeface="Times New Roman" panose="02020603050405020304" pitchFamily="18" charset="0"/>
              </a:rPr>
              <a:t>Problem Statement:  </a:t>
            </a:r>
          </a:p>
          <a:p>
            <a:pPr algn="just">
              <a:lnSpc>
                <a:spcPct val="107000"/>
              </a:lnSpc>
              <a:spcBef>
                <a:spcPts val="1125"/>
              </a:spcBef>
              <a:spcAft>
                <a:spcPts val="1125"/>
              </a:spcAft>
            </a:pPr>
            <a:r>
              <a:rPr lang="en-US" sz="4800" dirty="0">
                <a:solidFill>
                  <a:srgbClr val="4A5950"/>
                </a:solidFill>
                <a:effectLst/>
                <a:ea typeface="Calibri" panose="020F0502020204030204" pitchFamily="34" charset="0"/>
                <a:cs typeface="Times New Roman" panose="02020603050405020304" pitchFamily="18" charset="0"/>
              </a:rPr>
              <a:t>XYZ bank wants to roll out Christmas offers to their customers. But Bank does not want to roll out same offer to all customers instead they want to roll out personalized offer to particular set of customers. If they manually start understanding the category of customer then this will be not efficient and also, they will not be able to uncover the hidden pattern in the data (pattern which group certain kind of customer in one category). Bank approached ABC analytics company to solve their problem. Bank also shared information with ABC analytics that they don't want </a:t>
            </a:r>
            <a:r>
              <a:rPr lang="en-US" sz="4800" b="1" dirty="0">
                <a:solidFill>
                  <a:srgbClr val="000000"/>
                </a:solidFill>
                <a:effectLst/>
                <a:ea typeface="Calibri" panose="020F0502020204030204" pitchFamily="34" charset="0"/>
                <a:cs typeface="Times New Roman" panose="02020603050405020304" pitchFamily="18" charset="0"/>
              </a:rPr>
              <a:t>more than 5 group</a:t>
            </a:r>
            <a:r>
              <a:rPr lang="en-US" sz="4800" dirty="0">
                <a:solidFill>
                  <a:srgbClr val="4A5950"/>
                </a:solidFill>
                <a:effectLst/>
                <a:ea typeface="Calibri" panose="020F0502020204030204" pitchFamily="34" charset="0"/>
                <a:cs typeface="Times New Roman" panose="02020603050405020304" pitchFamily="18" charset="0"/>
              </a:rPr>
              <a:t> as this will be inefficient for their campaign.</a:t>
            </a:r>
            <a:endParaRPr lang="en-US" sz="4800" dirty="0">
              <a:effectLst/>
              <a:ea typeface="Calibri" panose="020F0502020204030204" pitchFamily="34" charset="0"/>
              <a:cs typeface="Times New Roman" panose="02020603050405020304" pitchFamily="18" charset="0"/>
            </a:endParaRPr>
          </a:p>
          <a:p>
            <a:pPr algn="just">
              <a:lnSpc>
                <a:spcPct val="107000"/>
              </a:lnSpc>
              <a:spcBef>
                <a:spcPts val="1125"/>
              </a:spcBef>
              <a:spcAft>
                <a:spcPts val="1125"/>
              </a:spcAft>
            </a:pPr>
            <a:r>
              <a:rPr lang="en-US" sz="6500" b="1" dirty="0">
                <a:solidFill>
                  <a:srgbClr val="000000"/>
                </a:solidFill>
                <a:cs typeface="Times New Roman" panose="02020603050405020304" pitchFamily="18" charset="0"/>
              </a:rPr>
              <a:t>Project delivery:  </a:t>
            </a:r>
          </a:p>
          <a:p>
            <a:pPr algn="just">
              <a:lnSpc>
                <a:spcPct val="107000"/>
              </a:lnSpc>
              <a:spcBef>
                <a:spcPts val="1125"/>
              </a:spcBef>
              <a:spcAft>
                <a:spcPts val="1125"/>
              </a:spcAft>
            </a:pPr>
            <a:r>
              <a:rPr lang="en-US" sz="4800" dirty="0">
                <a:solidFill>
                  <a:srgbClr val="4A5950"/>
                </a:solidFill>
                <a:cs typeface="Times New Roman" panose="02020603050405020304" pitchFamily="18" charset="0"/>
              </a:rPr>
              <a:t>The outcome of our delivery will be first a presentation of actionable  recommendations and insights to XYZ’s bank to help them improve understanding and quality of their data.</a:t>
            </a:r>
          </a:p>
          <a:p>
            <a:pPr algn="just">
              <a:lnSpc>
                <a:spcPct val="107000"/>
              </a:lnSpc>
              <a:spcBef>
                <a:spcPts val="1125"/>
              </a:spcBef>
              <a:spcAft>
                <a:spcPts val="1125"/>
              </a:spcAft>
            </a:pPr>
            <a:r>
              <a:rPr lang="en-US" sz="4800" dirty="0">
                <a:solidFill>
                  <a:srgbClr val="4A5950"/>
                </a:solidFill>
                <a:cs typeface="Times New Roman" panose="02020603050405020304" pitchFamily="18" charset="0"/>
              </a:rPr>
              <a:t>Then, we will use customer segmentation approach using clustering models which group similar behavior customers in one category and others in different category to help them manage better their </a:t>
            </a:r>
            <a:r>
              <a:rPr lang="en-US" sz="4800" dirty="0">
                <a:solidFill>
                  <a:srgbClr val="4A5950"/>
                </a:solidFill>
                <a:effectLst/>
                <a:ea typeface="Calibri" panose="020F0502020204030204" pitchFamily="34" charset="0"/>
                <a:cs typeface="Times New Roman" panose="02020603050405020304" pitchFamily="18" charset="0"/>
              </a:rPr>
              <a:t>Christmas offers to their customers.</a:t>
            </a:r>
            <a:endParaRPr lang="en-US" sz="4800" dirty="0">
              <a:solidFill>
                <a:srgbClr val="4A5950"/>
              </a:solidFill>
              <a:cs typeface="Times New Roman" panose="02020603050405020304" pitchFamily="18" charset="0"/>
            </a:endParaRPr>
          </a:p>
          <a:p>
            <a:pPr algn="just"/>
            <a:endParaRPr lang="en-US" dirty="0"/>
          </a:p>
          <a:p>
            <a:pPr algn="just"/>
            <a:br>
              <a:rPr lang="en-US" b="1" dirty="0"/>
            </a:br>
            <a:endParaRPr lang="en-US" dirty="0"/>
          </a:p>
          <a:p>
            <a:endParaRPr lang="en-US" dirty="0"/>
          </a:p>
        </p:txBody>
      </p:sp>
    </p:spTree>
    <p:extLst>
      <p:ext uri="{BB962C8B-B14F-4D97-AF65-F5344CB8AC3E}">
        <p14:creationId xmlns:p14="http://schemas.microsoft.com/office/powerpoint/2010/main" val="2888082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679AB-78E6-4241-99D1-5B97D04C2A11}"/>
              </a:ext>
            </a:extLst>
          </p:cNvPr>
          <p:cNvSpPr>
            <a:spLocks noGrp="1"/>
          </p:cNvSpPr>
          <p:nvPr>
            <p:ph type="title"/>
          </p:nvPr>
        </p:nvSpPr>
        <p:spPr>
          <a:xfrm>
            <a:off x="746254" y="581319"/>
            <a:ext cx="8596668" cy="870408"/>
          </a:xfrm>
        </p:spPr>
        <p:txBody>
          <a:bodyPr>
            <a:normAutofit/>
          </a:bodyPr>
          <a:lstStyle/>
          <a:p>
            <a:pPr algn="ctr"/>
            <a:r>
              <a:rPr lang="en-US" sz="3200" b="1" dirty="0"/>
              <a:t>Recommended Model</a:t>
            </a:r>
            <a:endParaRPr lang="en-US" sz="3200" dirty="0"/>
          </a:p>
        </p:txBody>
      </p:sp>
      <p:sp>
        <p:nvSpPr>
          <p:cNvPr id="6" name="TextBox 5">
            <a:extLst>
              <a:ext uri="{FF2B5EF4-FFF2-40B4-BE49-F238E27FC236}">
                <a16:creationId xmlns:a16="http://schemas.microsoft.com/office/drawing/2014/main" id="{33332EF5-9483-43BF-BCEB-87D58CC002E1}"/>
              </a:ext>
            </a:extLst>
          </p:cNvPr>
          <p:cNvSpPr txBox="1"/>
          <p:nvPr/>
        </p:nvSpPr>
        <p:spPr>
          <a:xfrm>
            <a:off x="443059" y="1638354"/>
            <a:ext cx="9907571" cy="2492990"/>
          </a:xfrm>
          <a:prstGeom prst="rect">
            <a:avLst/>
          </a:prstGeom>
          <a:noFill/>
        </p:spPr>
        <p:txBody>
          <a:bodyPr wrap="square">
            <a:spAutoFit/>
          </a:bodyPr>
          <a:lstStyle/>
          <a:p>
            <a:pPr algn="l"/>
            <a:r>
              <a:rPr lang="en-US" sz="2400" b="1" i="0" dirty="0">
                <a:solidFill>
                  <a:srgbClr val="292929"/>
                </a:solidFill>
                <a:effectLst/>
                <a:latin typeface="charter"/>
              </a:rPr>
              <a:t>k-modes algorithm</a:t>
            </a:r>
          </a:p>
          <a:p>
            <a:pPr algn="l"/>
            <a:endParaRPr lang="en-US" sz="2400" b="1" i="0" dirty="0">
              <a:solidFill>
                <a:srgbClr val="292929"/>
              </a:solidFill>
              <a:effectLst/>
              <a:latin typeface="sohne"/>
            </a:endParaRPr>
          </a:p>
          <a:p>
            <a:pPr algn="l"/>
            <a:r>
              <a:rPr lang="en-US" b="0" i="0" dirty="0">
                <a:solidFill>
                  <a:srgbClr val="292929"/>
                </a:solidFill>
                <a:effectLst/>
                <a:latin typeface="charter"/>
              </a:rPr>
              <a:t>k-modes is one of the unsupervised Machine Learning algorithms .</a:t>
            </a:r>
          </a:p>
          <a:p>
            <a:pPr algn="l"/>
            <a:r>
              <a:rPr lang="en-US" b="0" i="0" dirty="0">
                <a:solidFill>
                  <a:srgbClr val="292929"/>
                </a:solidFill>
                <a:effectLst/>
                <a:latin typeface="charter"/>
              </a:rPr>
              <a:t>It defines clusters based on the number of matching categories between data points.</a:t>
            </a:r>
          </a:p>
          <a:p>
            <a:pPr algn="l"/>
            <a:r>
              <a:rPr lang="en-US" b="0" i="0" dirty="0">
                <a:solidFill>
                  <a:srgbClr val="292929"/>
                </a:solidFill>
                <a:effectLst/>
                <a:latin typeface="charter"/>
              </a:rPr>
              <a:t>The k-Modes is created by Huang as the alternative of clustering analysis for categorical data only.</a:t>
            </a:r>
          </a:p>
          <a:p>
            <a:pPr algn="l"/>
            <a:r>
              <a:rPr lang="en-US" b="0" i="0" dirty="0">
                <a:solidFill>
                  <a:srgbClr val="292929"/>
                </a:solidFill>
                <a:effectLst/>
                <a:latin typeface="charter"/>
              </a:rPr>
              <a:t>Instead of using the average as the parameters to find out the cluster’s centroids, the k-Modes use the modes.</a:t>
            </a:r>
          </a:p>
          <a:p>
            <a:pPr algn="l"/>
            <a:r>
              <a:rPr lang="en-US" b="0" i="0" dirty="0">
                <a:solidFill>
                  <a:srgbClr val="292929"/>
                </a:solidFill>
                <a:effectLst/>
                <a:latin typeface="charter"/>
              </a:rPr>
              <a:t>The mechanism of finding the cluster’s centroid in the k-Modes is similar to the k-Means.</a:t>
            </a:r>
          </a:p>
        </p:txBody>
      </p:sp>
    </p:spTree>
    <p:extLst>
      <p:ext uri="{BB962C8B-B14F-4D97-AF65-F5344CB8AC3E}">
        <p14:creationId xmlns:p14="http://schemas.microsoft.com/office/powerpoint/2010/main" val="655370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679AB-78E6-4241-99D1-5B97D04C2A11}"/>
              </a:ext>
            </a:extLst>
          </p:cNvPr>
          <p:cNvSpPr>
            <a:spLocks noGrp="1"/>
          </p:cNvSpPr>
          <p:nvPr>
            <p:ph type="title"/>
          </p:nvPr>
        </p:nvSpPr>
        <p:spPr>
          <a:xfrm>
            <a:off x="746254" y="581319"/>
            <a:ext cx="8596668" cy="870408"/>
          </a:xfrm>
        </p:spPr>
        <p:txBody>
          <a:bodyPr>
            <a:normAutofit/>
          </a:bodyPr>
          <a:lstStyle/>
          <a:p>
            <a:pPr algn="ctr"/>
            <a:r>
              <a:rPr lang="en-US" sz="3200" b="1" dirty="0"/>
              <a:t>Recommended Model</a:t>
            </a:r>
            <a:endParaRPr lang="en-US" sz="3200" dirty="0"/>
          </a:p>
        </p:txBody>
      </p:sp>
      <p:sp>
        <p:nvSpPr>
          <p:cNvPr id="5" name="TextBox 4">
            <a:extLst>
              <a:ext uri="{FF2B5EF4-FFF2-40B4-BE49-F238E27FC236}">
                <a16:creationId xmlns:a16="http://schemas.microsoft.com/office/drawing/2014/main" id="{A5A62D1F-246D-42AF-BD0D-5502BE83B981}"/>
              </a:ext>
            </a:extLst>
          </p:cNvPr>
          <p:cNvSpPr txBox="1"/>
          <p:nvPr/>
        </p:nvSpPr>
        <p:spPr>
          <a:xfrm>
            <a:off x="3051928" y="3246690"/>
            <a:ext cx="6103854" cy="369332"/>
          </a:xfrm>
          <a:prstGeom prst="rect">
            <a:avLst/>
          </a:prstGeom>
          <a:noFill/>
        </p:spPr>
        <p:txBody>
          <a:bodyPr wrap="square">
            <a:spAutoFit/>
          </a:bodyPr>
          <a:lstStyle/>
          <a:p>
            <a:r>
              <a:rPr lang="en-US" sz="1800" dirty="0">
                <a:solidFill>
                  <a:srgbClr val="4A5950"/>
                </a:solidFill>
                <a:effectLst/>
                <a:ea typeface="Calibri" panose="020F0502020204030204" pitchFamily="34" charset="0"/>
                <a:cs typeface="Times New Roman" panose="02020603050405020304" pitchFamily="18" charset="0"/>
              </a:rPr>
              <a:t>Christmas offers to their customers</a:t>
            </a:r>
            <a:endParaRPr lang="en-US" dirty="0"/>
          </a:p>
        </p:txBody>
      </p:sp>
      <p:pic>
        <p:nvPicPr>
          <p:cNvPr id="4" name="Picture 3">
            <a:extLst>
              <a:ext uri="{FF2B5EF4-FFF2-40B4-BE49-F238E27FC236}">
                <a16:creationId xmlns:a16="http://schemas.microsoft.com/office/drawing/2014/main" id="{A18F97D4-1B48-432E-BDFA-C0276962DB91}"/>
              </a:ext>
            </a:extLst>
          </p:cNvPr>
          <p:cNvPicPr>
            <a:picLocks noChangeAspect="1"/>
          </p:cNvPicPr>
          <p:nvPr/>
        </p:nvPicPr>
        <p:blipFill>
          <a:blip r:embed="rId2"/>
          <a:stretch>
            <a:fillRect/>
          </a:stretch>
        </p:blipFill>
        <p:spPr>
          <a:xfrm>
            <a:off x="604851" y="1451727"/>
            <a:ext cx="7610475" cy="5355111"/>
          </a:xfrm>
          <a:prstGeom prst="rect">
            <a:avLst/>
          </a:prstGeom>
        </p:spPr>
      </p:pic>
      <p:sp>
        <p:nvSpPr>
          <p:cNvPr id="7" name="TextBox 6">
            <a:extLst>
              <a:ext uri="{FF2B5EF4-FFF2-40B4-BE49-F238E27FC236}">
                <a16:creationId xmlns:a16="http://schemas.microsoft.com/office/drawing/2014/main" id="{4E41A9D3-7115-4CBB-BC2F-2709DB64EEBC}"/>
              </a:ext>
            </a:extLst>
          </p:cNvPr>
          <p:cNvSpPr txBox="1"/>
          <p:nvPr/>
        </p:nvSpPr>
        <p:spPr>
          <a:xfrm>
            <a:off x="8069344" y="1451727"/>
            <a:ext cx="3638747" cy="646331"/>
          </a:xfrm>
          <a:prstGeom prst="rect">
            <a:avLst/>
          </a:prstGeom>
          <a:noFill/>
        </p:spPr>
        <p:txBody>
          <a:bodyPr wrap="square" rtlCol="0">
            <a:spAutoFit/>
          </a:bodyPr>
          <a:lstStyle/>
          <a:p>
            <a:r>
              <a:rPr lang="en-GB" dirty="0"/>
              <a:t>We observe that making only 2 groups in the best choose</a:t>
            </a:r>
            <a:endParaRPr lang="en-US" dirty="0"/>
          </a:p>
        </p:txBody>
      </p:sp>
    </p:spTree>
    <p:extLst>
      <p:ext uri="{BB962C8B-B14F-4D97-AF65-F5344CB8AC3E}">
        <p14:creationId xmlns:p14="http://schemas.microsoft.com/office/powerpoint/2010/main" val="1886165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679AB-78E6-4241-99D1-5B97D04C2A11}"/>
              </a:ext>
            </a:extLst>
          </p:cNvPr>
          <p:cNvSpPr>
            <a:spLocks noGrp="1"/>
          </p:cNvSpPr>
          <p:nvPr>
            <p:ph type="title"/>
          </p:nvPr>
        </p:nvSpPr>
        <p:spPr>
          <a:xfrm>
            <a:off x="746254" y="581319"/>
            <a:ext cx="8596668" cy="870408"/>
          </a:xfrm>
        </p:spPr>
        <p:txBody>
          <a:bodyPr>
            <a:normAutofit/>
          </a:bodyPr>
          <a:lstStyle/>
          <a:p>
            <a:pPr algn="ctr"/>
            <a:r>
              <a:rPr lang="en-US" sz="3200" b="1" dirty="0"/>
              <a:t>Recommended Model</a:t>
            </a:r>
            <a:endParaRPr lang="en-US" sz="3200" dirty="0"/>
          </a:p>
        </p:txBody>
      </p:sp>
      <p:sp>
        <p:nvSpPr>
          <p:cNvPr id="7" name="TextBox 6">
            <a:extLst>
              <a:ext uri="{FF2B5EF4-FFF2-40B4-BE49-F238E27FC236}">
                <a16:creationId xmlns:a16="http://schemas.microsoft.com/office/drawing/2014/main" id="{4E41A9D3-7115-4CBB-BC2F-2709DB64EEBC}"/>
              </a:ext>
            </a:extLst>
          </p:cNvPr>
          <p:cNvSpPr txBox="1"/>
          <p:nvPr/>
        </p:nvSpPr>
        <p:spPr>
          <a:xfrm>
            <a:off x="612742" y="3571301"/>
            <a:ext cx="8597246" cy="1754326"/>
          </a:xfrm>
          <a:prstGeom prst="rect">
            <a:avLst/>
          </a:prstGeom>
          <a:noFill/>
        </p:spPr>
        <p:txBody>
          <a:bodyPr wrap="square" rtlCol="0">
            <a:spAutoFit/>
          </a:bodyPr>
          <a:lstStyle/>
          <a:p>
            <a:r>
              <a:rPr lang="en-GB" dirty="0"/>
              <a:t>Snapshot of summaries of the two groups:</a:t>
            </a:r>
          </a:p>
          <a:p>
            <a:endParaRPr lang="en-GB" dirty="0"/>
          </a:p>
          <a:p>
            <a:pPr marL="285750" indent="-285750">
              <a:buFont typeface="Arial" panose="020B0604020202020204" pitchFamily="34" charset="0"/>
              <a:buChar char="•"/>
            </a:pPr>
            <a:r>
              <a:rPr lang="en-US" dirty="0"/>
              <a:t>First group could match  older  people with more revenue and former customer relationship</a:t>
            </a:r>
          </a:p>
          <a:p>
            <a:pPr marL="285750" indent="-285750">
              <a:buFont typeface="Arial" panose="020B0604020202020204" pitchFamily="34" charset="0"/>
              <a:buChar char="•"/>
            </a:pPr>
            <a:r>
              <a:rPr lang="en-US" dirty="0"/>
              <a:t>Second  group could match  young people with fewer revenue and newer customer relationship</a:t>
            </a:r>
          </a:p>
        </p:txBody>
      </p:sp>
      <p:pic>
        <p:nvPicPr>
          <p:cNvPr id="6" name="Picture 5">
            <a:extLst>
              <a:ext uri="{FF2B5EF4-FFF2-40B4-BE49-F238E27FC236}">
                <a16:creationId xmlns:a16="http://schemas.microsoft.com/office/drawing/2014/main" id="{704CDE92-4C13-4348-A2A1-1DC0F23A575E}"/>
              </a:ext>
            </a:extLst>
          </p:cNvPr>
          <p:cNvPicPr>
            <a:picLocks noChangeAspect="1"/>
          </p:cNvPicPr>
          <p:nvPr/>
        </p:nvPicPr>
        <p:blipFill>
          <a:blip r:embed="rId2"/>
          <a:stretch>
            <a:fillRect/>
          </a:stretch>
        </p:blipFill>
        <p:spPr>
          <a:xfrm>
            <a:off x="113121" y="2599406"/>
            <a:ext cx="11594970" cy="738120"/>
          </a:xfrm>
          <a:prstGeom prst="rect">
            <a:avLst/>
          </a:prstGeom>
        </p:spPr>
      </p:pic>
    </p:spTree>
    <p:extLst>
      <p:ext uri="{BB962C8B-B14F-4D97-AF65-F5344CB8AC3E}">
        <p14:creationId xmlns:p14="http://schemas.microsoft.com/office/powerpoint/2010/main" val="422420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BD8F7-61F8-42FB-B1FE-76074210C2DE}"/>
              </a:ext>
            </a:extLst>
          </p:cNvPr>
          <p:cNvSpPr>
            <a:spLocks noGrp="1"/>
          </p:cNvSpPr>
          <p:nvPr>
            <p:ph type="title"/>
          </p:nvPr>
        </p:nvSpPr>
        <p:spPr>
          <a:xfrm>
            <a:off x="677334" y="609600"/>
            <a:ext cx="8596668" cy="898689"/>
          </a:xfrm>
        </p:spPr>
        <p:txBody>
          <a:bodyPr/>
          <a:lstStyle/>
          <a:p>
            <a:pPr algn="ctr"/>
            <a:r>
              <a:rPr lang="en-GB" sz="3200" b="1" dirty="0"/>
              <a:t>Project</a:t>
            </a:r>
            <a:r>
              <a:rPr lang="en-GB" b="1" dirty="0"/>
              <a:t> </a:t>
            </a:r>
            <a:r>
              <a:rPr lang="en-GB" sz="3200" b="1" dirty="0"/>
              <a:t>summary</a:t>
            </a:r>
            <a:r>
              <a:rPr lang="en-GB" b="1" dirty="0"/>
              <a:t> </a:t>
            </a:r>
            <a:endParaRPr lang="en-US" dirty="0"/>
          </a:p>
        </p:txBody>
      </p:sp>
      <p:sp>
        <p:nvSpPr>
          <p:cNvPr id="3" name="Content Placeholder 2">
            <a:extLst>
              <a:ext uri="{FF2B5EF4-FFF2-40B4-BE49-F238E27FC236}">
                <a16:creationId xmlns:a16="http://schemas.microsoft.com/office/drawing/2014/main" id="{967AF0D9-6525-4882-8630-B1897C71D3FA}"/>
              </a:ext>
            </a:extLst>
          </p:cNvPr>
          <p:cNvSpPr>
            <a:spLocks noGrp="1"/>
          </p:cNvSpPr>
          <p:nvPr>
            <p:ph idx="1"/>
          </p:nvPr>
        </p:nvSpPr>
        <p:spPr>
          <a:xfrm>
            <a:off x="743322" y="2113455"/>
            <a:ext cx="8596668" cy="3880773"/>
          </a:xfrm>
        </p:spPr>
        <p:txBody>
          <a:bodyPr/>
          <a:lstStyle/>
          <a:p>
            <a:r>
              <a:rPr lang="en-GB" dirty="0">
                <a:cs typeface="Arial" panose="020B0604020202020204" pitchFamily="34" charset="0"/>
              </a:rPr>
              <a:t>This presentation will be divided into four parts</a:t>
            </a:r>
          </a:p>
          <a:p>
            <a:endParaRPr lang="en-GB" dirty="0">
              <a:cs typeface="Arial" panose="020B0604020202020204" pitchFamily="34" charset="0"/>
            </a:endParaRPr>
          </a:p>
          <a:p>
            <a:pPr lvl="2"/>
            <a:r>
              <a:rPr lang="en-GB" sz="1800" dirty="0">
                <a:cs typeface="Arial" panose="020B0604020202020204" pitchFamily="34" charset="0"/>
              </a:rPr>
              <a:t>Dataset </a:t>
            </a:r>
          </a:p>
          <a:p>
            <a:pPr lvl="2"/>
            <a:r>
              <a:rPr lang="en-GB" sz="1800" dirty="0">
                <a:cs typeface="Arial" panose="020B0604020202020204" pitchFamily="34" charset="0"/>
              </a:rPr>
              <a:t>Analysis</a:t>
            </a:r>
          </a:p>
          <a:p>
            <a:pPr lvl="2"/>
            <a:r>
              <a:rPr lang="en-GB" sz="1800" dirty="0">
                <a:cs typeface="Arial" panose="020B0604020202020204" pitchFamily="34" charset="0"/>
              </a:rPr>
              <a:t>Recommendations</a:t>
            </a:r>
          </a:p>
          <a:p>
            <a:pPr lvl="2"/>
            <a:r>
              <a:rPr lang="en-GB" sz="1800" dirty="0">
                <a:cs typeface="Arial" panose="020B0604020202020204" pitchFamily="34" charset="0"/>
              </a:rPr>
              <a:t>Recommended models</a:t>
            </a:r>
          </a:p>
          <a:p>
            <a:endParaRPr lang="en-US" dirty="0"/>
          </a:p>
        </p:txBody>
      </p:sp>
    </p:spTree>
    <p:extLst>
      <p:ext uri="{BB962C8B-B14F-4D97-AF65-F5344CB8AC3E}">
        <p14:creationId xmlns:p14="http://schemas.microsoft.com/office/powerpoint/2010/main" val="2610586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B3B58-8518-4763-8185-EB03CFD25F7F}"/>
              </a:ext>
            </a:extLst>
          </p:cNvPr>
          <p:cNvSpPr>
            <a:spLocks noGrp="1"/>
          </p:cNvSpPr>
          <p:nvPr>
            <p:ph type="ctrTitle"/>
          </p:nvPr>
        </p:nvSpPr>
        <p:spPr>
          <a:xfrm>
            <a:off x="1184635" y="509047"/>
            <a:ext cx="9144000" cy="747909"/>
          </a:xfrm>
        </p:spPr>
        <p:txBody>
          <a:bodyPr>
            <a:normAutofit fontScale="90000"/>
          </a:bodyPr>
          <a:lstStyle/>
          <a:p>
            <a:pPr algn="ctr"/>
            <a:r>
              <a:rPr lang="en-GB" sz="3600" b="1" dirty="0"/>
              <a:t>Project</a:t>
            </a:r>
            <a:r>
              <a:rPr lang="en-GB" b="1" dirty="0"/>
              <a:t> </a:t>
            </a:r>
            <a:r>
              <a:rPr lang="en-GB" sz="3600" b="1" dirty="0"/>
              <a:t>dataset</a:t>
            </a:r>
            <a:endParaRPr lang="en-US" b="1" dirty="0"/>
          </a:p>
        </p:txBody>
      </p:sp>
      <p:sp>
        <p:nvSpPr>
          <p:cNvPr id="3" name="Subtitle 2">
            <a:extLst>
              <a:ext uri="{FF2B5EF4-FFF2-40B4-BE49-F238E27FC236}">
                <a16:creationId xmlns:a16="http://schemas.microsoft.com/office/drawing/2014/main" id="{AD11C075-F89F-4DFD-B198-EC9A3DF074AA}"/>
              </a:ext>
            </a:extLst>
          </p:cNvPr>
          <p:cNvSpPr>
            <a:spLocks noGrp="1"/>
          </p:cNvSpPr>
          <p:nvPr>
            <p:ph type="subTitle" idx="1"/>
          </p:nvPr>
        </p:nvSpPr>
        <p:spPr>
          <a:xfrm>
            <a:off x="490194" y="1159497"/>
            <a:ext cx="11095348" cy="5580668"/>
          </a:xfrm>
        </p:spPr>
        <p:txBody>
          <a:bodyPr>
            <a:normAutofit/>
          </a:bodyPr>
          <a:lstStyle/>
          <a:p>
            <a:pPr algn="l"/>
            <a:endParaRPr lang="en-US" dirty="0"/>
          </a:p>
          <a:p>
            <a:pPr algn="l"/>
            <a:r>
              <a:rPr lang="en-US" dirty="0"/>
              <a:t>We  have been provided with data sets (</a:t>
            </a:r>
            <a:r>
              <a:rPr lang="en-US" sz="1800" b="1" dirty="0">
                <a:solidFill>
                  <a:srgbClr val="4A5950"/>
                </a:solidFill>
                <a:effectLst/>
                <a:ea typeface="Calibri" panose="020F0502020204030204" pitchFamily="34" charset="0"/>
              </a:rPr>
              <a:t>cust_seg.csv)</a:t>
            </a:r>
            <a:r>
              <a:rPr lang="en-US" dirty="0"/>
              <a:t> which  contains information on a bank customer which  represents different aspects of the customer profile. </a:t>
            </a:r>
          </a:p>
          <a:p>
            <a:pPr algn="l"/>
            <a:r>
              <a:rPr lang="en-US" dirty="0"/>
              <a:t>Data source contains 47 features for around 1000.000 records of clients</a:t>
            </a:r>
          </a:p>
          <a:p>
            <a:pPr algn="l"/>
            <a:endParaRPr lang="en-US" dirty="0"/>
          </a:p>
          <a:p>
            <a:pPr algn="just">
              <a:lnSpc>
                <a:spcPct val="107000"/>
              </a:lnSpc>
              <a:spcBef>
                <a:spcPts val="1125"/>
              </a:spcBef>
              <a:spcAft>
                <a:spcPts val="1125"/>
              </a:spcAft>
            </a:pPr>
            <a:r>
              <a:rPr lang="en-US" sz="1800" b="1" dirty="0">
                <a:solidFill>
                  <a:srgbClr val="4A5950"/>
                </a:solidFill>
                <a:effectLst/>
                <a:ea typeface="Calibri" panose="020F0502020204030204" pitchFamily="34" charset="0"/>
                <a:cs typeface="Times New Roman" panose="02020603050405020304" pitchFamily="18" charset="0"/>
              </a:rPr>
              <a:t>Problems in the data</a:t>
            </a:r>
            <a:endParaRPr lang="en-US" sz="1800" dirty="0">
              <a:effectLst/>
              <a:ea typeface="Calibri" panose="020F0502020204030204" pitchFamily="34" charset="0"/>
              <a:cs typeface="Times New Roman" panose="02020603050405020304" pitchFamily="18" charset="0"/>
            </a:endParaRPr>
          </a:p>
          <a:p>
            <a:pPr algn="just">
              <a:lnSpc>
                <a:spcPct val="107000"/>
              </a:lnSpc>
              <a:spcBef>
                <a:spcPts val="1125"/>
              </a:spcBef>
              <a:spcAft>
                <a:spcPts val="1125"/>
              </a:spcAft>
            </a:pPr>
            <a:r>
              <a:rPr lang="en-US" sz="1800" dirty="0">
                <a:solidFill>
                  <a:srgbClr val="4A5950"/>
                </a:solidFill>
                <a:effectLst/>
                <a:ea typeface="Calibri" panose="020F0502020204030204" pitchFamily="34" charset="0"/>
                <a:cs typeface="Times New Roman" panose="02020603050405020304" pitchFamily="18" charset="0"/>
              </a:rPr>
              <a:t>After descriptive </a:t>
            </a:r>
            <a:r>
              <a:rPr lang="en-US" dirty="0">
                <a:solidFill>
                  <a:srgbClr val="4A5950"/>
                </a:solidFill>
                <a:ea typeface="Calibri" panose="020F0502020204030204" pitchFamily="34" charset="0"/>
                <a:cs typeface="Times New Roman" panose="02020603050405020304" pitchFamily="18" charset="0"/>
              </a:rPr>
              <a:t>and </a:t>
            </a:r>
            <a:r>
              <a:rPr lang="en-US" sz="1800" dirty="0">
                <a:solidFill>
                  <a:srgbClr val="4A5950"/>
                </a:solidFill>
                <a:effectLst/>
                <a:ea typeface="Calibri" panose="020F0502020204030204" pitchFamily="34" charset="0"/>
                <a:cs typeface="Times New Roman" panose="02020603050405020304" pitchFamily="18" charset="0"/>
              </a:rPr>
              <a:t>correlation analysis, we </a:t>
            </a:r>
            <a:r>
              <a:rPr lang="en-US" dirty="0"/>
              <a:t> encountered some issues in the data</a:t>
            </a:r>
          </a:p>
          <a:p>
            <a:pPr marL="742950" lvl="1" indent="-285750" algn="l">
              <a:buFont typeface="Arial" panose="020B0604020202020204" pitchFamily="34" charset="0"/>
              <a:buChar char="•"/>
            </a:pPr>
            <a:r>
              <a:rPr lang="en-US" dirty="0">
                <a:solidFill>
                  <a:srgbClr val="4A5950"/>
                </a:solidFill>
              </a:rPr>
              <a:t>Missing value</a:t>
            </a:r>
          </a:p>
          <a:p>
            <a:pPr marL="742950" lvl="1" indent="-285750" algn="l">
              <a:buFont typeface="Arial" panose="020B0604020202020204" pitchFamily="34" charset="0"/>
              <a:buChar char="•"/>
            </a:pPr>
            <a:r>
              <a:rPr lang="en-US" dirty="0">
                <a:solidFill>
                  <a:srgbClr val="4A5950"/>
                </a:solidFill>
              </a:rPr>
              <a:t>High percentage of missing values in some columns in features</a:t>
            </a:r>
          </a:p>
          <a:p>
            <a:pPr marL="742950" lvl="1" indent="-285750" algn="l">
              <a:buFont typeface="Arial" panose="020B0604020202020204" pitchFamily="34" charset="0"/>
              <a:buChar char="•"/>
            </a:pPr>
            <a:r>
              <a:rPr lang="en-US" dirty="0">
                <a:solidFill>
                  <a:srgbClr val="4A5950"/>
                </a:solidFill>
              </a:rPr>
              <a:t>Column with unique categorical value</a:t>
            </a:r>
          </a:p>
          <a:p>
            <a:pPr marL="742950" lvl="1" indent="-285750" algn="l">
              <a:buFont typeface="Arial" panose="020B0604020202020204" pitchFamily="34" charset="0"/>
              <a:buChar char="•"/>
            </a:pPr>
            <a:r>
              <a:rPr lang="en-US" dirty="0">
                <a:solidFill>
                  <a:srgbClr val="4A5950"/>
                </a:solidFill>
              </a:rPr>
              <a:t>Low entropy in some categorical attributes.</a:t>
            </a:r>
          </a:p>
          <a:p>
            <a:pPr marL="742950" lvl="1" indent="-285750" algn="l">
              <a:buFont typeface="Arial" panose="020B0604020202020204" pitchFamily="34" charset="0"/>
              <a:buChar char="•"/>
            </a:pPr>
            <a:r>
              <a:rPr lang="en-US" dirty="0">
                <a:solidFill>
                  <a:srgbClr val="4A5950"/>
                </a:solidFill>
              </a:rPr>
              <a:t>high correlated columns </a:t>
            </a:r>
          </a:p>
          <a:p>
            <a:pPr algn="l"/>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dirty="0"/>
          </a:p>
          <a:p>
            <a:pPr algn="l"/>
            <a:endParaRPr lang="en-US" dirty="0"/>
          </a:p>
        </p:txBody>
      </p:sp>
    </p:spTree>
    <p:extLst>
      <p:ext uri="{BB962C8B-B14F-4D97-AF65-F5344CB8AC3E}">
        <p14:creationId xmlns:p14="http://schemas.microsoft.com/office/powerpoint/2010/main" val="3993815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3262F-9960-4305-BBDE-E464EA4D35C5}"/>
              </a:ext>
            </a:extLst>
          </p:cNvPr>
          <p:cNvSpPr>
            <a:spLocks noGrp="1"/>
          </p:cNvSpPr>
          <p:nvPr>
            <p:ph type="ctrTitle"/>
          </p:nvPr>
        </p:nvSpPr>
        <p:spPr>
          <a:xfrm>
            <a:off x="1071514" y="414778"/>
            <a:ext cx="9144000" cy="795043"/>
          </a:xfrm>
        </p:spPr>
        <p:txBody>
          <a:bodyPr>
            <a:normAutofit fontScale="90000"/>
          </a:bodyPr>
          <a:lstStyle/>
          <a:p>
            <a:pPr algn="ctr"/>
            <a:r>
              <a:rPr lang="en-GB" sz="3600" b="1" dirty="0"/>
              <a:t>Project</a:t>
            </a:r>
            <a:r>
              <a:rPr lang="en-GB" b="1" dirty="0"/>
              <a:t> </a:t>
            </a:r>
            <a:r>
              <a:rPr lang="en-GB" sz="3600" b="1" dirty="0"/>
              <a:t>dataset</a:t>
            </a:r>
            <a:endParaRPr lang="en-US" b="1" dirty="0"/>
          </a:p>
        </p:txBody>
      </p:sp>
      <p:sp>
        <p:nvSpPr>
          <p:cNvPr id="3" name="Subtitle 2">
            <a:extLst>
              <a:ext uri="{FF2B5EF4-FFF2-40B4-BE49-F238E27FC236}">
                <a16:creationId xmlns:a16="http://schemas.microsoft.com/office/drawing/2014/main" id="{EB24FF6D-FFE9-4CAA-92AE-076B02D32712}"/>
              </a:ext>
            </a:extLst>
          </p:cNvPr>
          <p:cNvSpPr>
            <a:spLocks noGrp="1"/>
          </p:cNvSpPr>
          <p:nvPr>
            <p:ph type="subTitle" idx="1"/>
          </p:nvPr>
        </p:nvSpPr>
        <p:spPr>
          <a:xfrm>
            <a:off x="556181" y="1404594"/>
            <a:ext cx="11227324" cy="5038628"/>
          </a:xfrm>
        </p:spPr>
        <p:txBody>
          <a:bodyPr>
            <a:normAutofit/>
          </a:bodyPr>
          <a:lstStyle/>
          <a:p>
            <a:pPr algn="l"/>
            <a:endParaRPr lang="en-US" sz="1800" b="1" dirty="0">
              <a:effectLst/>
              <a:latin typeface="Arial" panose="020B0604020202020204" pitchFamily="34" charset="0"/>
              <a:ea typeface="Calibri" panose="020F0502020204030204" pitchFamily="34" charset="0"/>
              <a:cs typeface="Times New Roman" panose="02020603050405020304" pitchFamily="18" charset="0"/>
            </a:endParaRPr>
          </a:p>
          <a:p>
            <a:pPr marL="742950" lvl="1" indent="-285750" algn="l">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Columns with high cardinality</a:t>
            </a:r>
          </a:p>
          <a:p>
            <a:pPr marL="742950" lvl="1" indent="-285750" algn="l">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Data in wrong format </a:t>
            </a:r>
          </a:p>
          <a:p>
            <a:pPr marL="742950" lvl="1" indent="-285750" algn="l">
              <a:buFont typeface="Arial" panose="020B0604020202020204" pitchFamily="34" charset="0"/>
              <a:buChar char="•"/>
            </a:pPr>
            <a:r>
              <a:rPr lang="en-US" dirty="0">
                <a:effectLst/>
                <a:ea typeface="Calibri" panose="020F0502020204030204" pitchFamily="34" charset="0"/>
              </a:rPr>
              <a:t>Outliers and errors</a:t>
            </a:r>
          </a:p>
          <a:p>
            <a:pPr marL="742950" lvl="1" indent="-285750" algn="l">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Data not scaled for some numerical variable</a:t>
            </a:r>
          </a:p>
          <a:p>
            <a:pPr algn="l"/>
            <a:endParaRPr lang="en-US" dirty="0"/>
          </a:p>
          <a:p>
            <a:pPr algn="l"/>
            <a:r>
              <a:rPr lang="en-US" dirty="0"/>
              <a:t>After data cleaning, we finally got a new data structure of 14 features for 935.144 records</a:t>
            </a:r>
          </a:p>
          <a:p>
            <a:pPr algn="l"/>
            <a:r>
              <a:rPr lang="en-US" dirty="0"/>
              <a:t> </a:t>
            </a:r>
          </a:p>
        </p:txBody>
      </p:sp>
    </p:spTree>
    <p:extLst>
      <p:ext uri="{BB962C8B-B14F-4D97-AF65-F5344CB8AC3E}">
        <p14:creationId xmlns:p14="http://schemas.microsoft.com/office/powerpoint/2010/main" val="3008333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C6BD1-9961-485D-BF80-7003F9C81E8F}"/>
              </a:ext>
            </a:extLst>
          </p:cNvPr>
          <p:cNvSpPr>
            <a:spLocks noGrp="1"/>
          </p:cNvSpPr>
          <p:nvPr>
            <p:ph type="ctrTitle"/>
          </p:nvPr>
        </p:nvSpPr>
        <p:spPr>
          <a:xfrm>
            <a:off x="1074295" y="299803"/>
            <a:ext cx="9144000" cy="781753"/>
          </a:xfrm>
        </p:spPr>
        <p:txBody>
          <a:bodyPr>
            <a:normAutofit/>
          </a:bodyPr>
          <a:lstStyle/>
          <a:p>
            <a:pPr algn="ctr"/>
            <a:r>
              <a:rPr lang="en-GB" sz="3200" b="1" dirty="0"/>
              <a:t>Analysis</a:t>
            </a:r>
            <a:endParaRPr lang="en-US" b="1" dirty="0"/>
          </a:p>
        </p:txBody>
      </p:sp>
      <p:sp>
        <p:nvSpPr>
          <p:cNvPr id="3" name="Subtitle 2">
            <a:extLst>
              <a:ext uri="{FF2B5EF4-FFF2-40B4-BE49-F238E27FC236}">
                <a16:creationId xmlns:a16="http://schemas.microsoft.com/office/drawing/2014/main" id="{AE384215-DEDF-42AE-A5D6-F654BD3A2C26}"/>
              </a:ext>
            </a:extLst>
          </p:cNvPr>
          <p:cNvSpPr>
            <a:spLocks noGrp="1"/>
          </p:cNvSpPr>
          <p:nvPr>
            <p:ph type="subTitle" idx="1"/>
          </p:nvPr>
        </p:nvSpPr>
        <p:spPr>
          <a:xfrm>
            <a:off x="509665" y="1214203"/>
            <a:ext cx="11287593" cy="5343994"/>
          </a:xfrm>
        </p:spPr>
        <p:txBody>
          <a:bodyPr>
            <a:normAutofit/>
          </a:bodyPr>
          <a:lstStyle/>
          <a:p>
            <a:pPr algn="just"/>
            <a:r>
              <a:rPr lang="en-GB" dirty="0"/>
              <a:t>In order to  help </a:t>
            </a:r>
            <a:r>
              <a:rPr lang="en-US" sz="1800" dirty="0">
                <a:solidFill>
                  <a:srgbClr val="4A5950"/>
                </a:solidFill>
                <a:effectLst/>
                <a:ea typeface="Calibri" panose="020F0502020204030204" pitchFamily="34" charset="0"/>
              </a:rPr>
              <a:t>XYZ bank to better understand their data and to roll out Christmas offers to their customers;</a:t>
            </a:r>
            <a:r>
              <a:rPr lang="en-US" dirty="0"/>
              <a:t> </a:t>
            </a:r>
            <a:r>
              <a:rPr lang="en-GB" dirty="0"/>
              <a:t>our analysis will be based essentially upon  :</a:t>
            </a:r>
          </a:p>
          <a:p>
            <a:pPr algn="just"/>
            <a:endParaRPr lang="en-GB" dirty="0"/>
          </a:p>
          <a:p>
            <a:pPr algn="just"/>
            <a:r>
              <a:rPr lang="en-US" dirty="0">
                <a:solidFill>
                  <a:srgbClr val="4A5950"/>
                </a:solidFill>
                <a:ea typeface="Calibri" panose="020F0502020204030204" pitchFamily="34" charset="0"/>
              </a:rPr>
              <a:t>D</a:t>
            </a:r>
            <a:r>
              <a:rPr lang="en-US" sz="1800" dirty="0">
                <a:solidFill>
                  <a:srgbClr val="4A5950"/>
                </a:solidFill>
                <a:effectLst/>
                <a:ea typeface="Calibri" panose="020F0502020204030204" pitchFamily="34" charset="0"/>
              </a:rPr>
              <a:t>escriptive analysis </a:t>
            </a:r>
          </a:p>
          <a:p>
            <a:pPr algn="just"/>
            <a:r>
              <a:rPr lang="en-US" sz="1800" dirty="0">
                <a:solidFill>
                  <a:srgbClr val="4A5950"/>
                </a:solidFill>
                <a:effectLst/>
                <a:ea typeface="Calibri" panose="020F0502020204030204" pitchFamily="34" charset="0"/>
                <a:cs typeface="Times New Roman" panose="02020603050405020304" pitchFamily="18" charset="0"/>
              </a:rPr>
              <a:t>Correlation analysis</a:t>
            </a:r>
            <a:r>
              <a:rPr lang="en-US" sz="1800" dirty="0">
                <a:solidFill>
                  <a:srgbClr val="4A5950"/>
                </a:solidFill>
                <a:effectLst/>
                <a:ea typeface="Calibri" panose="020F0502020204030204" pitchFamily="34" charset="0"/>
              </a:rPr>
              <a:t>, </a:t>
            </a:r>
            <a:endParaRPr lang="en-US" sz="1800" dirty="0">
              <a:solidFill>
                <a:srgbClr val="4A5950"/>
              </a:solidFill>
              <a:effectLst/>
              <a:ea typeface="Calibri" panose="020F0502020204030204" pitchFamily="34" charset="0"/>
              <a:cs typeface="Times New Roman" panose="02020603050405020304" pitchFamily="18" charset="0"/>
            </a:endParaRPr>
          </a:p>
          <a:p>
            <a:pPr marL="742950" lvl="1" indent="-285750" algn="just">
              <a:lnSpc>
                <a:spcPct val="150000"/>
              </a:lnSpc>
              <a:spcAft>
                <a:spcPts val="800"/>
              </a:spcAft>
              <a:buFont typeface="Arial" panose="020B0604020202020204" pitchFamily="34" charset="0"/>
              <a:buChar char="•"/>
            </a:pPr>
            <a:r>
              <a:rPr lang="en-US" dirty="0">
                <a:solidFill>
                  <a:srgbClr val="4A5950"/>
                </a:solidFill>
                <a:ea typeface="Calibri" panose="020F0502020204030204" pitchFamily="34" charset="0"/>
                <a:cs typeface="Times New Roman" panose="02020603050405020304" pitchFamily="18" charset="0"/>
              </a:rPr>
              <a:t> </a:t>
            </a:r>
            <a:r>
              <a:rPr lang="en-US" dirty="0">
                <a:solidFill>
                  <a:srgbClr val="4A5950"/>
                </a:solidFill>
                <a:effectLst/>
                <a:ea typeface="Calibri" panose="020F0502020204030204" pitchFamily="34" charset="0"/>
                <a:cs typeface="Times New Roman" panose="02020603050405020304" pitchFamily="18" charset="0"/>
              </a:rPr>
              <a:t>Numerical correlation</a:t>
            </a:r>
            <a:endParaRPr lang="en-US" dirty="0">
              <a:effectLst/>
              <a:ea typeface="Calibri" panose="020F0502020204030204" pitchFamily="34" charset="0"/>
              <a:cs typeface="Times New Roman" panose="02020603050405020304" pitchFamily="18" charset="0"/>
            </a:endParaRPr>
          </a:p>
          <a:p>
            <a:pPr marL="742950" lvl="1" indent="-285750" algn="just">
              <a:lnSpc>
                <a:spcPct val="150000"/>
              </a:lnSpc>
              <a:spcAft>
                <a:spcPts val="800"/>
              </a:spcAft>
              <a:buFont typeface="Arial" panose="020B0604020202020204" pitchFamily="34" charset="0"/>
              <a:buChar char="•"/>
            </a:pPr>
            <a:r>
              <a:rPr lang="en-US" dirty="0">
                <a:solidFill>
                  <a:srgbClr val="4A5950"/>
                </a:solidFill>
                <a:ea typeface="Calibri" panose="020F0502020204030204" pitchFamily="34" charset="0"/>
                <a:cs typeface="Times New Roman" panose="02020603050405020304" pitchFamily="18" charset="0"/>
              </a:rPr>
              <a:t> Categorical correlation</a:t>
            </a:r>
          </a:p>
          <a:p>
            <a:pPr algn="just">
              <a:lnSpc>
                <a:spcPct val="150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GB"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417294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ECAB-EA7B-46F2-8033-AF53548D03E0}"/>
              </a:ext>
            </a:extLst>
          </p:cNvPr>
          <p:cNvSpPr>
            <a:spLocks noGrp="1"/>
          </p:cNvSpPr>
          <p:nvPr>
            <p:ph type="ctrTitle"/>
          </p:nvPr>
        </p:nvSpPr>
        <p:spPr>
          <a:xfrm>
            <a:off x="1260050" y="197962"/>
            <a:ext cx="9144000" cy="747909"/>
          </a:xfrm>
        </p:spPr>
        <p:txBody>
          <a:bodyPr>
            <a:normAutofit/>
          </a:bodyPr>
          <a:lstStyle/>
          <a:p>
            <a:pPr algn="ctr"/>
            <a:r>
              <a:rPr lang="en-GB" sz="3200" b="1" dirty="0"/>
              <a:t>Analysis</a:t>
            </a:r>
            <a:endParaRPr lang="en-US" b="1" dirty="0"/>
          </a:p>
        </p:txBody>
      </p:sp>
      <p:sp>
        <p:nvSpPr>
          <p:cNvPr id="3" name="Subtitle 2">
            <a:extLst>
              <a:ext uri="{FF2B5EF4-FFF2-40B4-BE49-F238E27FC236}">
                <a16:creationId xmlns:a16="http://schemas.microsoft.com/office/drawing/2014/main" id="{21097E5F-D35E-40E3-8F69-A57616375860}"/>
              </a:ext>
            </a:extLst>
          </p:cNvPr>
          <p:cNvSpPr>
            <a:spLocks noGrp="1"/>
          </p:cNvSpPr>
          <p:nvPr>
            <p:ph type="subTitle" idx="1"/>
          </p:nvPr>
        </p:nvSpPr>
        <p:spPr>
          <a:xfrm>
            <a:off x="461913" y="1414021"/>
            <a:ext cx="11283885" cy="5128181"/>
          </a:xfrm>
        </p:spPr>
        <p:txBody>
          <a:bodyPr/>
          <a:lstStyle/>
          <a:p>
            <a:pPr algn="l"/>
            <a:r>
              <a:rPr lang="en-GB" dirty="0"/>
              <a:t>We will try during our analysis to verify certain hypothesis:</a:t>
            </a:r>
          </a:p>
          <a:p>
            <a:pPr algn="l"/>
            <a:endParaRPr lang="en-US" dirty="0"/>
          </a:p>
          <a:p>
            <a:pPr marL="285750" indent="-285750" algn="l">
              <a:buFont typeface="Arial" panose="020B0604020202020204" pitchFamily="34" charset="0"/>
              <a:buChar char="•"/>
            </a:pPr>
            <a:r>
              <a:rPr lang="en-US" dirty="0"/>
              <a:t>Is there any relationship between Customer relationship at the beginning of the month and customer </a:t>
            </a:r>
          </a:p>
          <a:p>
            <a:pPr algn="l"/>
            <a:r>
              <a:rPr lang="en-US" dirty="0"/>
              <a:t>enabled status ?</a:t>
            </a:r>
          </a:p>
          <a:p>
            <a:pPr marL="285750" indent="-285750" algn="l">
              <a:buFont typeface="Arial" panose="020B0604020202020204" pitchFamily="34" charset="0"/>
              <a:buChar char="•"/>
            </a:pPr>
            <a:r>
              <a:rPr lang="en-US" dirty="0"/>
              <a:t> Is there any relationship between long term deposit and gross income ?</a:t>
            </a:r>
          </a:p>
          <a:p>
            <a:pPr marL="285750" indent="-285750" algn="l">
              <a:buFont typeface="Arial" panose="020B0604020202020204" pitchFamily="34" charset="0"/>
              <a:buChar char="•"/>
            </a:pPr>
            <a:r>
              <a:rPr lang="en-US" dirty="0"/>
              <a:t>Is there any relationship between  long term deposit and customer seniority ?</a:t>
            </a:r>
          </a:p>
          <a:p>
            <a:pPr marL="285750" indent="-285750" algn="l">
              <a:buFont typeface="Arial" panose="020B0604020202020204" pitchFamily="34" charset="0"/>
              <a:buChar char="•"/>
            </a:pPr>
            <a:r>
              <a:rPr lang="en-US" dirty="0"/>
              <a:t>Is there any relationship between  long term deposit and customer age ?</a:t>
            </a:r>
          </a:p>
          <a:p>
            <a:pPr marL="285750" indent="-285750" algn="l">
              <a:buFont typeface="Arial" panose="020B0604020202020204" pitchFamily="34" charset="0"/>
              <a:buChar char="•"/>
            </a:pPr>
            <a:r>
              <a:rPr lang="en-US" dirty="0"/>
              <a:t>Is there any relationship between  </a:t>
            </a:r>
            <a:r>
              <a:rPr lang="en-US" dirty="0" err="1"/>
              <a:t>eaccount</a:t>
            </a:r>
            <a:r>
              <a:rPr lang="en-US" dirty="0"/>
              <a:t>  and customer age ?</a:t>
            </a:r>
          </a:p>
          <a:p>
            <a:pPr algn="l"/>
            <a:endParaRPr lang="en-US" sz="1800" dirty="0">
              <a:solidFill>
                <a:srgbClr val="4A5950"/>
              </a:solidFill>
              <a:effectLst/>
              <a:latin typeface="Arial" panose="020B0604020202020204" pitchFamily="34" charset="0"/>
              <a:ea typeface="Calibri" panose="020F0502020204030204" pitchFamily="34" charset="0"/>
            </a:endParaRPr>
          </a:p>
          <a:p>
            <a:pPr algn="l"/>
            <a:endParaRPr lang="en-US" sz="1800" dirty="0">
              <a:solidFill>
                <a:srgbClr val="4A5950"/>
              </a:solidFill>
              <a:effectLst/>
              <a:latin typeface="Arial" panose="020B0604020202020204" pitchFamily="34" charset="0"/>
              <a:ea typeface="Calibri" panose="020F0502020204030204" pitchFamily="34" charset="0"/>
            </a:endParaRPr>
          </a:p>
          <a:p>
            <a:pPr algn="l"/>
            <a:endParaRPr lang="en-US" dirty="0"/>
          </a:p>
        </p:txBody>
      </p:sp>
    </p:spTree>
    <p:extLst>
      <p:ext uri="{BB962C8B-B14F-4D97-AF65-F5344CB8AC3E}">
        <p14:creationId xmlns:p14="http://schemas.microsoft.com/office/powerpoint/2010/main" val="2876007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FB290-A02B-43AC-8436-5CB548F3A344}"/>
              </a:ext>
            </a:extLst>
          </p:cNvPr>
          <p:cNvSpPr>
            <a:spLocks noGrp="1"/>
          </p:cNvSpPr>
          <p:nvPr>
            <p:ph type="title"/>
          </p:nvPr>
        </p:nvSpPr>
        <p:spPr>
          <a:xfrm>
            <a:off x="838200" y="365125"/>
            <a:ext cx="10515600" cy="426727"/>
          </a:xfrm>
        </p:spPr>
        <p:txBody>
          <a:bodyPr>
            <a:noAutofit/>
          </a:bodyPr>
          <a:lstStyle/>
          <a:p>
            <a:pPr algn="ctr"/>
            <a:r>
              <a:rPr lang="en-US" sz="3200" b="1" dirty="0"/>
              <a:t>Customer distribution per town</a:t>
            </a:r>
          </a:p>
        </p:txBody>
      </p:sp>
      <p:sp>
        <p:nvSpPr>
          <p:cNvPr id="4" name="Content Placeholder 3">
            <a:extLst>
              <a:ext uri="{FF2B5EF4-FFF2-40B4-BE49-F238E27FC236}">
                <a16:creationId xmlns:a16="http://schemas.microsoft.com/office/drawing/2014/main" id="{B086E3BF-744E-4FD3-9864-5104E4A28757}"/>
              </a:ext>
            </a:extLst>
          </p:cNvPr>
          <p:cNvSpPr>
            <a:spLocks noGrp="1"/>
          </p:cNvSpPr>
          <p:nvPr>
            <p:ph sz="half" idx="2"/>
          </p:nvPr>
        </p:nvSpPr>
        <p:spPr>
          <a:xfrm>
            <a:off x="7825427" y="1263192"/>
            <a:ext cx="3874417" cy="2960018"/>
          </a:xfrm>
        </p:spPr>
        <p:txBody>
          <a:bodyPr/>
          <a:lstStyle/>
          <a:p>
            <a:endParaRPr lang="en-GB" sz="2400" dirty="0"/>
          </a:p>
          <a:p>
            <a:pPr marL="0" indent="0" algn="just">
              <a:buNone/>
            </a:pPr>
            <a:r>
              <a:rPr lang="en-US" sz="2000" dirty="0">
                <a:latin typeface="Arial" panose="020B0604020202020204" pitchFamily="34" charset="0"/>
                <a:cs typeface="Arial" panose="020B0604020202020204" pitchFamily="34" charset="0"/>
              </a:rPr>
              <a:t>We can observe an over-representation of the city of Madrid which can be explained </a:t>
            </a:r>
            <a:r>
              <a:rPr lang="en-US" dirty="0">
                <a:latin typeface="Arial" panose="020B0604020202020204" pitchFamily="34" charset="0"/>
                <a:cs typeface="Arial" panose="020B0604020202020204" pitchFamily="34" charset="0"/>
              </a:rPr>
              <a:t>by</a:t>
            </a:r>
            <a:r>
              <a:rPr lang="en-US" sz="2000" dirty="0">
                <a:latin typeface="Arial" panose="020B0604020202020204" pitchFamily="34" charset="0"/>
                <a:cs typeface="Arial" panose="020B0604020202020204" pitchFamily="34" charset="0"/>
              </a:rPr>
              <a:t> the fact that Madrid is the capital of the country</a:t>
            </a:r>
            <a:endParaRPr lang="en-GB" sz="1600" dirty="0">
              <a:latin typeface="Arial" panose="020B0604020202020204" pitchFamily="34" charset="0"/>
              <a:cs typeface="Arial" panose="020B0604020202020204" pitchFamily="34" charset="0"/>
            </a:endParaRPr>
          </a:p>
          <a:p>
            <a:endParaRPr lang="en-US" dirty="0"/>
          </a:p>
        </p:txBody>
      </p:sp>
      <p:pic>
        <p:nvPicPr>
          <p:cNvPr id="6" name="Picture 5">
            <a:extLst>
              <a:ext uri="{FF2B5EF4-FFF2-40B4-BE49-F238E27FC236}">
                <a16:creationId xmlns:a16="http://schemas.microsoft.com/office/drawing/2014/main" id="{5428FD97-2B7C-4525-8447-EA3BE265CBD2}"/>
              </a:ext>
            </a:extLst>
          </p:cNvPr>
          <p:cNvPicPr/>
          <p:nvPr/>
        </p:nvPicPr>
        <p:blipFill>
          <a:blip r:embed="rId2"/>
          <a:stretch>
            <a:fillRect/>
          </a:stretch>
        </p:blipFill>
        <p:spPr>
          <a:xfrm>
            <a:off x="492156" y="1263192"/>
            <a:ext cx="6870177" cy="5229683"/>
          </a:xfrm>
          <a:prstGeom prst="rect">
            <a:avLst/>
          </a:prstGeom>
        </p:spPr>
      </p:pic>
    </p:spTree>
    <p:extLst>
      <p:ext uri="{BB962C8B-B14F-4D97-AF65-F5344CB8AC3E}">
        <p14:creationId xmlns:p14="http://schemas.microsoft.com/office/powerpoint/2010/main" val="1896922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FB290-A02B-43AC-8436-5CB548F3A344}"/>
              </a:ext>
            </a:extLst>
          </p:cNvPr>
          <p:cNvSpPr>
            <a:spLocks noGrp="1"/>
          </p:cNvSpPr>
          <p:nvPr>
            <p:ph type="title"/>
          </p:nvPr>
        </p:nvSpPr>
        <p:spPr>
          <a:xfrm>
            <a:off x="838200" y="365125"/>
            <a:ext cx="10515600" cy="530421"/>
          </a:xfrm>
        </p:spPr>
        <p:txBody>
          <a:bodyPr>
            <a:noAutofit/>
          </a:bodyPr>
          <a:lstStyle/>
          <a:p>
            <a:pPr algn="ctr">
              <a:lnSpc>
                <a:spcPct val="107000"/>
              </a:lnSpc>
              <a:spcAft>
                <a:spcPts val="800"/>
              </a:spcAft>
            </a:pPr>
            <a:r>
              <a:rPr lang="en-US" sz="3200" b="1" dirty="0">
                <a:effectLst/>
                <a:latin typeface="Arial" panose="020B0604020202020204" pitchFamily="34" charset="0"/>
                <a:ea typeface="Calibri" panose="020F0502020204030204" pitchFamily="34" charset="0"/>
                <a:cs typeface="Times New Roman" panose="02020603050405020304" pitchFamily="18" charset="0"/>
              </a:rPr>
              <a:t>Average age by province and gender</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B086E3BF-744E-4FD3-9864-5104E4A28757}"/>
              </a:ext>
            </a:extLst>
          </p:cNvPr>
          <p:cNvSpPr>
            <a:spLocks noGrp="1"/>
          </p:cNvSpPr>
          <p:nvPr>
            <p:ph sz="half" idx="2"/>
          </p:nvPr>
        </p:nvSpPr>
        <p:spPr>
          <a:xfrm>
            <a:off x="8125904" y="791852"/>
            <a:ext cx="3874417" cy="5872897"/>
          </a:xfrm>
        </p:spPr>
        <p:txBody>
          <a:bodyPr/>
          <a:lstStyle/>
          <a:p>
            <a:pPr marL="0" indent="0">
              <a:buNone/>
            </a:pPr>
            <a:endParaRPr lang="en-GB" sz="2400" dirty="0"/>
          </a:p>
          <a:p>
            <a:pPr algn="just">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We noticed that average age is quite similar for both gender for most of provinces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nomprov</a:t>
            </a:r>
            <a:r>
              <a:rPr lang="en-US" sz="1800" dirty="0">
                <a:effectLst/>
                <a:latin typeface="Arial" panose="020B0604020202020204" pitchFamily="34" charset="0"/>
                <a:ea typeface="Calibri" panose="020F0502020204030204" pitchFamily="34" charset="0"/>
                <a:cs typeface="Times New Roman" panose="02020603050405020304" pitchFamily="18" charset="0"/>
              </a:rPr>
              <a:t>) except for few provinces.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Only province ‘Las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palmas</a:t>
            </a:r>
            <a:r>
              <a:rPr lang="en-US" sz="1800" dirty="0">
                <a:effectLst/>
                <a:latin typeface="Arial" panose="020B0604020202020204" pitchFamily="34" charset="0"/>
                <a:ea typeface="Calibri" panose="020F0502020204030204" pitchFamily="34" charset="0"/>
                <a:cs typeface="Times New Roman" panose="02020603050405020304" pitchFamily="18" charset="0"/>
              </a:rPr>
              <a:t> ‘has a significant missing value for age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Also, a new category (Unknown) has been created to impute missing value for variable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nomprov</a:t>
            </a:r>
            <a:r>
              <a:rPr lang="en-US" sz="1800" dirty="0">
                <a:effectLst/>
                <a:latin typeface="Arial" panose="020B060402020202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a:p>
            <a:endParaRPr lang="en-US" dirty="0"/>
          </a:p>
        </p:txBody>
      </p:sp>
      <p:pic>
        <p:nvPicPr>
          <p:cNvPr id="7" name="Picture 6">
            <a:extLst>
              <a:ext uri="{FF2B5EF4-FFF2-40B4-BE49-F238E27FC236}">
                <a16:creationId xmlns:a16="http://schemas.microsoft.com/office/drawing/2014/main" id="{2EA5FE8C-55B0-4498-8CFC-D80EB2252849}"/>
              </a:ext>
            </a:extLst>
          </p:cNvPr>
          <p:cNvPicPr/>
          <p:nvPr/>
        </p:nvPicPr>
        <p:blipFill>
          <a:blip r:embed="rId2"/>
          <a:stretch>
            <a:fillRect/>
          </a:stretch>
        </p:blipFill>
        <p:spPr>
          <a:xfrm>
            <a:off x="626960" y="1396579"/>
            <a:ext cx="7498943" cy="5268169"/>
          </a:xfrm>
          <a:prstGeom prst="rect">
            <a:avLst/>
          </a:prstGeom>
        </p:spPr>
      </p:pic>
    </p:spTree>
    <p:extLst>
      <p:ext uri="{BB962C8B-B14F-4D97-AF65-F5344CB8AC3E}">
        <p14:creationId xmlns:p14="http://schemas.microsoft.com/office/powerpoint/2010/main" val="3458735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1741</TotalTime>
  <Words>1529</Words>
  <Application>Microsoft Office PowerPoint</Application>
  <PresentationFormat>Widescreen</PresentationFormat>
  <Paragraphs>156</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charter</vt:lpstr>
      <vt:lpstr>fell</vt:lpstr>
      <vt:lpstr>sohne</vt:lpstr>
      <vt:lpstr>Trebuchet MS</vt:lpstr>
      <vt:lpstr>Wingdings 3</vt:lpstr>
      <vt:lpstr>Facet</vt:lpstr>
      <vt:lpstr>XYZ BANK Case Study</vt:lpstr>
      <vt:lpstr>Project summary</vt:lpstr>
      <vt:lpstr>Project summary </vt:lpstr>
      <vt:lpstr>Project dataset</vt:lpstr>
      <vt:lpstr>Project dataset</vt:lpstr>
      <vt:lpstr>Analysis</vt:lpstr>
      <vt:lpstr>Analysis</vt:lpstr>
      <vt:lpstr>Customer distribution per town</vt:lpstr>
      <vt:lpstr>Average age by province and gender</vt:lpstr>
      <vt:lpstr>Average seniority by province and gender</vt:lpstr>
      <vt:lpstr>Average gross income by province and gender</vt:lpstr>
      <vt:lpstr>Numerical correlation</vt:lpstr>
      <vt:lpstr>Anova test between feature 'renta' and 'ind_dela_fin_ult1'</vt:lpstr>
      <vt:lpstr>Anova test between feature 'antiguedad' and 'ind_dela_fin_ult1' </vt:lpstr>
      <vt:lpstr>Anova test between feature 'age' and 'ind_dela_fin_ult1'</vt:lpstr>
      <vt:lpstr>Anova test between feature 'age' and 'ind_ecue_fin_ult1'</vt:lpstr>
      <vt:lpstr>Chi-Square Test for independence between 'tiprel_1mes' and 'ind_actividad_cliente'</vt:lpstr>
      <vt:lpstr>Recommendations</vt:lpstr>
      <vt:lpstr>Recommended Model</vt:lpstr>
      <vt:lpstr>Recommended Model</vt:lpstr>
      <vt:lpstr>Recommended Model</vt:lpstr>
      <vt:lpstr>Recommended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Fofana, Mamadi</dc:creator>
  <cp:lastModifiedBy>Fofana, Mamadi</cp:lastModifiedBy>
  <cp:revision>126</cp:revision>
  <dcterms:created xsi:type="dcterms:W3CDTF">2021-08-07T14:35:31Z</dcterms:created>
  <dcterms:modified xsi:type="dcterms:W3CDTF">2021-10-15T15:14:19Z</dcterms:modified>
</cp:coreProperties>
</file>