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9" r:id="rId13"/>
    <p:sldId id="268"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77D78E-04C9-4F96-BC73-C037EF1C846E}"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A80F-4274-41A2-90FB-53DEBEB7FC16}" type="slidenum">
              <a:rPr lang="en-US" smtClean="0"/>
              <a:t>‹#›</a:t>
            </a:fld>
            <a:endParaRPr lang="en-US"/>
          </a:p>
        </p:txBody>
      </p:sp>
    </p:spTree>
    <p:extLst>
      <p:ext uri="{BB962C8B-B14F-4D97-AF65-F5344CB8AC3E}">
        <p14:creationId xmlns:p14="http://schemas.microsoft.com/office/powerpoint/2010/main" val="820833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77D78E-04C9-4F96-BC73-C037EF1C846E}"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A80F-4274-41A2-90FB-53DEBEB7FC16}" type="slidenum">
              <a:rPr lang="en-US" smtClean="0"/>
              <a:t>‹#›</a:t>
            </a:fld>
            <a:endParaRPr lang="en-US"/>
          </a:p>
        </p:txBody>
      </p:sp>
    </p:spTree>
    <p:extLst>
      <p:ext uri="{BB962C8B-B14F-4D97-AF65-F5344CB8AC3E}">
        <p14:creationId xmlns:p14="http://schemas.microsoft.com/office/powerpoint/2010/main" val="2319409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77D78E-04C9-4F96-BC73-C037EF1C846E}"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A80F-4274-41A2-90FB-53DEBEB7FC1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24753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77D78E-04C9-4F96-BC73-C037EF1C846E}"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A80F-4274-41A2-90FB-53DEBEB7FC16}" type="slidenum">
              <a:rPr lang="en-US" smtClean="0"/>
              <a:t>‹#›</a:t>
            </a:fld>
            <a:endParaRPr lang="en-US"/>
          </a:p>
        </p:txBody>
      </p:sp>
    </p:spTree>
    <p:extLst>
      <p:ext uri="{BB962C8B-B14F-4D97-AF65-F5344CB8AC3E}">
        <p14:creationId xmlns:p14="http://schemas.microsoft.com/office/powerpoint/2010/main" val="3603721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77D78E-04C9-4F96-BC73-C037EF1C846E}"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A80F-4274-41A2-90FB-53DEBEB7FC1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0392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77D78E-04C9-4F96-BC73-C037EF1C846E}"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A80F-4274-41A2-90FB-53DEBEB7FC16}" type="slidenum">
              <a:rPr lang="en-US" smtClean="0"/>
              <a:t>‹#›</a:t>
            </a:fld>
            <a:endParaRPr lang="en-US"/>
          </a:p>
        </p:txBody>
      </p:sp>
    </p:spTree>
    <p:extLst>
      <p:ext uri="{BB962C8B-B14F-4D97-AF65-F5344CB8AC3E}">
        <p14:creationId xmlns:p14="http://schemas.microsoft.com/office/powerpoint/2010/main" val="4273417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7D78E-04C9-4F96-BC73-C037EF1C846E}"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A80F-4274-41A2-90FB-53DEBEB7FC16}" type="slidenum">
              <a:rPr lang="en-US" smtClean="0"/>
              <a:t>‹#›</a:t>
            </a:fld>
            <a:endParaRPr lang="en-US"/>
          </a:p>
        </p:txBody>
      </p:sp>
    </p:spTree>
    <p:extLst>
      <p:ext uri="{BB962C8B-B14F-4D97-AF65-F5344CB8AC3E}">
        <p14:creationId xmlns:p14="http://schemas.microsoft.com/office/powerpoint/2010/main" val="13541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7D78E-04C9-4F96-BC73-C037EF1C846E}"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A80F-4274-41A2-90FB-53DEBEB7FC16}" type="slidenum">
              <a:rPr lang="en-US" smtClean="0"/>
              <a:t>‹#›</a:t>
            </a:fld>
            <a:endParaRPr lang="en-US"/>
          </a:p>
        </p:txBody>
      </p:sp>
    </p:spTree>
    <p:extLst>
      <p:ext uri="{BB962C8B-B14F-4D97-AF65-F5344CB8AC3E}">
        <p14:creationId xmlns:p14="http://schemas.microsoft.com/office/powerpoint/2010/main" val="269718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7D78E-04C9-4F96-BC73-C037EF1C846E}"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A80F-4274-41A2-90FB-53DEBEB7FC16}" type="slidenum">
              <a:rPr lang="en-US" smtClean="0"/>
              <a:t>‹#›</a:t>
            </a:fld>
            <a:endParaRPr lang="en-US"/>
          </a:p>
        </p:txBody>
      </p:sp>
    </p:spTree>
    <p:extLst>
      <p:ext uri="{BB962C8B-B14F-4D97-AF65-F5344CB8AC3E}">
        <p14:creationId xmlns:p14="http://schemas.microsoft.com/office/powerpoint/2010/main" val="4032120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77D78E-04C9-4F96-BC73-C037EF1C846E}"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A80F-4274-41A2-90FB-53DEBEB7FC16}" type="slidenum">
              <a:rPr lang="en-US" smtClean="0"/>
              <a:t>‹#›</a:t>
            </a:fld>
            <a:endParaRPr lang="en-US"/>
          </a:p>
        </p:txBody>
      </p:sp>
    </p:spTree>
    <p:extLst>
      <p:ext uri="{BB962C8B-B14F-4D97-AF65-F5344CB8AC3E}">
        <p14:creationId xmlns:p14="http://schemas.microsoft.com/office/powerpoint/2010/main" val="316963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77D78E-04C9-4F96-BC73-C037EF1C846E}" type="datetimeFigureOut">
              <a:rPr lang="en-US" smtClean="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6A80F-4274-41A2-90FB-53DEBEB7FC16}" type="slidenum">
              <a:rPr lang="en-US" smtClean="0"/>
              <a:t>‹#›</a:t>
            </a:fld>
            <a:endParaRPr lang="en-US"/>
          </a:p>
        </p:txBody>
      </p:sp>
    </p:spTree>
    <p:extLst>
      <p:ext uri="{BB962C8B-B14F-4D97-AF65-F5344CB8AC3E}">
        <p14:creationId xmlns:p14="http://schemas.microsoft.com/office/powerpoint/2010/main" val="136799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77D78E-04C9-4F96-BC73-C037EF1C846E}" type="datetimeFigureOut">
              <a:rPr lang="en-US" smtClean="0"/>
              <a:t>8/8/2021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D6A80F-4274-41A2-90FB-53DEBEB7FC16}" type="slidenum">
              <a:rPr lang="en-US" smtClean="0"/>
              <a:t>‹#›</a:t>
            </a:fld>
            <a:endParaRPr lang="en-US"/>
          </a:p>
        </p:txBody>
      </p:sp>
    </p:spTree>
    <p:extLst>
      <p:ext uri="{BB962C8B-B14F-4D97-AF65-F5344CB8AC3E}">
        <p14:creationId xmlns:p14="http://schemas.microsoft.com/office/powerpoint/2010/main" val="2601418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77D78E-04C9-4F96-BC73-C037EF1C846E}" type="datetimeFigureOut">
              <a:rPr lang="en-US" smtClean="0"/>
              <a:t>8/8/2021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D6A80F-4274-41A2-90FB-53DEBEB7FC16}" type="slidenum">
              <a:rPr lang="en-US" smtClean="0"/>
              <a:t>‹#›</a:t>
            </a:fld>
            <a:endParaRPr lang="en-US"/>
          </a:p>
        </p:txBody>
      </p:sp>
    </p:spTree>
    <p:extLst>
      <p:ext uri="{BB962C8B-B14F-4D97-AF65-F5344CB8AC3E}">
        <p14:creationId xmlns:p14="http://schemas.microsoft.com/office/powerpoint/2010/main" val="1103743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7D78E-04C9-4F96-BC73-C037EF1C846E}" type="datetimeFigureOut">
              <a:rPr lang="en-US" smtClean="0"/>
              <a:t>8/8/2021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D6A80F-4274-41A2-90FB-53DEBEB7FC16}" type="slidenum">
              <a:rPr lang="en-US" smtClean="0"/>
              <a:t>‹#›</a:t>
            </a:fld>
            <a:endParaRPr lang="en-US"/>
          </a:p>
        </p:txBody>
      </p:sp>
    </p:spTree>
    <p:extLst>
      <p:ext uri="{BB962C8B-B14F-4D97-AF65-F5344CB8AC3E}">
        <p14:creationId xmlns:p14="http://schemas.microsoft.com/office/powerpoint/2010/main" val="1880094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77D78E-04C9-4F96-BC73-C037EF1C846E}" type="datetimeFigureOut">
              <a:rPr lang="en-US" smtClean="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6A80F-4274-41A2-90FB-53DEBEB7FC16}" type="slidenum">
              <a:rPr lang="en-US" smtClean="0"/>
              <a:t>‹#›</a:t>
            </a:fld>
            <a:endParaRPr lang="en-US"/>
          </a:p>
        </p:txBody>
      </p:sp>
    </p:spTree>
    <p:extLst>
      <p:ext uri="{BB962C8B-B14F-4D97-AF65-F5344CB8AC3E}">
        <p14:creationId xmlns:p14="http://schemas.microsoft.com/office/powerpoint/2010/main" val="3362805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77D78E-04C9-4F96-BC73-C037EF1C846E}" type="datetimeFigureOut">
              <a:rPr lang="en-US" smtClean="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6A80F-4274-41A2-90FB-53DEBEB7FC16}" type="slidenum">
              <a:rPr lang="en-US" smtClean="0"/>
              <a:t>‹#›</a:t>
            </a:fld>
            <a:endParaRPr lang="en-US"/>
          </a:p>
        </p:txBody>
      </p:sp>
    </p:spTree>
    <p:extLst>
      <p:ext uri="{BB962C8B-B14F-4D97-AF65-F5344CB8AC3E}">
        <p14:creationId xmlns:p14="http://schemas.microsoft.com/office/powerpoint/2010/main" val="3645606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77D78E-04C9-4F96-BC73-C037EF1C846E}" type="datetimeFigureOut">
              <a:rPr lang="en-US" smtClean="0"/>
              <a:t>8/8/2021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D6A80F-4274-41A2-90FB-53DEBEB7FC16}" type="slidenum">
              <a:rPr lang="en-US" smtClean="0"/>
              <a:t>‹#›</a:t>
            </a:fld>
            <a:endParaRPr lang="en-US"/>
          </a:p>
        </p:txBody>
      </p:sp>
    </p:spTree>
    <p:extLst>
      <p:ext uri="{BB962C8B-B14F-4D97-AF65-F5344CB8AC3E}">
        <p14:creationId xmlns:p14="http://schemas.microsoft.com/office/powerpoint/2010/main" val="928436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9671C-ACDB-4F51-80F1-38209D7996E8}"/>
              </a:ext>
            </a:extLst>
          </p:cNvPr>
          <p:cNvSpPr>
            <a:spLocks noGrp="1"/>
          </p:cNvSpPr>
          <p:nvPr>
            <p:ph type="ctrTitle"/>
          </p:nvPr>
        </p:nvSpPr>
        <p:spPr>
          <a:xfrm>
            <a:off x="1401451" y="810705"/>
            <a:ext cx="9144000" cy="1266384"/>
          </a:xfrm>
        </p:spPr>
        <p:txBody>
          <a:bodyPr>
            <a:normAutofit/>
          </a:bodyPr>
          <a:lstStyle/>
          <a:p>
            <a:r>
              <a:rPr lang="en-US" b="1" dirty="0"/>
              <a:t>G2M Case Study</a:t>
            </a:r>
          </a:p>
        </p:txBody>
      </p:sp>
      <p:sp>
        <p:nvSpPr>
          <p:cNvPr id="3" name="Subtitle 2">
            <a:extLst>
              <a:ext uri="{FF2B5EF4-FFF2-40B4-BE49-F238E27FC236}">
                <a16:creationId xmlns:a16="http://schemas.microsoft.com/office/drawing/2014/main" id="{1105B0A5-7D21-40FD-B628-B4AD89484494}"/>
              </a:ext>
            </a:extLst>
          </p:cNvPr>
          <p:cNvSpPr>
            <a:spLocks noGrp="1"/>
          </p:cNvSpPr>
          <p:nvPr>
            <p:ph type="subTitle" idx="1"/>
          </p:nvPr>
        </p:nvSpPr>
        <p:spPr>
          <a:xfrm>
            <a:off x="1618268" y="2677212"/>
            <a:ext cx="9144000" cy="2835111"/>
          </a:xfrm>
        </p:spPr>
        <p:txBody>
          <a:bodyPr>
            <a:normAutofit fontScale="85000" lnSpcReduction="20000"/>
          </a:bodyPr>
          <a:lstStyle/>
          <a:p>
            <a:r>
              <a:rPr lang="en-US" sz="3200" b="1" dirty="0"/>
              <a:t>G2M insight for Cab Investment firm</a:t>
            </a:r>
          </a:p>
          <a:p>
            <a:endParaRPr lang="en-US" sz="3200" b="1" dirty="0"/>
          </a:p>
          <a:p>
            <a:r>
              <a:rPr lang="en-US" sz="3200" b="1" dirty="0"/>
              <a:t>Mamadi Fofana - LISUM02</a:t>
            </a:r>
          </a:p>
          <a:p>
            <a:endParaRPr lang="en-US" sz="3200" b="1" dirty="0"/>
          </a:p>
          <a:p>
            <a:r>
              <a:rPr lang="en-US" sz="3200" b="1" dirty="0"/>
              <a:t>August 2021</a:t>
            </a:r>
          </a:p>
          <a:p>
            <a:br>
              <a:rPr lang="en-US" dirty="0"/>
            </a:br>
            <a:endParaRPr lang="en-US" dirty="0"/>
          </a:p>
        </p:txBody>
      </p:sp>
    </p:spTree>
    <p:extLst>
      <p:ext uri="{BB962C8B-B14F-4D97-AF65-F5344CB8AC3E}">
        <p14:creationId xmlns:p14="http://schemas.microsoft.com/office/powerpoint/2010/main" val="2642440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B290-A02B-43AC-8436-5CB548F3A344}"/>
              </a:ext>
            </a:extLst>
          </p:cNvPr>
          <p:cNvSpPr>
            <a:spLocks noGrp="1"/>
          </p:cNvSpPr>
          <p:nvPr>
            <p:ph type="title"/>
          </p:nvPr>
        </p:nvSpPr>
        <p:spPr>
          <a:xfrm>
            <a:off x="838200" y="365125"/>
            <a:ext cx="10515600" cy="426727"/>
          </a:xfrm>
        </p:spPr>
        <p:txBody>
          <a:bodyPr>
            <a:noAutofit/>
          </a:bodyPr>
          <a:lstStyle/>
          <a:p>
            <a:pPr algn="ctr"/>
            <a:r>
              <a:rPr lang="en-US" sz="3200" b="1" dirty="0"/>
              <a:t>Analysis by type of day</a:t>
            </a:r>
          </a:p>
        </p:txBody>
      </p:sp>
      <p:sp>
        <p:nvSpPr>
          <p:cNvPr id="5" name="Content Placeholder 4">
            <a:extLst>
              <a:ext uri="{FF2B5EF4-FFF2-40B4-BE49-F238E27FC236}">
                <a16:creationId xmlns:a16="http://schemas.microsoft.com/office/drawing/2014/main" id="{3AD2D81F-514E-4DF9-A27A-2E27F24BCE41}"/>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B086E3BF-744E-4FD3-9864-5104E4A28757}"/>
              </a:ext>
            </a:extLst>
          </p:cNvPr>
          <p:cNvSpPr>
            <a:spLocks noGrp="1"/>
          </p:cNvSpPr>
          <p:nvPr>
            <p:ph sz="half" idx="2"/>
          </p:nvPr>
        </p:nvSpPr>
        <p:spPr>
          <a:xfrm>
            <a:off x="8125904" y="716436"/>
            <a:ext cx="3874417" cy="5948313"/>
          </a:xfrm>
        </p:spPr>
        <p:txBody>
          <a:bodyPr/>
          <a:lstStyle/>
          <a:p>
            <a:endParaRPr lang="en-GB" sz="2400" dirty="0"/>
          </a:p>
          <a:p>
            <a:r>
              <a:rPr lang="en-GB" sz="2400" dirty="0"/>
              <a:t>Holiday has no significant effect in term of number of trips for both company</a:t>
            </a:r>
            <a:endParaRPr lang="en-GB" sz="2400" b="1" dirty="0"/>
          </a:p>
          <a:p>
            <a:endParaRPr lang="en-GB" dirty="0"/>
          </a:p>
          <a:p>
            <a:r>
              <a:rPr lang="en-US" dirty="0"/>
              <a:t>But average number of trips can vary a lot for both company regarding day of the week</a:t>
            </a:r>
          </a:p>
          <a:p>
            <a:r>
              <a:rPr lang="en-US" dirty="0"/>
              <a:t>Friday, Saturday, Sunday are day of great frequentations</a:t>
            </a:r>
          </a:p>
        </p:txBody>
      </p:sp>
      <p:pic>
        <p:nvPicPr>
          <p:cNvPr id="6" name="Picture 5">
            <a:extLst>
              <a:ext uri="{FF2B5EF4-FFF2-40B4-BE49-F238E27FC236}">
                <a16:creationId xmlns:a16="http://schemas.microsoft.com/office/drawing/2014/main" id="{644BCBBA-62A5-40BE-8FB9-9FA43F909AF4}"/>
              </a:ext>
            </a:extLst>
          </p:cNvPr>
          <p:cNvPicPr>
            <a:picLocks noChangeAspect="1"/>
          </p:cNvPicPr>
          <p:nvPr/>
        </p:nvPicPr>
        <p:blipFill>
          <a:blip r:embed="rId2"/>
          <a:stretch>
            <a:fillRect/>
          </a:stretch>
        </p:blipFill>
        <p:spPr>
          <a:xfrm>
            <a:off x="900112" y="942680"/>
            <a:ext cx="7225792" cy="5415257"/>
          </a:xfrm>
          <a:prstGeom prst="rect">
            <a:avLst/>
          </a:prstGeom>
        </p:spPr>
      </p:pic>
    </p:spTree>
    <p:extLst>
      <p:ext uri="{BB962C8B-B14F-4D97-AF65-F5344CB8AC3E}">
        <p14:creationId xmlns:p14="http://schemas.microsoft.com/office/powerpoint/2010/main" val="1111435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B290-A02B-43AC-8436-5CB548F3A344}"/>
              </a:ext>
            </a:extLst>
          </p:cNvPr>
          <p:cNvSpPr>
            <a:spLocks noGrp="1"/>
          </p:cNvSpPr>
          <p:nvPr>
            <p:ph type="title"/>
          </p:nvPr>
        </p:nvSpPr>
        <p:spPr>
          <a:xfrm>
            <a:off x="838200" y="365125"/>
            <a:ext cx="10515600" cy="426727"/>
          </a:xfrm>
        </p:spPr>
        <p:txBody>
          <a:bodyPr>
            <a:noAutofit/>
          </a:bodyPr>
          <a:lstStyle/>
          <a:p>
            <a:pPr algn="ctr"/>
            <a:r>
              <a:rPr lang="en-US" sz="3200" b="1" dirty="0"/>
              <a:t>Temperature vs Trips</a:t>
            </a:r>
          </a:p>
        </p:txBody>
      </p:sp>
      <p:pic>
        <p:nvPicPr>
          <p:cNvPr id="6" name="Content Placeholder 5">
            <a:extLst>
              <a:ext uri="{FF2B5EF4-FFF2-40B4-BE49-F238E27FC236}">
                <a16:creationId xmlns:a16="http://schemas.microsoft.com/office/drawing/2014/main" id="{3A6E7C5A-034C-4401-AEB5-ACBD9EA78C30}"/>
              </a:ext>
            </a:extLst>
          </p:cNvPr>
          <p:cNvPicPr>
            <a:picLocks noGrp="1" noChangeAspect="1"/>
          </p:cNvPicPr>
          <p:nvPr>
            <p:ph sz="half" idx="1"/>
          </p:nvPr>
        </p:nvPicPr>
        <p:blipFill>
          <a:blip r:embed="rId2"/>
          <a:stretch>
            <a:fillRect/>
          </a:stretch>
        </p:blipFill>
        <p:spPr>
          <a:xfrm>
            <a:off x="191679" y="1074656"/>
            <a:ext cx="8094481" cy="5418219"/>
          </a:xfrm>
          <a:prstGeom prst="rect">
            <a:avLst/>
          </a:prstGeom>
        </p:spPr>
      </p:pic>
      <p:sp>
        <p:nvSpPr>
          <p:cNvPr id="4" name="Content Placeholder 3">
            <a:extLst>
              <a:ext uri="{FF2B5EF4-FFF2-40B4-BE49-F238E27FC236}">
                <a16:creationId xmlns:a16="http://schemas.microsoft.com/office/drawing/2014/main" id="{B086E3BF-744E-4FD3-9864-5104E4A28757}"/>
              </a:ext>
            </a:extLst>
          </p:cNvPr>
          <p:cNvSpPr>
            <a:spLocks noGrp="1"/>
          </p:cNvSpPr>
          <p:nvPr>
            <p:ph sz="half" idx="2"/>
          </p:nvPr>
        </p:nvSpPr>
        <p:spPr>
          <a:xfrm>
            <a:off x="8286160" y="716436"/>
            <a:ext cx="3714161" cy="5948313"/>
          </a:xfrm>
        </p:spPr>
        <p:txBody>
          <a:bodyPr/>
          <a:lstStyle/>
          <a:p>
            <a:pPr marL="0" indent="0">
              <a:buNone/>
            </a:pPr>
            <a:endParaRPr lang="en-US" sz="2400" dirty="0"/>
          </a:p>
          <a:p>
            <a:pPr marL="0" indent="0">
              <a:buNone/>
            </a:pPr>
            <a:r>
              <a:rPr lang="en-US" sz="2400" dirty="0"/>
              <a:t>We observe that the average number of trips decreases significantly when the temperature increases especially  for the company </a:t>
            </a:r>
            <a:r>
              <a:rPr lang="en-US" sz="2400" dirty="0" err="1"/>
              <a:t>Yello</a:t>
            </a:r>
            <a:r>
              <a:rPr lang="en-US" sz="2400" dirty="0"/>
              <a:t> cab</a:t>
            </a:r>
          </a:p>
          <a:p>
            <a:pPr marL="0" indent="0">
              <a:buNone/>
            </a:pPr>
            <a:endParaRPr lang="en-US" sz="2400" dirty="0"/>
          </a:p>
          <a:p>
            <a:pPr marL="0" indent="0">
              <a:buNone/>
            </a:pPr>
            <a:r>
              <a:rPr lang="en-US" sz="2400" dirty="0"/>
              <a:t>we can assume that the lower the temperature, the more customers use the taxi service</a:t>
            </a:r>
            <a:endParaRPr lang="en-GB" sz="2400" dirty="0"/>
          </a:p>
          <a:p>
            <a:endParaRPr lang="en-US" dirty="0"/>
          </a:p>
        </p:txBody>
      </p:sp>
    </p:spTree>
    <p:extLst>
      <p:ext uri="{BB962C8B-B14F-4D97-AF65-F5344CB8AC3E}">
        <p14:creationId xmlns:p14="http://schemas.microsoft.com/office/powerpoint/2010/main" val="3389404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B290-A02B-43AC-8436-5CB548F3A344}"/>
              </a:ext>
            </a:extLst>
          </p:cNvPr>
          <p:cNvSpPr>
            <a:spLocks noGrp="1"/>
          </p:cNvSpPr>
          <p:nvPr>
            <p:ph type="title"/>
          </p:nvPr>
        </p:nvSpPr>
        <p:spPr>
          <a:xfrm>
            <a:off x="838200" y="365125"/>
            <a:ext cx="10515600" cy="426727"/>
          </a:xfrm>
        </p:spPr>
        <p:txBody>
          <a:bodyPr>
            <a:noAutofit/>
          </a:bodyPr>
          <a:lstStyle/>
          <a:p>
            <a:pPr algn="ctr"/>
            <a:r>
              <a:rPr lang="en-US" sz="3200" b="1" dirty="0"/>
              <a:t>City coverage </a:t>
            </a:r>
          </a:p>
        </p:txBody>
      </p:sp>
      <p:pic>
        <p:nvPicPr>
          <p:cNvPr id="6" name="Content Placeholder 5">
            <a:extLst>
              <a:ext uri="{FF2B5EF4-FFF2-40B4-BE49-F238E27FC236}">
                <a16:creationId xmlns:a16="http://schemas.microsoft.com/office/drawing/2014/main" id="{B62FE77F-BADF-49BD-998B-5A14CCB5FBB2}"/>
              </a:ext>
            </a:extLst>
          </p:cNvPr>
          <p:cNvPicPr>
            <a:picLocks noGrp="1" noChangeAspect="1"/>
          </p:cNvPicPr>
          <p:nvPr>
            <p:ph sz="half" idx="1"/>
          </p:nvPr>
        </p:nvPicPr>
        <p:blipFill>
          <a:blip r:embed="rId2"/>
          <a:stretch>
            <a:fillRect/>
          </a:stretch>
        </p:blipFill>
        <p:spPr>
          <a:xfrm>
            <a:off x="122548" y="942680"/>
            <a:ext cx="8276734" cy="5420413"/>
          </a:xfrm>
          <a:prstGeom prst="rect">
            <a:avLst/>
          </a:prstGeom>
        </p:spPr>
      </p:pic>
      <p:sp>
        <p:nvSpPr>
          <p:cNvPr id="4" name="Content Placeholder 3">
            <a:extLst>
              <a:ext uri="{FF2B5EF4-FFF2-40B4-BE49-F238E27FC236}">
                <a16:creationId xmlns:a16="http://schemas.microsoft.com/office/drawing/2014/main" id="{B086E3BF-744E-4FD3-9864-5104E4A28757}"/>
              </a:ext>
            </a:extLst>
          </p:cNvPr>
          <p:cNvSpPr>
            <a:spLocks noGrp="1"/>
          </p:cNvSpPr>
          <p:nvPr>
            <p:ph sz="half" idx="2"/>
          </p:nvPr>
        </p:nvSpPr>
        <p:spPr>
          <a:xfrm>
            <a:off x="8465270" y="716436"/>
            <a:ext cx="3604182" cy="5948313"/>
          </a:xfrm>
        </p:spPr>
        <p:txBody>
          <a:bodyPr/>
          <a:lstStyle/>
          <a:p>
            <a:endParaRPr lang="en-US" sz="2400" dirty="0"/>
          </a:p>
          <a:p>
            <a:r>
              <a:rPr lang="en-US" sz="2400" dirty="0"/>
              <a:t>Both companies reach a small percentage of the total number of potential customers in large cities, which is not the case in small towns. </a:t>
            </a:r>
          </a:p>
          <a:p>
            <a:r>
              <a:rPr lang="en-US" sz="2400" dirty="0"/>
              <a:t>Also in larger cities, the two companies have almost the same number of individual customers.</a:t>
            </a:r>
            <a:endParaRPr lang="en-GB" dirty="0"/>
          </a:p>
          <a:p>
            <a:endParaRPr lang="en-US" dirty="0"/>
          </a:p>
        </p:txBody>
      </p:sp>
    </p:spTree>
    <p:extLst>
      <p:ext uri="{BB962C8B-B14F-4D97-AF65-F5344CB8AC3E}">
        <p14:creationId xmlns:p14="http://schemas.microsoft.com/office/powerpoint/2010/main" val="1347694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B290-A02B-43AC-8436-5CB548F3A344}"/>
              </a:ext>
            </a:extLst>
          </p:cNvPr>
          <p:cNvSpPr>
            <a:spLocks noGrp="1"/>
          </p:cNvSpPr>
          <p:nvPr>
            <p:ph type="title"/>
          </p:nvPr>
        </p:nvSpPr>
        <p:spPr>
          <a:xfrm>
            <a:off x="838200" y="365125"/>
            <a:ext cx="10515600" cy="426727"/>
          </a:xfrm>
        </p:spPr>
        <p:txBody>
          <a:bodyPr>
            <a:noAutofit/>
          </a:bodyPr>
          <a:lstStyle/>
          <a:p>
            <a:pPr algn="ctr"/>
            <a:r>
              <a:rPr lang="en-US" sz="3200" b="1" dirty="0"/>
              <a:t>Correlation margin per km and income</a:t>
            </a:r>
          </a:p>
        </p:txBody>
      </p:sp>
      <p:pic>
        <p:nvPicPr>
          <p:cNvPr id="6" name="Content Placeholder 5">
            <a:extLst>
              <a:ext uri="{FF2B5EF4-FFF2-40B4-BE49-F238E27FC236}">
                <a16:creationId xmlns:a16="http://schemas.microsoft.com/office/drawing/2014/main" id="{6EA30637-5F7A-47C6-AD92-637DE26B2459}"/>
              </a:ext>
            </a:extLst>
          </p:cNvPr>
          <p:cNvPicPr>
            <a:picLocks noGrp="1" noChangeAspect="1"/>
          </p:cNvPicPr>
          <p:nvPr>
            <p:ph sz="half" idx="1"/>
          </p:nvPr>
        </p:nvPicPr>
        <p:blipFill>
          <a:blip r:embed="rId2"/>
          <a:stretch>
            <a:fillRect/>
          </a:stretch>
        </p:blipFill>
        <p:spPr>
          <a:xfrm>
            <a:off x="113121" y="904973"/>
            <a:ext cx="8248453" cy="5759776"/>
          </a:xfrm>
          <a:prstGeom prst="rect">
            <a:avLst/>
          </a:prstGeom>
        </p:spPr>
      </p:pic>
      <p:sp>
        <p:nvSpPr>
          <p:cNvPr id="4" name="Content Placeholder 3">
            <a:extLst>
              <a:ext uri="{FF2B5EF4-FFF2-40B4-BE49-F238E27FC236}">
                <a16:creationId xmlns:a16="http://schemas.microsoft.com/office/drawing/2014/main" id="{B086E3BF-744E-4FD3-9864-5104E4A28757}"/>
              </a:ext>
            </a:extLst>
          </p:cNvPr>
          <p:cNvSpPr>
            <a:spLocks noGrp="1"/>
          </p:cNvSpPr>
          <p:nvPr>
            <p:ph sz="half" idx="2"/>
          </p:nvPr>
        </p:nvSpPr>
        <p:spPr>
          <a:xfrm>
            <a:off x="8361574" y="716436"/>
            <a:ext cx="3638747" cy="5948313"/>
          </a:xfrm>
        </p:spPr>
        <p:txBody>
          <a:bodyPr/>
          <a:lstStyle/>
          <a:p>
            <a:pPr marL="0" indent="0">
              <a:buNone/>
            </a:pPr>
            <a:endParaRPr lang="en-GB" sz="2400" dirty="0"/>
          </a:p>
          <a:p>
            <a:r>
              <a:rPr lang="en-GB" sz="2400" dirty="0"/>
              <a:t>There is no evidence of  numerical correlation between customer income and margin per km </a:t>
            </a:r>
          </a:p>
          <a:p>
            <a:endParaRPr lang="en-GB" sz="2400" dirty="0"/>
          </a:p>
          <a:p>
            <a:r>
              <a:rPr lang="en-GB" sz="2400" dirty="0"/>
              <a:t>But we also notice that a Pink cab has more trips with negative margin that Yellow cab</a:t>
            </a:r>
          </a:p>
          <a:p>
            <a:endParaRPr lang="en-GB" dirty="0"/>
          </a:p>
          <a:p>
            <a:endParaRPr lang="en-US" dirty="0"/>
          </a:p>
        </p:txBody>
      </p:sp>
    </p:spTree>
    <p:extLst>
      <p:ext uri="{BB962C8B-B14F-4D97-AF65-F5344CB8AC3E}">
        <p14:creationId xmlns:p14="http://schemas.microsoft.com/office/powerpoint/2010/main" val="488463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B290-A02B-43AC-8436-5CB548F3A344}"/>
              </a:ext>
            </a:extLst>
          </p:cNvPr>
          <p:cNvSpPr>
            <a:spLocks noGrp="1"/>
          </p:cNvSpPr>
          <p:nvPr>
            <p:ph type="title"/>
          </p:nvPr>
        </p:nvSpPr>
        <p:spPr>
          <a:xfrm>
            <a:off x="838200" y="365125"/>
            <a:ext cx="10515600" cy="426727"/>
          </a:xfrm>
        </p:spPr>
        <p:txBody>
          <a:bodyPr>
            <a:noAutofit/>
          </a:bodyPr>
          <a:lstStyle/>
          <a:p>
            <a:pPr algn="ctr"/>
            <a:r>
              <a:rPr lang="en-US" sz="3200" b="1" dirty="0"/>
              <a:t>Time based Analysis</a:t>
            </a:r>
          </a:p>
        </p:txBody>
      </p:sp>
      <p:pic>
        <p:nvPicPr>
          <p:cNvPr id="7" name="Content Placeholder 6">
            <a:extLst>
              <a:ext uri="{FF2B5EF4-FFF2-40B4-BE49-F238E27FC236}">
                <a16:creationId xmlns:a16="http://schemas.microsoft.com/office/drawing/2014/main" id="{EA882CAE-CB54-45BC-813F-9BC66741B7A9}"/>
              </a:ext>
            </a:extLst>
          </p:cNvPr>
          <p:cNvPicPr>
            <a:picLocks noGrp="1" noChangeAspect="1"/>
          </p:cNvPicPr>
          <p:nvPr>
            <p:ph sz="half" idx="1"/>
          </p:nvPr>
        </p:nvPicPr>
        <p:blipFill>
          <a:blip r:embed="rId2"/>
          <a:stretch>
            <a:fillRect/>
          </a:stretch>
        </p:blipFill>
        <p:spPr>
          <a:xfrm>
            <a:off x="320511" y="1008668"/>
            <a:ext cx="7729980" cy="5561814"/>
          </a:xfrm>
          <a:prstGeom prst="rect">
            <a:avLst/>
          </a:prstGeom>
        </p:spPr>
      </p:pic>
      <p:sp>
        <p:nvSpPr>
          <p:cNvPr id="4" name="Content Placeholder 3">
            <a:extLst>
              <a:ext uri="{FF2B5EF4-FFF2-40B4-BE49-F238E27FC236}">
                <a16:creationId xmlns:a16="http://schemas.microsoft.com/office/drawing/2014/main" id="{B086E3BF-744E-4FD3-9864-5104E4A28757}"/>
              </a:ext>
            </a:extLst>
          </p:cNvPr>
          <p:cNvSpPr>
            <a:spLocks noGrp="1"/>
          </p:cNvSpPr>
          <p:nvPr>
            <p:ph sz="half" idx="2"/>
          </p:nvPr>
        </p:nvSpPr>
        <p:spPr>
          <a:xfrm>
            <a:off x="8125904" y="716436"/>
            <a:ext cx="3874417" cy="5948313"/>
          </a:xfrm>
        </p:spPr>
        <p:txBody>
          <a:bodyPr>
            <a:normAutofit fontScale="92500"/>
          </a:bodyPr>
          <a:lstStyle/>
          <a:p>
            <a:endParaRPr lang="en-GB" dirty="0"/>
          </a:p>
          <a:p>
            <a:r>
              <a:rPr lang="en-GB" sz="2400" dirty="0"/>
              <a:t>Yellow cab perform better every year than pink cab in term of margin and trips</a:t>
            </a:r>
          </a:p>
          <a:p>
            <a:endParaRPr lang="en-GB" sz="2400" dirty="0"/>
          </a:p>
          <a:p>
            <a:r>
              <a:rPr lang="en-GB" sz="2400" dirty="0"/>
              <a:t>But for both company there is no positive trend in term of margin nor trips</a:t>
            </a:r>
          </a:p>
          <a:p>
            <a:endParaRPr lang="en-GB" sz="2400" dirty="0"/>
          </a:p>
          <a:p>
            <a:r>
              <a:rPr lang="en-GB" sz="2400" dirty="0"/>
              <a:t>It could be interesting to  compare those figures with global index for cab company in US for the study period</a:t>
            </a:r>
          </a:p>
          <a:p>
            <a:endParaRPr lang="en-US" dirty="0"/>
          </a:p>
        </p:txBody>
      </p:sp>
    </p:spTree>
    <p:extLst>
      <p:ext uri="{BB962C8B-B14F-4D97-AF65-F5344CB8AC3E}">
        <p14:creationId xmlns:p14="http://schemas.microsoft.com/office/powerpoint/2010/main" val="604810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B290-A02B-43AC-8436-5CB548F3A344}"/>
              </a:ext>
            </a:extLst>
          </p:cNvPr>
          <p:cNvSpPr>
            <a:spLocks noGrp="1"/>
          </p:cNvSpPr>
          <p:nvPr>
            <p:ph type="title"/>
          </p:nvPr>
        </p:nvSpPr>
        <p:spPr>
          <a:xfrm>
            <a:off x="838200" y="365125"/>
            <a:ext cx="10515600" cy="426727"/>
          </a:xfrm>
        </p:spPr>
        <p:txBody>
          <a:bodyPr>
            <a:noAutofit/>
          </a:bodyPr>
          <a:lstStyle/>
          <a:p>
            <a:pPr algn="ctr"/>
            <a:r>
              <a:rPr lang="en-US" sz="3200" b="1" dirty="0"/>
              <a:t>Time series analysis</a:t>
            </a:r>
          </a:p>
        </p:txBody>
      </p:sp>
      <p:pic>
        <p:nvPicPr>
          <p:cNvPr id="6" name="Content Placeholder 5">
            <a:extLst>
              <a:ext uri="{FF2B5EF4-FFF2-40B4-BE49-F238E27FC236}">
                <a16:creationId xmlns:a16="http://schemas.microsoft.com/office/drawing/2014/main" id="{7E86A51C-356D-4729-A83D-3B7CFBDA3F1E}"/>
              </a:ext>
            </a:extLst>
          </p:cNvPr>
          <p:cNvPicPr>
            <a:picLocks noGrp="1" noChangeAspect="1"/>
          </p:cNvPicPr>
          <p:nvPr>
            <p:ph sz="half" idx="1"/>
          </p:nvPr>
        </p:nvPicPr>
        <p:blipFill>
          <a:blip r:embed="rId2"/>
          <a:stretch>
            <a:fillRect/>
          </a:stretch>
        </p:blipFill>
        <p:spPr>
          <a:xfrm>
            <a:off x="191679" y="886120"/>
            <a:ext cx="8349006" cy="5863471"/>
          </a:xfrm>
          <a:prstGeom prst="rect">
            <a:avLst/>
          </a:prstGeom>
        </p:spPr>
      </p:pic>
      <p:sp>
        <p:nvSpPr>
          <p:cNvPr id="4" name="Content Placeholder 3">
            <a:extLst>
              <a:ext uri="{FF2B5EF4-FFF2-40B4-BE49-F238E27FC236}">
                <a16:creationId xmlns:a16="http://schemas.microsoft.com/office/drawing/2014/main" id="{B086E3BF-744E-4FD3-9864-5104E4A28757}"/>
              </a:ext>
            </a:extLst>
          </p:cNvPr>
          <p:cNvSpPr>
            <a:spLocks noGrp="1"/>
          </p:cNvSpPr>
          <p:nvPr>
            <p:ph sz="half" idx="2"/>
          </p:nvPr>
        </p:nvSpPr>
        <p:spPr>
          <a:xfrm>
            <a:off x="8540685" y="716436"/>
            <a:ext cx="3459636" cy="5948313"/>
          </a:xfrm>
        </p:spPr>
        <p:txBody>
          <a:bodyPr/>
          <a:lstStyle/>
          <a:p>
            <a:endParaRPr lang="en-GB" dirty="0"/>
          </a:p>
          <a:p>
            <a:r>
              <a:rPr lang="en-GB" dirty="0"/>
              <a:t>We notice :</a:t>
            </a:r>
          </a:p>
          <a:p>
            <a:r>
              <a:rPr lang="en-GB" dirty="0"/>
              <a:t>Some seasonality in term of trips and margin with a period of one year without any trend (up and down)</a:t>
            </a:r>
          </a:p>
          <a:p>
            <a:endParaRPr lang="en-GB" dirty="0"/>
          </a:p>
          <a:p>
            <a:r>
              <a:rPr lang="en-GB" dirty="0"/>
              <a:t>Cab industry seems to be cyclical</a:t>
            </a:r>
          </a:p>
          <a:p>
            <a:endParaRPr lang="en-US" dirty="0"/>
          </a:p>
        </p:txBody>
      </p:sp>
    </p:spTree>
    <p:extLst>
      <p:ext uri="{BB962C8B-B14F-4D97-AF65-F5344CB8AC3E}">
        <p14:creationId xmlns:p14="http://schemas.microsoft.com/office/powerpoint/2010/main" val="659386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B290-A02B-43AC-8436-5CB548F3A344}"/>
              </a:ext>
            </a:extLst>
          </p:cNvPr>
          <p:cNvSpPr>
            <a:spLocks noGrp="1"/>
          </p:cNvSpPr>
          <p:nvPr>
            <p:ph type="title"/>
          </p:nvPr>
        </p:nvSpPr>
        <p:spPr>
          <a:xfrm>
            <a:off x="838200" y="365125"/>
            <a:ext cx="10515600" cy="426727"/>
          </a:xfrm>
        </p:spPr>
        <p:txBody>
          <a:bodyPr>
            <a:noAutofit/>
          </a:bodyPr>
          <a:lstStyle/>
          <a:p>
            <a:pPr algn="ctr"/>
            <a:r>
              <a:rPr lang="en-US" sz="3200" b="1" dirty="0"/>
              <a:t>Forecasting for Pink  Cab</a:t>
            </a:r>
          </a:p>
        </p:txBody>
      </p:sp>
      <p:pic>
        <p:nvPicPr>
          <p:cNvPr id="7" name="Content Placeholder 6">
            <a:extLst>
              <a:ext uri="{FF2B5EF4-FFF2-40B4-BE49-F238E27FC236}">
                <a16:creationId xmlns:a16="http://schemas.microsoft.com/office/drawing/2014/main" id="{6BF8E63A-5A3F-4058-8249-98CE0336D3FA}"/>
              </a:ext>
            </a:extLst>
          </p:cNvPr>
          <p:cNvPicPr>
            <a:picLocks noGrp="1" noChangeAspect="1"/>
          </p:cNvPicPr>
          <p:nvPr>
            <p:ph sz="half" idx="1"/>
          </p:nvPr>
        </p:nvPicPr>
        <p:blipFill>
          <a:blip r:embed="rId2"/>
          <a:stretch>
            <a:fillRect/>
          </a:stretch>
        </p:blipFill>
        <p:spPr>
          <a:xfrm>
            <a:off x="282804" y="876693"/>
            <a:ext cx="7843100" cy="5505253"/>
          </a:xfrm>
          <a:prstGeom prst="rect">
            <a:avLst/>
          </a:prstGeom>
        </p:spPr>
      </p:pic>
      <p:sp>
        <p:nvSpPr>
          <p:cNvPr id="4" name="Content Placeholder 3">
            <a:extLst>
              <a:ext uri="{FF2B5EF4-FFF2-40B4-BE49-F238E27FC236}">
                <a16:creationId xmlns:a16="http://schemas.microsoft.com/office/drawing/2014/main" id="{B086E3BF-744E-4FD3-9864-5104E4A28757}"/>
              </a:ext>
            </a:extLst>
          </p:cNvPr>
          <p:cNvSpPr>
            <a:spLocks noGrp="1"/>
          </p:cNvSpPr>
          <p:nvPr>
            <p:ph sz="half" idx="2"/>
          </p:nvPr>
        </p:nvSpPr>
        <p:spPr>
          <a:xfrm>
            <a:off x="8125904" y="716436"/>
            <a:ext cx="3874417" cy="5948313"/>
          </a:xfrm>
        </p:spPr>
        <p:txBody>
          <a:bodyPr/>
          <a:lstStyle/>
          <a:p>
            <a:endParaRPr lang="en-GB" dirty="0"/>
          </a:p>
          <a:p>
            <a:r>
              <a:rPr lang="en-US" dirty="0"/>
              <a:t>Given of  seasonality and no trend , we can estimate that margin and number of trip will be like the past data </a:t>
            </a:r>
          </a:p>
        </p:txBody>
      </p:sp>
    </p:spTree>
    <p:extLst>
      <p:ext uri="{BB962C8B-B14F-4D97-AF65-F5344CB8AC3E}">
        <p14:creationId xmlns:p14="http://schemas.microsoft.com/office/powerpoint/2010/main" val="2564367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B290-A02B-43AC-8436-5CB548F3A344}"/>
              </a:ext>
            </a:extLst>
          </p:cNvPr>
          <p:cNvSpPr>
            <a:spLocks noGrp="1"/>
          </p:cNvSpPr>
          <p:nvPr>
            <p:ph type="title"/>
          </p:nvPr>
        </p:nvSpPr>
        <p:spPr>
          <a:xfrm>
            <a:off x="838200" y="365125"/>
            <a:ext cx="10515600" cy="426727"/>
          </a:xfrm>
        </p:spPr>
        <p:txBody>
          <a:bodyPr>
            <a:noAutofit/>
          </a:bodyPr>
          <a:lstStyle/>
          <a:p>
            <a:pPr algn="ctr"/>
            <a:r>
              <a:rPr lang="en-US" sz="3200" b="1" dirty="0"/>
              <a:t>Forecasting for Yellow  Cab</a:t>
            </a:r>
          </a:p>
        </p:txBody>
      </p:sp>
      <p:pic>
        <p:nvPicPr>
          <p:cNvPr id="7" name="Content Placeholder 6">
            <a:extLst>
              <a:ext uri="{FF2B5EF4-FFF2-40B4-BE49-F238E27FC236}">
                <a16:creationId xmlns:a16="http://schemas.microsoft.com/office/drawing/2014/main" id="{D44F1905-E3FC-4BE3-8765-818FE94FA5E7}"/>
              </a:ext>
            </a:extLst>
          </p:cNvPr>
          <p:cNvPicPr>
            <a:picLocks noGrp="1" noChangeAspect="1"/>
          </p:cNvPicPr>
          <p:nvPr>
            <p:ph sz="half" idx="1"/>
          </p:nvPr>
        </p:nvPicPr>
        <p:blipFill>
          <a:blip r:embed="rId2"/>
          <a:stretch>
            <a:fillRect/>
          </a:stretch>
        </p:blipFill>
        <p:spPr>
          <a:xfrm>
            <a:off x="263951" y="1074656"/>
            <a:ext cx="7786540" cy="5418219"/>
          </a:xfrm>
          <a:prstGeom prst="rect">
            <a:avLst/>
          </a:prstGeom>
        </p:spPr>
      </p:pic>
      <p:sp>
        <p:nvSpPr>
          <p:cNvPr id="4" name="Content Placeholder 3">
            <a:extLst>
              <a:ext uri="{FF2B5EF4-FFF2-40B4-BE49-F238E27FC236}">
                <a16:creationId xmlns:a16="http://schemas.microsoft.com/office/drawing/2014/main" id="{B086E3BF-744E-4FD3-9864-5104E4A28757}"/>
              </a:ext>
            </a:extLst>
          </p:cNvPr>
          <p:cNvSpPr>
            <a:spLocks noGrp="1"/>
          </p:cNvSpPr>
          <p:nvPr>
            <p:ph sz="half" idx="2"/>
          </p:nvPr>
        </p:nvSpPr>
        <p:spPr>
          <a:xfrm>
            <a:off x="8125904" y="716436"/>
            <a:ext cx="3874417" cy="5948313"/>
          </a:xfrm>
        </p:spPr>
        <p:txBody>
          <a:bodyPr/>
          <a:lstStyle/>
          <a:p>
            <a:endParaRPr lang="en-GB" sz="2400" dirty="0"/>
          </a:p>
          <a:p>
            <a:r>
              <a:rPr lang="en-US" sz="2400" dirty="0"/>
              <a:t>Given of  seasonality and no trend , we can estimate that margin and number of trip will be like the past data </a:t>
            </a:r>
            <a:endParaRPr lang="en-GB" dirty="0"/>
          </a:p>
          <a:p>
            <a:endParaRPr lang="en-US" dirty="0"/>
          </a:p>
        </p:txBody>
      </p:sp>
    </p:spTree>
    <p:extLst>
      <p:ext uri="{BB962C8B-B14F-4D97-AF65-F5344CB8AC3E}">
        <p14:creationId xmlns:p14="http://schemas.microsoft.com/office/powerpoint/2010/main" val="3539443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CA62C-D165-4C6C-B54F-0FE4E96E16F3}"/>
              </a:ext>
            </a:extLst>
          </p:cNvPr>
          <p:cNvSpPr>
            <a:spLocks noGrp="1"/>
          </p:cNvSpPr>
          <p:nvPr>
            <p:ph type="ctrTitle"/>
          </p:nvPr>
        </p:nvSpPr>
        <p:spPr>
          <a:xfrm>
            <a:off x="1382597" y="217390"/>
            <a:ext cx="9144000" cy="678157"/>
          </a:xfrm>
        </p:spPr>
        <p:txBody>
          <a:bodyPr>
            <a:normAutofit fontScale="90000"/>
          </a:bodyPr>
          <a:lstStyle/>
          <a:p>
            <a:r>
              <a:rPr lang="en-GB" b="1" dirty="0"/>
              <a:t>Recommendations</a:t>
            </a:r>
            <a:endParaRPr lang="en-US" b="1" dirty="0"/>
          </a:p>
        </p:txBody>
      </p:sp>
      <p:sp>
        <p:nvSpPr>
          <p:cNvPr id="3" name="Subtitle 2">
            <a:extLst>
              <a:ext uri="{FF2B5EF4-FFF2-40B4-BE49-F238E27FC236}">
                <a16:creationId xmlns:a16="http://schemas.microsoft.com/office/drawing/2014/main" id="{50BC6D96-4137-4490-BCF7-4795A824D728}"/>
              </a:ext>
            </a:extLst>
          </p:cNvPr>
          <p:cNvSpPr>
            <a:spLocks noGrp="1"/>
          </p:cNvSpPr>
          <p:nvPr>
            <p:ph type="subTitle" idx="1"/>
          </p:nvPr>
        </p:nvSpPr>
        <p:spPr>
          <a:xfrm>
            <a:off x="263951" y="895547"/>
            <a:ext cx="11594969" cy="5962453"/>
          </a:xfrm>
        </p:spPr>
        <p:txBody>
          <a:bodyPr>
            <a:normAutofit/>
          </a:bodyPr>
          <a:lstStyle/>
          <a:p>
            <a:pPr algn="l"/>
            <a:endParaRPr lang="en-GB" dirty="0"/>
          </a:p>
          <a:p>
            <a:pPr algn="l"/>
            <a:r>
              <a:rPr lang="en-GB" dirty="0"/>
              <a:t>Following our analysis, we notice that: </a:t>
            </a:r>
          </a:p>
          <a:p>
            <a:pPr algn="l"/>
            <a:r>
              <a:rPr lang="en-US" dirty="0"/>
              <a:t>In most scenarios, </a:t>
            </a:r>
          </a:p>
          <a:p>
            <a:pPr algn="l"/>
            <a:endParaRPr lang="en-US" dirty="0"/>
          </a:p>
          <a:p>
            <a:pPr marL="800100" lvl="1" indent="-342900" algn="l">
              <a:buFont typeface="Arial" panose="020B0604020202020204" pitchFamily="34" charset="0"/>
              <a:buChar char="•"/>
            </a:pPr>
            <a:r>
              <a:rPr lang="en-US" dirty="0"/>
              <a:t>Margin and total trips analysis per unit</a:t>
            </a:r>
          </a:p>
          <a:p>
            <a:pPr marL="800100" lvl="1" indent="-342900" algn="l">
              <a:buFont typeface="Arial" panose="020B0604020202020204" pitchFamily="34" charset="0"/>
              <a:buChar char="•"/>
            </a:pPr>
            <a:r>
              <a:rPr lang="en-US" dirty="0"/>
              <a:t>Summary Analysis by Year</a:t>
            </a:r>
          </a:p>
          <a:p>
            <a:pPr marL="800100" lvl="1" indent="-342900" algn="l">
              <a:buFont typeface="Arial" panose="020B0604020202020204" pitchFamily="34" charset="0"/>
              <a:buChar char="•"/>
            </a:pPr>
            <a:r>
              <a:rPr lang="en-US" dirty="0"/>
              <a:t>Summary Analysis by cities</a:t>
            </a:r>
          </a:p>
          <a:p>
            <a:pPr algn="l"/>
            <a:endParaRPr lang="en-US" dirty="0"/>
          </a:p>
          <a:p>
            <a:pPr algn="l"/>
            <a:r>
              <a:rPr lang="en-US" dirty="0"/>
              <a:t>Yellow taxi perform well than Pink taxi. Therefore, we recommend Yellow taxi</a:t>
            </a:r>
          </a:p>
          <a:p>
            <a:pPr algn="l"/>
            <a:endParaRPr lang="en-US" dirty="0"/>
          </a:p>
          <a:p>
            <a:pPr algn="l"/>
            <a:r>
              <a:rPr lang="en-US" dirty="0"/>
              <a:t>We also notice in overall for cab industry : </a:t>
            </a:r>
          </a:p>
          <a:p>
            <a:pPr marL="800100" lvl="1" indent="-342900" algn="l">
              <a:buFont typeface="Arial" panose="020B0604020202020204" pitchFamily="34" charset="0"/>
              <a:buChar char="•"/>
            </a:pPr>
            <a:r>
              <a:rPr lang="en-US" dirty="0"/>
              <a:t>The business of cab is more interesting on Friday, Saturday and Sunday</a:t>
            </a:r>
          </a:p>
          <a:p>
            <a:pPr marL="800100" lvl="1" indent="-342900" algn="l">
              <a:buFont typeface="Arial" panose="020B0604020202020204" pitchFamily="34" charset="0"/>
              <a:buChar char="•"/>
            </a:pPr>
            <a:r>
              <a:rPr lang="en-US" dirty="0"/>
              <a:t>The business of cab is more interesting when weather is bad</a:t>
            </a:r>
          </a:p>
          <a:p>
            <a:pPr marL="800100" lvl="1" indent="-342900" algn="l">
              <a:buFont typeface="Arial" panose="020B0604020202020204" pitchFamily="34" charset="0"/>
              <a:buChar char="•"/>
            </a:pPr>
            <a:r>
              <a:rPr lang="en-US" dirty="0"/>
              <a:t>The business of cab is seasonal without any trend</a:t>
            </a:r>
          </a:p>
          <a:p>
            <a:pPr marL="800100" lvl="1" indent="-342900" algn="l">
              <a:buFont typeface="Arial" panose="020B0604020202020204" pitchFamily="34" charset="0"/>
              <a:buChar char="•"/>
            </a:pPr>
            <a:r>
              <a:rPr lang="en-US" dirty="0"/>
              <a:t>There is untapped potential for cab business in big cities</a:t>
            </a:r>
          </a:p>
          <a:p>
            <a:pPr marL="800100" lvl="1"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903119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837FD-9678-4F82-9D60-882A7DBB2FEC}"/>
              </a:ext>
            </a:extLst>
          </p:cNvPr>
          <p:cNvSpPr>
            <a:spLocks noGrp="1"/>
          </p:cNvSpPr>
          <p:nvPr>
            <p:ph type="ctrTitle"/>
          </p:nvPr>
        </p:nvSpPr>
        <p:spPr>
          <a:xfrm>
            <a:off x="1524000" y="387072"/>
            <a:ext cx="9144000" cy="762998"/>
          </a:xfrm>
        </p:spPr>
        <p:txBody>
          <a:bodyPr>
            <a:normAutofit fontScale="90000"/>
          </a:bodyPr>
          <a:lstStyle/>
          <a:p>
            <a:r>
              <a:rPr lang="en-GB" b="1" dirty="0"/>
              <a:t>Project summary</a:t>
            </a:r>
            <a:endParaRPr lang="en-US" b="1" dirty="0"/>
          </a:p>
        </p:txBody>
      </p:sp>
      <p:sp>
        <p:nvSpPr>
          <p:cNvPr id="3" name="Subtitle 2">
            <a:extLst>
              <a:ext uri="{FF2B5EF4-FFF2-40B4-BE49-F238E27FC236}">
                <a16:creationId xmlns:a16="http://schemas.microsoft.com/office/drawing/2014/main" id="{A4F5EB11-7FE7-4704-91C8-005741DBAAB4}"/>
              </a:ext>
            </a:extLst>
          </p:cNvPr>
          <p:cNvSpPr>
            <a:spLocks noGrp="1"/>
          </p:cNvSpPr>
          <p:nvPr>
            <p:ph type="subTitle" idx="1"/>
          </p:nvPr>
        </p:nvSpPr>
        <p:spPr>
          <a:xfrm>
            <a:off x="791851" y="1395167"/>
            <a:ext cx="10595727" cy="5075761"/>
          </a:xfrm>
        </p:spPr>
        <p:txBody>
          <a:bodyPr>
            <a:normAutofit/>
          </a:bodyPr>
          <a:lstStyle/>
          <a:p>
            <a:pPr algn="l"/>
            <a:r>
              <a:rPr lang="en-US" b="1" dirty="0"/>
              <a:t>The Client</a:t>
            </a:r>
            <a:endParaRPr lang="en-US" dirty="0"/>
          </a:p>
          <a:p>
            <a:pPr algn="l"/>
            <a:r>
              <a:rPr lang="en-US" dirty="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algn="l"/>
            <a:endParaRPr lang="en-US" dirty="0"/>
          </a:p>
          <a:p>
            <a:pPr algn="l"/>
            <a:r>
              <a:rPr lang="en-US" b="1" dirty="0"/>
              <a:t>Project delivery:</a:t>
            </a:r>
            <a:br>
              <a:rPr lang="en-US" b="1" dirty="0"/>
            </a:br>
            <a:endParaRPr lang="en-US" dirty="0"/>
          </a:p>
          <a:p>
            <a:pPr algn="l"/>
            <a:r>
              <a:rPr lang="en-US" dirty="0"/>
              <a:t>The outcome of our delivery will be a </a:t>
            </a:r>
            <a:r>
              <a:rPr lang="en-US" b="1" dirty="0"/>
              <a:t>presentation of </a:t>
            </a:r>
            <a:r>
              <a:rPr lang="en-US" dirty="0"/>
              <a:t>actionable  recommendations and insights</a:t>
            </a:r>
            <a:r>
              <a:rPr lang="en-US" b="1" dirty="0"/>
              <a:t> to XYZ’s Executive </a:t>
            </a:r>
            <a:r>
              <a:rPr lang="en-US" dirty="0"/>
              <a:t>to help them identify the right company to make their investment.</a:t>
            </a:r>
          </a:p>
          <a:p>
            <a:pPr algn="l"/>
            <a:endParaRPr lang="en-US" dirty="0"/>
          </a:p>
          <a:p>
            <a:endParaRPr lang="en-US" dirty="0"/>
          </a:p>
        </p:txBody>
      </p:sp>
    </p:spTree>
    <p:extLst>
      <p:ext uri="{BB962C8B-B14F-4D97-AF65-F5344CB8AC3E}">
        <p14:creationId xmlns:p14="http://schemas.microsoft.com/office/powerpoint/2010/main" val="2888082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B3B58-8518-4763-8185-EB03CFD25F7F}"/>
              </a:ext>
            </a:extLst>
          </p:cNvPr>
          <p:cNvSpPr>
            <a:spLocks noGrp="1"/>
          </p:cNvSpPr>
          <p:nvPr>
            <p:ph type="ctrTitle"/>
          </p:nvPr>
        </p:nvSpPr>
        <p:spPr>
          <a:xfrm>
            <a:off x="1184635" y="509047"/>
            <a:ext cx="9144000" cy="747909"/>
          </a:xfrm>
        </p:spPr>
        <p:txBody>
          <a:bodyPr>
            <a:normAutofit fontScale="90000"/>
          </a:bodyPr>
          <a:lstStyle/>
          <a:p>
            <a:r>
              <a:rPr lang="en-GB" b="1" dirty="0"/>
              <a:t>Project dataset</a:t>
            </a:r>
            <a:endParaRPr lang="en-US" b="1" dirty="0"/>
          </a:p>
        </p:txBody>
      </p:sp>
      <p:sp>
        <p:nvSpPr>
          <p:cNvPr id="3" name="Subtitle 2">
            <a:extLst>
              <a:ext uri="{FF2B5EF4-FFF2-40B4-BE49-F238E27FC236}">
                <a16:creationId xmlns:a16="http://schemas.microsoft.com/office/drawing/2014/main" id="{AD11C075-F89F-4DFD-B198-EC9A3DF074AA}"/>
              </a:ext>
            </a:extLst>
          </p:cNvPr>
          <p:cNvSpPr>
            <a:spLocks noGrp="1"/>
          </p:cNvSpPr>
          <p:nvPr>
            <p:ph type="subTitle" idx="1"/>
          </p:nvPr>
        </p:nvSpPr>
        <p:spPr>
          <a:xfrm>
            <a:off x="490194" y="1159497"/>
            <a:ext cx="11095348" cy="5580668"/>
          </a:xfrm>
        </p:spPr>
        <p:txBody>
          <a:bodyPr>
            <a:normAutofit/>
          </a:bodyPr>
          <a:lstStyle/>
          <a:p>
            <a:pPr algn="l"/>
            <a:endParaRPr lang="en-US" dirty="0"/>
          </a:p>
          <a:p>
            <a:pPr algn="l"/>
            <a:r>
              <a:rPr lang="en-US" dirty="0"/>
              <a:t>We  have been provided with multiple data sets that contains information on 2 cab companies. Each file (data set) provided represents different aspects of the customer profile. </a:t>
            </a:r>
          </a:p>
          <a:p>
            <a:pPr algn="l"/>
            <a:r>
              <a:rPr lang="en-US" dirty="0"/>
              <a:t>Below are the list of datasets which are provided for the analysis:</a:t>
            </a:r>
          </a:p>
          <a:p>
            <a:pPr marL="342900" indent="-342900" algn="l">
              <a:buFont typeface="Arial" panose="020B0604020202020204" pitchFamily="34" charset="0"/>
              <a:buChar char="•"/>
            </a:pPr>
            <a:r>
              <a:rPr lang="en-US" sz="1800" b="1" dirty="0"/>
              <a:t>Cab_Data.csv – </a:t>
            </a:r>
            <a:r>
              <a:rPr lang="en-US" sz="1800" dirty="0"/>
              <a:t>this file includes details of transaction for 2 cab companies</a:t>
            </a:r>
          </a:p>
          <a:p>
            <a:pPr marL="342900" indent="-342900" algn="l">
              <a:buFont typeface="Arial" panose="020B0604020202020204" pitchFamily="34" charset="0"/>
              <a:buChar char="•"/>
            </a:pPr>
            <a:r>
              <a:rPr lang="en-US" sz="1800" b="1" dirty="0"/>
              <a:t>Customer_ID.csv</a:t>
            </a:r>
            <a:r>
              <a:rPr lang="en-US" sz="1800" dirty="0"/>
              <a:t> – this is a mapping table that contains a unique identifier which links the customer’s demographic details</a:t>
            </a:r>
          </a:p>
          <a:p>
            <a:pPr marL="342900" indent="-342900" algn="l">
              <a:buFont typeface="Arial" panose="020B0604020202020204" pitchFamily="34" charset="0"/>
              <a:buChar char="•"/>
            </a:pPr>
            <a:r>
              <a:rPr lang="en-US" sz="1800" b="1" dirty="0"/>
              <a:t>Transaction_ID.csv – </a:t>
            </a:r>
            <a:r>
              <a:rPr lang="en-US" sz="1800" dirty="0"/>
              <a:t>this is a mapping table that contains transaction to customer mapping and payment mode</a:t>
            </a:r>
          </a:p>
          <a:p>
            <a:pPr marL="342900" indent="-342900" algn="l">
              <a:buFont typeface="Arial" panose="020B0604020202020204" pitchFamily="34" charset="0"/>
              <a:buChar char="•"/>
            </a:pPr>
            <a:r>
              <a:rPr lang="en-US" sz="1800" b="1" dirty="0"/>
              <a:t>City.csv – </a:t>
            </a:r>
            <a:r>
              <a:rPr lang="en-US" sz="1800" dirty="0"/>
              <a:t>this file contains list of US cities, their population and number of cab users</a:t>
            </a:r>
          </a:p>
          <a:p>
            <a:pPr algn="l"/>
            <a:endParaRPr lang="en-US" sz="1800" dirty="0"/>
          </a:p>
          <a:p>
            <a:pPr algn="l"/>
            <a:r>
              <a:rPr lang="en-US" dirty="0"/>
              <a:t>In addition to those files, we have used two third-party  data files</a:t>
            </a:r>
          </a:p>
          <a:p>
            <a:pPr marL="342900" indent="-342900" algn="l">
              <a:buFont typeface="Arial" panose="020B0604020202020204" pitchFamily="34" charset="0"/>
              <a:buChar char="•"/>
            </a:pPr>
            <a:r>
              <a:rPr lang="en-US" sz="1800" b="1" dirty="0"/>
              <a:t>US_City_temperature.csv  </a:t>
            </a:r>
            <a:r>
              <a:rPr lang="en-US" sz="1800" dirty="0"/>
              <a:t>for daily temperature in US city </a:t>
            </a:r>
          </a:p>
          <a:p>
            <a:pPr marL="342900" indent="-342900" algn="l">
              <a:buFont typeface="Arial" panose="020B0604020202020204" pitchFamily="34" charset="0"/>
              <a:buChar char="•"/>
            </a:pPr>
            <a:r>
              <a:rPr lang="en-US" sz="1800" b="1" dirty="0"/>
              <a:t>US Holiday Dates (2004-2021).cs</a:t>
            </a:r>
            <a:r>
              <a:rPr lang="en-US" sz="1800" dirty="0"/>
              <a:t>v  for list of US holiday for the study time </a:t>
            </a:r>
          </a:p>
          <a:p>
            <a:pPr algn="l"/>
            <a:endParaRPr lang="en-US" dirty="0"/>
          </a:p>
        </p:txBody>
      </p:sp>
    </p:spTree>
    <p:extLst>
      <p:ext uri="{BB962C8B-B14F-4D97-AF65-F5344CB8AC3E}">
        <p14:creationId xmlns:p14="http://schemas.microsoft.com/office/powerpoint/2010/main" val="3993815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3262F-9960-4305-BBDE-E464EA4D35C5}"/>
              </a:ext>
            </a:extLst>
          </p:cNvPr>
          <p:cNvSpPr>
            <a:spLocks noGrp="1"/>
          </p:cNvSpPr>
          <p:nvPr>
            <p:ph type="ctrTitle"/>
          </p:nvPr>
        </p:nvSpPr>
        <p:spPr>
          <a:xfrm>
            <a:off x="1071514" y="414778"/>
            <a:ext cx="9144000" cy="795043"/>
          </a:xfrm>
        </p:spPr>
        <p:txBody>
          <a:bodyPr>
            <a:normAutofit fontScale="90000"/>
          </a:bodyPr>
          <a:lstStyle/>
          <a:p>
            <a:r>
              <a:rPr lang="en-GB" b="1" dirty="0"/>
              <a:t>Project dataset</a:t>
            </a:r>
            <a:endParaRPr lang="en-US" b="1" dirty="0"/>
          </a:p>
        </p:txBody>
      </p:sp>
      <p:sp>
        <p:nvSpPr>
          <p:cNvPr id="3" name="Subtitle 2">
            <a:extLst>
              <a:ext uri="{FF2B5EF4-FFF2-40B4-BE49-F238E27FC236}">
                <a16:creationId xmlns:a16="http://schemas.microsoft.com/office/drawing/2014/main" id="{EB24FF6D-FFE9-4CAA-92AE-076B02D32712}"/>
              </a:ext>
            </a:extLst>
          </p:cNvPr>
          <p:cNvSpPr>
            <a:spLocks noGrp="1"/>
          </p:cNvSpPr>
          <p:nvPr>
            <p:ph type="subTitle" idx="1"/>
          </p:nvPr>
        </p:nvSpPr>
        <p:spPr>
          <a:xfrm>
            <a:off x="556181" y="1404594"/>
            <a:ext cx="11227324" cy="5038628"/>
          </a:xfrm>
        </p:spPr>
        <p:txBody>
          <a:bodyPr>
            <a:normAutofit/>
          </a:bodyPr>
          <a:lstStyle/>
          <a:p>
            <a:pPr algn="l"/>
            <a:r>
              <a:rPr lang="en-GB" dirty="0"/>
              <a:t>In order to process, we first joined all the datasets together to obtain an intermediate dataset which groups field of all datasets </a:t>
            </a:r>
          </a:p>
          <a:p>
            <a:pPr algn="l"/>
            <a:r>
              <a:rPr lang="en-GB" dirty="0"/>
              <a:t>To avoid too many missing data, we use inner junction between </a:t>
            </a:r>
            <a:r>
              <a:rPr lang="en-US" b="1" dirty="0"/>
              <a:t>Transaction_ID.csv and Cab_Data.csv </a:t>
            </a:r>
            <a:r>
              <a:rPr lang="en-US" dirty="0"/>
              <a:t>datasets which lead to 359, 392 rows instead of 440, 0098 initially in </a:t>
            </a:r>
            <a:endParaRPr lang="en-GB" dirty="0"/>
          </a:p>
          <a:p>
            <a:pPr algn="l"/>
            <a:r>
              <a:rPr lang="en-US" b="1" dirty="0"/>
              <a:t>Transaction_ID.csv </a:t>
            </a:r>
            <a:r>
              <a:rPr lang="en-US" dirty="0"/>
              <a:t>dataset. The transactions ignored don’t have enough interesting data </a:t>
            </a:r>
          </a:p>
          <a:p>
            <a:pPr algn="l"/>
            <a:r>
              <a:rPr lang="en-US" dirty="0"/>
              <a:t>to put them in the study</a:t>
            </a:r>
          </a:p>
          <a:p>
            <a:pPr algn="l"/>
            <a:endParaRPr lang="en-US" dirty="0"/>
          </a:p>
          <a:p>
            <a:pPr algn="l"/>
            <a:r>
              <a:rPr lang="en-US" dirty="0"/>
              <a:t>After investigation, we assume that there no evidence of outlier in the dataset</a:t>
            </a:r>
          </a:p>
          <a:p>
            <a:pPr algn="l"/>
            <a:endParaRPr lang="en-GB" dirty="0"/>
          </a:p>
          <a:p>
            <a:pPr algn="l"/>
            <a:r>
              <a:rPr lang="en-US" dirty="0"/>
              <a:t>Two cities in the data set city.csv are not really cities, and therefore will be excluded to analysis regarding the temperature.</a:t>
            </a:r>
          </a:p>
          <a:p>
            <a:pPr algn="l"/>
            <a:r>
              <a:rPr lang="en-US" dirty="0"/>
              <a:t> </a:t>
            </a:r>
          </a:p>
          <a:p>
            <a:pPr algn="l"/>
            <a:r>
              <a:rPr lang="en-US" dirty="0"/>
              <a:t>Temperatures in dataset US Holiday Dates (2004-2021).csv  are in Fahrenheit degree</a:t>
            </a:r>
          </a:p>
          <a:p>
            <a:pPr algn="l"/>
            <a:endParaRPr lang="en-US" dirty="0"/>
          </a:p>
        </p:txBody>
      </p:sp>
    </p:spTree>
    <p:extLst>
      <p:ext uri="{BB962C8B-B14F-4D97-AF65-F5344CB8AC3E}">
        <p14:creationId xmlns:p14="http://schemas.microsoft.com/office/powerpoint/2010/main" val="3008333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C6BD1-9961-485D-BF80-7003F9C81E8F}"/>
              </a:ext>
            </a:extLst>
          </p:cNvPr>
          <p:cNvSpPr>
            <a:spLocks noGrp="1"/>
          </p:cNvSpPr>
          <p:nvPr>
            <p:ph type="ctrTitle"/>
          </p:nvPr>
        </p:nvSpPr>
        <p:spPr>
          <a:xfrm>
            <a:off x="1074295" y="299803"/>
            <a:ext cx="9144000" cy="781753"/>
          </a:xfrm>
        </p:spPr>
        <p:txBody>
          <a:bodyPr>
            <a:normAutofit fontScale="90000"/>
          </a:bodyPr>
          <a:lstStyle/>
          <a:p>
            <a:r>
              <a:rPr lang="en-GB" b="1" dirty="0"/>
              <a:t>Analysis</a:t>
            </a:r>
            <a:endParaRPr lang="en-US" b="1" dirty="0"/>
          </a:p>
        </p:txBody>
      </p:sp>
      <p:sp>
        <p:nvSpPr>
          <p:cNvPr id="3" name="Subtitle 2">
            <a:extLst>
              <a:ext uri="{FF2B5EF4-FFF2-40B4-BE49-F238E27FC236}">
                <a16:creationId xmlns:a16="http://schemas.microsoft.com/office/drawing/2014/main" id="{AE384215-DEDF-42AE-A5D6-F654BD3A2C26}"/>
              </a:ext>
            </a:extLst>
          </p:cNvPr>
          <p:cNvSpPr>
            <a:spLocks noGrp="1"/>
          </p:cNvSpPr>
          <p:nvPr>
            <p:ph type="subTitle" idx="1"/>
          </p:nvPr>
        </p:nvSpPr>
        <p:spPr>
          <a:xfrm>
            <a:off x="509665" y="1214203"/>
            <a:ext cx="11287593" cy="5343994"/>
          </a:xfrm>
        </p:spPr>
        <p:txBody>
          <a:bodyPr>
            <a:normAutofit/>
          </a:bodyPr>
          <a:lstStyle/>
          <a:p>
            <a:pPr algn="l"/>
            <a:r>
              <a:rPr lang="en-GB" dirty="0"/>
              <a:t>In order to  help </a:t>
            </a:r>
            <a:r>
              <a:rPr lang="en-US" b="1" dirty="0"/>
              <a:t>XYZ’s Executive </a:t>
            </a:r>
            <a:r>
              <a:rPr lang="en-US" dirty="0"/>
              <a:t>identify the right company to make their investment., </a:t>
            </a:r>
            <a:r>
              <a:rPr lang="en-GB" dirty="0"/>
              <a:t>Our analysis will be based essentially upon  two measures (KPI)</a:t>
            </a:r>
          </a:p>
          <a:p>
            <a:pPr algn="l"/>
            <a:endParaRPr lang="en-GB" dirty="0"/>
          </a:p>
          <a:p>
            <a:pPr marL="342900" indent="-342900" algn="l">
              <a:buFont typeface="Arial" panose="020B0604020202020204" pitchFamily="34" charset="0"/>
              <a:buChar char="•"/>
            </a:pPr>
            <a:r>
              <a:rPr lang="en-GB" b="1" dirty="0"/>
              <a:t>Margin</a:t>
            </a:r>
            <a:r>
              <a:rPr lang="en-GB" dirty="0"/>
              <a:t>                   (Price charged – Cost of trips) </a:t>
            </a:r>
          </a:p>
          <a:p>
            <a:pPr marL="342900" indent="-342900" algn="l">
              <a:buFont typeface="Arial" panose="020B0604020202020204" pitchFamily="34" charset="0"/>
              <a:buChar char="•"/>
            </a:pPr>
            <a:r>
              <a:rPr lang="en-GB" b="1" dirty="0"/>
              <a:t>Numbers of trips  </a:t>
            </a:r>
            <a:endParaRPr lang="en-GB" dirty="0"/>
          </a:p>
          <a:p>
            <a:pPr marL="342900" indent="-342900" algn="l">
              <a:buFont typeface="Arial" panose="020B0604020202020204" pitchFamily="34" charset="0"/>
              <a:buChar char="•"/>
            </a:pPr>
            <a:endParaRPr lang="en-GB" dirty="0"/>
          </a:p>
          <a:p>
            <a:pPr algn="l"/>
            <a:r>
              <a:rPr lang="en-GB" dirty="0"/>
              <a:t>Those KPI will be analysed according  different views to reach some conclusions</a:t>
            </a:r>
          </a:p>
          <a:p>
            <a:pPr marL="342900" indent="-342900" algn="l">
              <a:buFont typeface="Arial" panose="020B0604020202020204" pitchFamily="34" charset="0"/>
              <a:buChar char="•"/>
            </a:pPr>
            <a:r>
              <a:rPr lang="en-GB" dirty="0"/>
              <a:t>company</a:t>
            </a:r>
          </a:p>
          <a:p>
            <a:pPr marL="342900" indent="-342900" algn="l">
              <a:buFont typeface="Arial" panose="020B0604020202020204" pitchFamily="34" charset="0"/>
              <a:buChar char="•"/>
            </a:pPr>
            <a:r>
              <a:rPr lang="en-GB" dirty="0"/>
              <a:t>Time </a:t>
            </a:r>
          </a:p>
          <a:p>
            <a:pPr marL="342900" indent="-342900" algn="l">
              <a:buFont typeface="Arial" panose="020B0604020202020204" pitchFamily="34" charset="0"/>
              <a:buChar char="•"/>
            </a:pPr>
            <a:r>
              <a:rPr lang="en-GB" dirty="0"/>
              <a:t>Geographical</a:t>
            </a:r>
          </a:p>
          <a:p>
            <a:pPr marL="342900" indent="-342900" algn="l">
              <a:buFont typeface="Arial" panose="020B0604020202020204" pitchFamily="34" charset="0"/>
              <a:buChar char="•"/>
            </a:pPr>
            <a:r>
              <a:rPr lang="en-GB" dirty="0"/>
              <a:t>Weather</a:t>
            </a:r>
          </a:p>
          <a:p>
            <a:pPr marL="342900" indent="-342900" algn="l">
              <a:buFont typeface="Arial" panose="020B0604020202020204" pitchFamily="34" charset="0"/>
              <a:buChar char="•"/>
            </a:pPr>
            <a:r>
              <a:rPr lang="en-GB" dirty="0"/>
              <a:t>Per unit of (distance, trips)</a:t>
            </a:r>
          </a:p>
          <a:p>
            <a:pPr marL="342900" indent="-342900" algn="l">
              <a:buFont typeface="Arial" panose="020B0604020202020204" pitchFamily="34" charset="0"/>
              <a:buChar char="•"/>
            </a:pPr>
            <a:r>
              <a:rPr lang="en-GB" dirty="0"/>
              <a:t>Agent based</a:t>
            </a:r>
          </a:p>
          <a:p>
            <a:pPr algn="l"/>
            <a:endParaRPr lang="en-GB"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417294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ECAB-EA7B-46F2-8033-AF53548D03E0}"/>
              </a:ext>
            </a:extLst>
          </p:cNvPr>
          <p:cNvSpPr>
            <a:spLocks noGrp="1"/>
          </p:cNvSpPr>
          <p:nvPr>
            <p:ph type="ctrTitle"/>
          </p:nvPr>
        </p:nvSpPr>
        <p:spPr>
          <a:xfrm>
            <a:off x="1260050" y="197962"/>
            <a:ext cx="9144000" cy="747909"/>
          </a:xfrm>
        </p:spPr>
        <p:txBody>
          <a:bodyPr>
            <a:normAutofit fontScale="90000"/>
          </a:bodyPr>
          <a:lstStyle/>
          <a:p>
            <a:r>
              <a:rPr lang="en-GB" b="1" dirty="0"/>
              <a:t>Analysis</a:t>
            </a:r>
            <a:endParaRPr lang="en-US" b="1" dirty="0"/>
          </a:p>
        </p:txBody>
      </p:sp>
      <p:sp>
        <p:nvSpPr>
          <p:cNvPr id="3" name="Subtitle 2">
            <a:extLst>
              <a:ext uri="{FF2B5EF4-FFF2-40B4-BE49-F238E27FC236}">
                <a16:creationId xmlns:a16="http://schemas.microsoft.com/office/drawing/2014/main" id="{21097E5F-D35E-40E3-8F69-A57616375860}"/>
              </a:ext>
            </a:extLst>
          </p:cNvPr>
          <p:cNvSpPr>
            <a:spLocks noGrp="1"/>
          </p:cNvSpPr>
          <p:nvPr>
            <p:ph type="subTitle" idx="1"/>
          </p:nvPr>
        </p:nvSpPr>
        <p:spPr>
          <a:xfrm>
            <a:off x="461913" y="1414021"/>
            <a:ext cx="11283885" cy="5128181"/>
          </a:xfrm>
        </p:spPr>
        <p:txBody>
          <a:bodyPr/>
          <a:lstStyle/>
          <a:p>
            <a:pPr algn="l"/>
            <a:r>
              <a:rPr lang="en-GB" dirty="0"/>
              <a:t>We will try during our analysis to verify certain hypothesis</a:t>
            </a:r>
          </a:p>
          <a:p>
            <a:pPr algn="l"/>
            <a:endParaRPr lang="en-US" dirty="0"/>
          </a:p>
          <a:p>
            <a:pPr marL="342900" indent="-342900" algn="l">
              <a:buFont typeface="Arial" panose="020B0604020202020204" pitchFamily="34" charset="0"/>
              <a:buChar char="•"/>
            </a:pPr>
            <a:r>
              <a:rPr lang="en-US" dirty="0"/>
              <a:t>is margin per km or per travel different between the two cabs company ?</a:t>
            </a:r>
          </a:p>
          <a:p>
            <a:pPr marL="342900" indent="-342900" algn="l">
              <a:buFont typeface="Arial" panose="020B0604020202020204" pitchFamily="34" charset="0"/>
              <a:buChar char="•"/>
            </a:pPr>
            <a:r>
              <a:rPr lang="en-US" dirty="0"/>
              <a:t>Is there any seasonality in number of trips?</a:t>
            </a:r>
          </a:p>
          <a:p>
            <a:pPr marL="342900" indent="-342900" algn="l">
              <a:buFont typeface="Arial" panose="020B0604020202020204" pitchFamily="34" charset="0"/>
              <a:buChar char="•"/>
            </a:pPr>
            <a:r>
              <a:rPr lang="en-US" dirty="0"/>
              <a:t>is there a difference in terms of attendance between weekdays and weekend days ?</a:t>
            </a:r>
          </a:p>
          <a:p>
            <a:pPr marL="342900" indent="-342900" algn="l">
              <a:buFont typeface="Arial" panose="020B0604020202020204" pitchFamily="34" charset="0"/>
              <a:buChar char="•"/>
            </a:pPr>
            <a:r>
              <a:rPr lang="en-US" dirty="0"/>
              <a:t>is there a difference in terms of attendance between ordinary days and public holidays </a:t>
            </a:r>
          </a:p>
          <a:p>
            <a:pPr marL="342900" indent="-342900" algn="l">
              <a:buFont typeface="Arial" panose="020B0604020202020204" pitchFamily="34" charset="0"/>
              <a:buChar char="•"/>
            </a:pPr>
            <a:r>
              <a:rPr lang="en-US" dirty="0"/>
              <a:t>Does taxi activity correlate with temperature ?</a:t>
            </a:r>
          </a:p>
          <a:p>
            <a:pPr marL="342900" indent="-342900" algn="l">
              <a:buFont typeface="Arial" panose="020B0604020202020204" pitchFamily="34" charset="0"/>
              <a:buChar char="•"/>
            </a:pPr>
            <a:r>
              <a:rPr lang="en-US" dirty="0"/>
              <a:t>Does margin correlate with customer income ?</a:t>
            </a:r>
          </a:p>
          <a:p>
            <a:pPr marL="342900" indent="-342900" algn="l">
              <a:buFont typeface="Arial" panose="020B0604020202020204" pitchFamily="34" charset="0"/>
              <a:buChar char="•"/>
            </a:pPr>
            <a:r>
              <a:rPr lang="en-US" dirty="0"/>
              <a:t>is the activity of taxis different from one city to another ?</a:t>
            </a:r>
          </a:p>
          <a:p>
            <a:pPr algn="l"/>
            <a:endParaRPr lang="en-US" dirty="0"/>
          </a:p>
          <a:p>
            <a:pPr algn="l"/>
            <a:endParaRPr lang="en-US" dirty="0"/>
          </a:p>
        </p:txBody>
      </p:sp>
    </p:spTree>
    <p:extLst>
      <p:ext uri="{BB962C8B-B14F-4D97-AF65-F5344CB8AC3E}">
        <p14:creationId xmlns:p14="http://schemas.microsoft.com/office/powerpoint/2010/main" val="2876007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B290-A02B-43AC-8436-5CB548F3A344}"/>
              </a:ext>
            </a:extLst>
          </p:cNvPr>
          <p:cNvSpPr>
            <a:spLocks noGrp="1"/>
          </p:cNvSpPr>
          <p:nvPr>
            <p:ph type="title"/>
          </p:nvPr>
        </p:nvSpPr>
        <p:spPr>
          <a:xfrm>
            <a:off x="838200" y="365125"/>
            <a:ext cx="10515600" cy="426727"/>
          </a:xfrm>
        </p:spPr>
        <p:txBody>
          <a:bodyPr>
            <a:noAutofit/>
          </a:bodyPr>
          <a:lstStyle/>
          <a:p>
            <a:pPr algn="ctr"/>
            <a:r>
              <a:rPr lang="en-US" sz="3200" b="1" dirty="0"/>
              <a:t>Margin analysis per unit</a:t>
            </a:r>
          </a:p>
        </p:txBody>
      </p:sp>
      <p:pic>
        <p:nvPicPr>
          <p:cNvPr id="5" name="Content Placeholder 4">
            <a:extLst>
              <a:ext uri="{FF2B5EF4-FFF2-40B4-BE49-F238E27FC236}">
                <a16:creationId xmlns:a16="http://schemas.microsoft.com/office/drawing/2014/main" id="{6062FD65-486D-407C-881B-E16192061814}"/>
              </a:ext>
            </a:extLst>
          </p:cNvPr>
          <p:cNvPicPr>
            <a:picLocks noGrp="1" noChangeAspect="1"/>
          </p:cNvPicPr>
          <p:nvPr>
            <p:ph sz="half" idx="1"/>
          </p:nvPr>
        </p:nvPicPr>
        <p:blipFill>
          <a:blip r:embed="rId2"/>
          <a:stretch>
            <a:fillRect/>
          </a:stretch>
        </p:blipFill>
        <p:spPr>
          <a:xfrm>
            <a:off x="191677" y="791852"/>
            <a:ext cx="8000215" cy="5872898"/>
          </a:xfrm>
          <a:prstGeom prst="rect">
            <a:avLst/>
          </a:prstGeom>
        </p:spPr>
      </p:pic>
      <p:sp>
        <p:nvSpPr>
          <p:cNvPr id="4" name="Content Placeholder 3">
            <a:extLst>
              <a:ext uri="{FF2B5EF4-FFF2-40B4-BE49-F238E27FC236}">
                <a16:creationId xmlns:a16="http://schemas.microsoft.com/office/drawing/2014/main" id="{B086E3BF-744E-4FD3-9864-5104E4A28757}"/>
              </a:ext>
            </a:extLst>
          </p:cNvPr>
          <p:cNvSpPr>
            <a:spLocks noGrp="1"/>
          </p:cNvSpPr>
          <p:nvPr>
            <p:ph sz="half" idx="2"/>
          </p:nvPr>
        </p:nvSpPr>
        <p:spPr>
          <a:xfrm>
            <a:off x="8125904" y="716436"/>
            <a:ext cx="3874417" cy="5948313"/>
          </a:xfrm>
        </p:spPr>
        <p:txBody>
          <a:bodyPr/>
          <a:lstStyle/>
          <a:p>
            <a:endParaRPr lang="en-GB" sz="2400" dirty="0"/>
          </a:p>
          <a:p>
            <a:pPr marL="0" indent="0">
              <a:buNone/>
            </a:pPr>
            <a:r>
              <a:rPr lang="en-GB" sz="2400" dirty="0"/>
              <a:t>Yellow cab perform well than Pink cab every year for </a:t>
            </a:r>
            <a:r>
              <a:rPr lang="en-GB" sz="2400" b="1" dirty="0"/>
              <a:t>margin per km</a:t>
            </a:r>
            <a:r>
              <a:rPr lang="en-GB" sz="2400" dirty="0"/>
              <a:t> and for </a:t>
            </a:r>
            <a:r>
              <a:rPr lang="en-GB" sz="2400" b="1" dirty="0"/>
              <a:t>margin per trips</a:t>
            </a:r>
          </a:p>
          <a:p>
            <a:endParaRPr lang="en-GB" dirty="0"/>
          </a:p>
          <a:p>
            <a:endParaRPr lang="en-US" dirty="0"/>
          </a:p>
        </p:txBody>
      </p:sp>
    </p:spTree>
    <p:extLst>
      <p:ext uri="{BB962C8B-B14F-4D97-AF65-F5344CB8AC3E}">
        <p14:creationId xmlns:p14="http://schemas.microsoft.com/office/powerpoint/2010/main" val="1896922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B290-A02B-43AC-8436-5CB548F3A344}"/>
              </a:ext>
            </a:extLst>
          </p:cNvPr>
          <p:cNvSpPr>
            <a:spLocks noGrp="1"/>
          </p:cNvSpPr>
          <p:nvPr>
            <p:ph type="title"/>
          </p:nvPr>
        </p:nvSpPr>
        <p:spPr>
          <a:xfrm>
            <a:off x="838200" y="365125"/>
            <a:ext cx="10515600" cy="426727"/>
          </a:xfrm>
        </p:spPr>
        <p:txBody>
          <a:bodyPr>
            <a:noAutofit/>
          </a:bodyPr>
          <a:lstStyle/>
          <a:p>
            <a:pPr algn="ctr"/>
            <a:r>
              <a:rPr lang="en-US" sz="3200" b="1" dirty="0"/>
              <a:t>Summary Analysis by company and Year</a:t>
            </a:r>
          </a:p>
        </p:txBody>
      </p:sp>
      <p:pic>
        <p:nvPicPr>
          <p:cNvPr id="9" name="Content Placeholder 8">
            <a:extLst>
              <a:ext uri="{FF2B5EF4-FFF2-40B4-BE49-F238E27FC236}">
                <a16:creationId xmlns:a16="http://schemas.microsoft.com/office/drawing/2014/main" id="{3092CC21-33BF-4610-B44F-84486CF412F4}"/>
              </a:ext>
            </a:extLst>
          </p:cNvPr>
          <p:cNvPicPr>
            <a:picLocks noGrp="1" noChangeAspect="1"/>
          </p:cNvPicPr>
          <p:nvPr>
            <p:ph sz="half" idx="1"/>
          </p:nvPr>
        </p:nvPicPr>
        <p:blipFill>
          <a:blip r:embed="rId2"/>
          <a:stretch>
            <a:fillRect/>
          </a:stretch>
        </p:blipFill>
        <p:spPr>
          <a:xfrm>
            <a:off x="191679" y="1074655"/>
            <a:ext cx="7934225" cy="5505253"/>
          </a:xfrm>
          <a:prstGeom prst="rect">
            <a:avLst/>
          </a:prstGeom>
        </p:spPr>
      </p:pic>
      <p:sp>
        <p:nvSpPr>
          <p:cNvPr id="4" name="Content Placeholder 3">
            <a:extLst>
              <a:ext uri="{FF2B5EF4-FFF2-40B4-BE49-F238E27FC236}">
                <a16:creationId xmlns:a16="http://schemas.microsoft.com/office/drawing/2014/main" id="{B086E3BF-744E-4FD3-9864-5104E4A28757}"/>
              </a:ext>
            </a:extLst>
          </p:cNvPr>
          <p:cNvSpPr>
            <a:spLocks noGrp="1"/>
          </p:cNvSpPr>
          <p:nvPr>
            <p:ph sz="half" idx="2"/>
          </p:nvPr>
        </p:nvSpPr>
        <p:spPr>
          <a:xfrm>
            <a:off x="8125904" y="791852"/>
            <a:ext cx="3874417" cy="5872897"/>
          </a:xfrm>
        </p:spPr>
        <p:txBody>
          <a:bodyPr/>
          <a:lstStyle/>
          <a:p>
            <a:pPr marL="0" indent="0">
              <a:buNone/>
            </a:pPr>
            <a:endParaRPr lang="en-GB" sz="2400" dirty="0"/>
          </a:p>
          <a:p>
            <a:pPr marL="0" indent="0">
              <a:buNone/>
            </a:pPr>
            <a:r>
              <a:rPr lang="en-GB" sz="2400" dirty="0"/>
              <a:t>Yellow cab perform well than Pink cab every year in terms of number of trips and total margin per year</a:t>
            </a:r>
            <a:endParaRPr lang="en-GB" sz="2400" b="1" dirty="0"/>
          </a:p>
          <a:p>
            <a:endParaRPr lang="en-GB" dirty="0"/>
          </a:p>
          <a:p>
            <a:endParaRPr lang="en-US" dirty="0"/>
          </a:p>
        </p:txBody>
      </p:sp>
    </p:spTree>
    <p:extLst>
      <p:ext uri="{BB962C8B-B14F-4D97-AF65-F5344CB8AC3E}">
        <p14:creationId xmlns:p14="http://schemas.microsoft.com/office/powerpoint/2010/main" val="345873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B290-A02B-43AC-8436-5CB548F3A344}"/>
              </a:ext>
            </a:extLst>
          </p:cNvPr>
          <p:cNvSpPr>
            <a:spLocks noGrp="1"/>
          </p:cNvSpPr>
          <p:nvPr>
            <p:ph type="title"/>
          </p:nvPr>
        </p:nvSpPr>
        <p:spPr>
          <a:xfrm>
            <a:off x="838200" y="365125"/>
            <a:ext cx="10515600" cy="426727"/>
          </a:xfrm>
        </p:spPr>
        <p:txBody>
          <a:bodyPr>
            <a:noAutofit/>
          </a:bodyPr>
          <a:lstStyle/>
          <a:p>
            <a:pPr algn="ctr"/>
            <a:r>
              <a:rPr lang="en-US" sz="3200" b="1" dirty="0"/>
              <a:t>City based analysis</a:t>
            </a:r>
          </a:p>
        </p:txBody>
      </p:sp>
      <p:sp>
        <p:nvSpPr>
          <p:cNvPr id="5" name="Content Placeholder 4">
            <a:extLst>
              <a:ext uri="{FF2B5EF4-FFF2-40B4-BE49-F238E27FC236}">
                <a16:creationId xmlns:a16="http://schemas.microsoft.com/office/drawing/2014/main" id="{37AA0B31-61BB-489F-B51A-29847936D3B3}"/>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B086E3BF-744E-4FD3-9864-5104E4A28757}"/>
              </a:ext>
            </a:extLst>
          </p:cNvPr>
          <p:cNvSpPr>
            <a:spLocks noGrp="1"/>
          </p:cNvSpPr>
          <p:nvPr>
            <p:ph sz="half" idx="2"/>
          </p:nvPr>
        </p:nvSpPr>
        <p:spPr>
          <a:xfrm>
            <a:off x="8125904" y="791852"/>
            <a:ext cx="3874417" cy="5872897"/>
          </a:xfrm>
        </p:spPr>
        <p:txBody>
          <a:bodyPr/>
          <a:lstStyle/>
          <a:p>
            <a:endParaRPr lang="en-GB" sz="2400" dirty="0"/>
          </a:p>
          <a:p>
            <a:r>
              <a:rPr lang="en-GB" sz="2400" dirty="0"/>
              <a:t>Yellow cab perform well than Pink cab in term of total trips in most of big cities, but this KPI is almost identical for small cities</a:t>
            </a:r>
          </a:p>
          <a:p>
            <a:endParaRPr lang="en-GB" sz="2400" dirty="0"/>
          </a:p>
          <a:p>
            <a:r>
              <a:rPr lang="en-GB" sz="2400" dirty="0"/>
              <a:t>But in term of margin, Yellow cab performs well in all  of cities</a:t>
            </a:r>
            <a:endParaRPr lang="en-US" dirty="0"/>
          </a:p>
        </p:txBody>
      </p:sp>
      <p:pic>
        <p:nvPicPr>
          <p:cNvPr id="6" name="Picture 5">
            <a:extLst>
              <a:ext uri="{FF2B5EF4-FFF2-40B4-BE49-F238E27FC236}">
                <a16:creationId xmlns:a16="http://schemas.microsoft.com/office/drawing/2014/main" id="{FB2A17FE-7EC1-46CA-A197-5595CCAA7D5D}"/>
              </a:ext>
            </a:extLst>
          </p:cNvPr>
          <p:cNvPicPr>
            <a:picLocks noChangeAspect="1"/>
          </p:cNvPicPr>
          <p:nvPr/>
        </p:nvPicPr>
        <p:blipFill>
          <a:blip r:embed="rId2"/>
          <a:stretch>
            <a:fillRect/>
          </a:stretch>
        </p:blipFill>
        <p:spPr>
          <a:xfrm>
            <a:off x="623887" y="970960"/>
            <a:ext cx="7624567" cy="5506039"/>
          </a:xfrm>
          <a:prstGeom prst="rect">
            <a:avLst/>
          </a:prstGeom>
        </p:spPr>
      </p:pic>
    </p:spTree>
    <p:extLst>
      <p:ext uri="{BB962C8B-B14F-4D97-AF65-F5344CB8AC3E}">
        <p14:creationId xmlns:p14="http://schemas.microsoft.com/office/powerpoint/2010/main" val="9831976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709</TotalTime>
  <Words>1059</Words>
  <Application>Microsoft Office PowerPoint</Application>
  <PresentationFormat>Widescreen</PresentationFormat>
  <Paragraphs>125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G2M Case Study</vt:lpstr>
      <vt:lpstr>Project summary</vt:lpstr>
      <vt:lpstr>Project dataset</vt:lpstr>
      <vt:lpstr>Project dataset</vt:lpstr>
      <vt:lpstr>Analysis</vt:lpstr>
      <vt:lpstr>Analysis</vt:lpstr>
      <vt:lpstr>Margin analysis per unit</vt:lpstr>
      <vt:lpstr>Summary Analysis by company and Year</vt:lpstr>
      <vt:lpstr>City based analysis</vt:lpstr>
      <vt:lpstr>Analysis by type of day</vt:lpstr>
      <vt:lpstr>Temperature vs Trips</vt:lpstr>
      <vt:lpstr>City coverage </vt:lpstr>
      <vt:lpstr>Correlation margin per km and income</vt:lpstr>
      <vt:lpstr>Time based Analysis</vt:lpstr>
      <vt:lpstr>Time series analysis</vt:lpstr>
      <vt:lpstr>Forecasting for Pink  Cab</vt:lpstr>
      <vt:lpstr>Forecasting for Yellow  Cab</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Fofana, Mamadi</dc:creator>
  <cp:lastModifiedBy>Fofana, Mamadi</cp:lastModifiedBy>
  <cp:revision>52</cp:revision>
  <dcterms:created xsi:type="dcterms:W3CDTF">2021-08-07T14:35:31Z</dcterms:created>
  <dcterms:modified xsi:type="dcterms:W3CDTF">2021-08-08T16:54:18Z</dcterms:modified>
</cp:coreProperties>
</file>