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72" r:id="rId6"/>
    <p:sldId id="271" r:id="rId7"/>
    <p:sldId id="264" r:id="rId8"/>
    <p:sldId id="263" r:id="rId9"/>
    <p:sldId id="265" r:id="rId10"/>
    <p:sldId id="267" r:id="rId11"/>
    <p:sldId id="27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88" d="100"/>
          <a:sy n="88" d="100"/>
        </p:scale>
        <p:origin x="28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E1B3-F752-3C43-92EB-ADFD2575C06A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census.usda.gov/Publications/2012/Full_Report/Volume_1,_Chapter_2_US_State_Level/" TargetMode="External"/><Relationship Id="rId4" Type="http://schemas.openxmlformats.org/officeDocument/2006/relationships/hyperlink" Target="https://www.agcensus.usda.gov/Publications/2007/Full_Report/Volume_1,_Chapter_2_US_State_Level/" TargetMode="External"/><Relationship Id="rId5" Type="http://schemas.openxmlformats.org/officeDocument/2006/relationships/hyperlink" Target="https://www.census.gov/prod/cen2010/cph-2-44.pdf" TargetMode="External"/><Relationship Id="rId6" Type="http://schemas.openxmlformats.org/officeDocument/2006/relationships/hyperlink" Target="https://thda.org/research-planning/home-sales-price-by-county" TargetMode="External"/><Relationship Id="rId7" Type="http://schemas.openxmlformats.org/officeDocument/2006/relationships/hyperlink" Target="https://www.ranker.com/list/companies-headquartered-in-tennessee/the-working-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bula.technolog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924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Course Capstone Project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smtClean="0"/>
              <a:t>Land </a:t>
            </a:r>
            <a:r>
              <a:rPr lang="en-US" sz="6600" b="1" dirty="0"/>
              <a:t>Use change in Tennessee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4837"/>
            <a:ext cx="10515600" cy="17621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Massih Forootan</a:t>
            </a:r>
          </a:p>
          <a:p>
            <a:pPr marL="0" indent="0" algn="ctr">
              <a:buNone/>
            </a:pPr>
            <a:r>
              <a:rPr lang="en-US" dirty="0" smtClean="0"/>
              <a:t>Nashville Software School</a:t>
            </a:r>
          </a:p>
          <a:p>
            <a:pPr marL="0" indent="0" algn="ctr">
              <a:buNone/>
            </a:pPr>
            <a:r>
              <a:rPr lang="en-US" dirty="0" smtClean="0"/>
              <a:t>Oct 17 </a:t>
            </a:r>
            <a:r>
              <a:rPr lang="mr-IN" dirty="0" smtClean="0"/>
              <a:t>–</a:t>
            </a:r>
            <a:r>
              <a:rPr lang="en-US" dirty="0" smtClean="0"/>
              <a:t> Jul 18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5369" y="0"/>
            <a:ext cx="8921261" cy="72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5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1524" y="5716589"/>
            <a:ext cx="3200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cap_kmean.ipynb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196"/>
            <a:ext cx="5672138" cy="3133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9" y="2524196"/>
            <a:ext cx="5691378" cy="312493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1524" y="5716589"/>
            <a:ext cx="3200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cap_kmean.ipynb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55" y="2524196"/>
            <a:ext cx="5476876" cy="3132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" y="2532036"/>
            <a:ext cx="5691378" cy="312493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868363"/>
            <a:ext cx="10515600" cy="860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PC1/PC2 </a:t>
            </a:r>
            <a:r>
              <a:rPr lang="en-US" sz="2400" dirty="0" err="1" smtClean="0"/>
              <a:t>biplot</a:t>
            </a:r>
            <a:r>
              <a:rPr lang="en-US" sz="2400" dirty="0" smtClean="0"/>
              <a:t> and cluster county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81524" y="5716589"/>
            <a:ext cx="3200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cap_kmean.ipynb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22" y="3194223"/>
            <a:ext cx="5757862" cy="1684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" y="2532036"/>
            <a:ext cx="5691378" cy="31249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868363"/>
            <a:ext cx="10515600" cy="860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Features correlated to each other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81524" y="5716589"/>
            <a:ext cx="3200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cap_kmean.ipynb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076" y="2214562"/>
            <a:ext cx="417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Housing unit </a:t>
            </a:r>
            <a:r>
              <a:rPr lang="mr-IN" dirty="0" smtClean="0"/>
              <a:t>–</a:t>
            </a:r>
            <a:r>
              <a:rPr lang="en-US" dirty="0" smtClean="0"/>
              <a:t> Population - Home sales</a:t>
            </a:r>
          </a:p>
          <a:p>
            <a:endParaRPr lang="en-US" dirty="0"/>
          </a:p>
          <a:p>
            <a:r>
              <a:rPr lang="en-US" dirty="0" smtClean="0"/>
              <a:t>Idle croplands  </a:t>
            </a:r>
            <a:r>
              <a:rPr lang="mr-IN" dirty="0" smtClean="0"/>
              <a:t>–</a:t>
            </a:r>
            <a:r>
              <a:rPr lang="en-US" dirty="0" smtClean="0"/>
              <a:t> Large size farms </a:t>
            </a:r>
            <a:r>
              <a:rPr lang="mr-IN" dirty="0" smtClean="0"/>
              <a:t>–</a:t>
            </a:r>
            <a:r>
              <a:rPr lang="en-US" dirty="0" smtClean="0"/>
              <a:t> Conserved land </a:t>
            </a:r>
            <a:r>
              <a:rPr lang="mr-IN" dirty="0" smtClean="0"/>
              <a:t>–</a:t>
            </a:r>
            <a:r>
              <a:rPr lang="en-US" dirty="0" smtClean="0"/>
              <a:t> Cropland insured</a:t>
            </a:r>
          </a:p>
          <a:p>
            <a:endParaRPr lang="en-US" dirty="0"/>
          </a:p>
          <a:p>
            <a:r>
              <a:rPr lang="en-US" dirty="0" smtClean="0"/>
              <a:t>Median price </a:t>
            </a:r>
            <a:r>
              <a:rPr lang="mr-IN" dirty="0" smtClean="0"/>
              <a:t>–</a:t>
            </a:r>
            <a:r>
              <a:rPr lang="en-US" dirty="0" smtClean="0"/>
              <a:t> Small farms </a:t>
            </a:r>
            <a:r>
              <a:rPr lang="mr-IN" dirty="0" smtClean="0"/>
              <a:t>–</a:t>
            </a:r>
            <a:r>
              <a:rPr lang="en-US" dirty="0" smtClean="0"/>
              <a:t> Population change</a:t>
            </a:r>
          </a:p>
          <a:p>
            <a:endParaRPr lang="en-US" dirty="0" smtClean="0"/>
          </a:p>
          <a:p>
            <a:r>
              <a:rPr lang="en-US" dirty="0" smtClean="0"/>
              <a:t>Cropland grazed </a:t>
            </a:r>
            <a:r>
              <a:rPr lang="mr-IN" dirty="0" smtClean="0"/>
              <a:t>–</a:t>
            </a:r>
            <a:r>
              <a:rPr lang="en-US" dirty="0" smtClean="0"/>
              <a:t> Mid size farms </a:t>
            </a:r>
            <a:r>
              <a:rPr lang="mr-IN" dirty="0" smtClean="0"/>
              <a:t>–</a:t>
            </a:r>
            <a:r>
              <a:rPr lang="en-US" dirty="0" smtClean="0"/>
              <a:t> Failed croplands</a:t>
            </a:r>
          </a:p>
          <a:p>
            <a:endParaRPr lang="en-US" dirty="0"/>
          </a:p>
          <a:p>
            <a:r>
              <a:rPr lang="en-US" dirty="0" smtClean="0"/>
              <a:t>Building area in farms </a:t>
            </a:r>
            <a:r>
              <a:rPr lang="mr-IN" dirty="0" smtClean="0"/>
              <a:t>–</a:t>
            </a:r>
            <a:r>
              <a:rPr lang="en-US" dirty="0" smtClean="0"/>
              <a:t> Woodland area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6880" y="2307790"/>
            <a:ext cx="219079" cy="206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62113" y="2917400"/>
            <a:ext cx="219079" cy="2068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43019" y="2912632"/>
            <a:ext cx="219079" cy="2068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1162" y="3693693"/>
            <a:ext cx="219079" cy="2068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0684" y="4517619"/>
            <a:ext cx="219079" cy="2068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7304" y="4512851"/>
            <a:ext cx="219079" cy="206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81160" y="5293903"/>
            <a:ext cx="219079" cy="206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87" y="355838"/>
            <a:ext cx="6672238" cy="1951951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94" y="0"/>
            <a:ext cx="8921261" cy="371475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Land Use change in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Tennessee </a:t>
            </a:r>
            <a:r>
              <a:rPr lang="mr-IN" sz="2400" b="1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674" y="742861"/>
            <a:ext cx="10541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 (</a:t>
            </a:r>
            <a:r>
              <a:rPr lang="en-US" sz="2400" b="1" dirty="0" err="1" smtClean="0"/>
              <a:t>Midstone</a:t>
            </a:r>
            <a:r>
              <a:rPr lang="en-US" sz="2400" b="1" dirty="0" smtClean="0"/>
              <a:t> project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ShinyApp</a:t>
            </a:r>
            <a:r>
              <a:rPr lang="en-US" sz="2400" b="1" dirty="0" smtClean="0"/>
              <a:t>)</a:t>
            </a:r>
          </a:p>
          <a:p>
            <a:endParaRPr lang="en-US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Farmlands </a:t>
            </a:r>
            <a:r>
              <a:rPr lang="en-US" sz="2400" dirty="0" smtClean="0"/>
              <a:t>area has decreased during the 2002 </a:t>
            </a:r>
            <a:r>
              <a:rPr lang="mr-IN" sz="2400" dirty="0" smtClean="0"/>
              <a:t>–</a:t>
            </a:r>
            <a:r>
              <a:rPr lang="en-US" sz="2400" dirty="0" smtClean="0"/>
              <a:t> 2012 according to USDA </a:t>
            </a:r>
            <a:r>
              <a:rPr lang="en-US" sz="2400" dirty="0" smtClean="0"/>
              <a:t>Census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Meanwhile, the land used for residential/commercial is </a:t>
            </a:r>
            <a:r>
              <a:rPr lang="en-US" sz="2400" dirty="0" smtClean="0"/>
              <a:t>growing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pattern of the change is not the same among different counties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3791903"/>
            <a:ext cx="3757613" cy="2732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15" y="3791902"/>
            <a:ext cx="3715789" cy="27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Question: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 factor(s) contribute to the decrease in farm land </a:t>
            </a:r>
            <a:r>
              <a:rPr lang="en-US" sz="3200" dirty="0" smtClean="0">
                <a:solidFill>
                  <a:srgbClr val="FF0000"/>
                </a:solidFill>
              </a:rPr>
              <a:t>use?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2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/>
              <a:t>Hypotheses</a:t>
            </a:r>
            <a:r>
              <a:rPr lang="en-US" sz="2000" b="1" dirty="0"/>
              <a:t>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metrics that </a:t>
            </a:r>
            <a:r>
              <a:rPr lang="en-US" sz="2000" dirty="0" smtClean="0"/>
              <a:t>impact </a:t>
            </a:r>
            <a:r>
              <a:rPr lang="en-US" sz="2000" dirty="0"/>
              <a:t>the change in farmlands are believed to be or related to the following traits, and will therefore be put on test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Farms that make </a:t>
            </a:r>
            <a:r>
              <a:rPr lang="en-US" sz="2000" b="1" dirty="0"/>
              <a:t>less dollar </a:t>
            </a:r>
            <a:r>
              <a:rPr lang="en-US" sz="2000" dirty="0"/>
              <a:t>amounts due to mismanagement and/or marketing bottlenecks will gradually receive more preference for changing land use.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/>
              <a:t>Farms that are </a:t>
            </a:r>
            <a:r>
              <a:rPr lang="en-US" sz="2000" b="1" dirty="0"/>
              <a:t>smaller in area </a:t>
            </a:r>
            <a:r>
              <a:rPr lang="en-US" sz="2000" dirty="0"/>
              <a:t>(</a:t>
            </a:r>
            <a:r>
              <a:rPr lang="en-US" sz="2000" dirty="0" err="1"/>
              <a:t>eg</a:t>
            </a:r>
            <a:r>
              <a:rPr lang="en-US" sz="2000" dirty="0"/>
              <a:t> after being split among next generation) will become less profitable, encouraging the land owner to consider changing land </a:t>
            </a:r>
            <a:r>
              <a:rPr lang="en-US" sz="2000" dirty="0" smtClean="0"/>
              <a:t>use</a:t>
            </a:r>
          </a:p>
          <a:p>
            <a:pPr marL="342900" indent="-342900" fontAlgn="ctr">
              <a:buFont typeface="+mj-lt"/>
              <a:buAutoNum type="arabicPeriod"/>
            </a:pPr>
            <a:endParaRPr lang="en-US" sz="2000" dirty="0" smtClean="0"/>
          </a:p>
          <a:p>
            <a:pPr fontAlgn="ctr"/>
            <a:r>
              <a:rPr lang="en-US" sz="2000" dirty="0" smtClean="0"/>
              <a:t>In </a:t>
            </a:r>
            <a:r>
              <a:rPr lang="en-US" sz="2000" dirty="0"/>
              <a:t>both cases, the market value for </a:t>
            </a:r>
            <a:r>
              <a:rPr lang="en-US" sz="2000" b="1" dirty="0"/>
              <a:t>residential/commercial properties </a:t>
            </a:r>
            <a:r>
              <a:rPr lang="en-US" sz="2000" dirty="0"/>
              <a:t>in the same </a:t>
            </a:r>
            <a:r>
              <a:rPr lang="en-US" sz="2000" dirty="0" smtClean="0"/>
              <a:t>area, hand in hand with </a:t>
            </a:r>
            <a:r>
              <a:rPr lang="en-US" sz="2000" b="1" dirty="0" smtClean="0"/>
              <a:t>big industries </a:t>
            </a:r>
            <a:r>
              <a:rPr lang="en-US" sz="2000" dirty="0"/>
              <a:t>can act as an incentive or a barrier.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8683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Workflow:</a:t>
            </a:r>
          </a:p>
          <a:p>
            <a:pPr marL="0" indent="0">
              <a:buNone/>
            </a:pPr>
            <a:r>
              <a:rPr lang="en-US" sz="2400" b="1" dirty="0" smtClean="0"/>
              <a:t>Data Resources: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/>
              <a:t>Some data was collected from PDF files available online, using </a:t>
            </a:r>
            <a:r>
              <a:rPr lang="en-US" b="1" dirty="0">
                <a:hlinkClick r:id="rId2"/>
              </a:rPr>
              <a:t>Tabula Software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for agricultural land use and product values:</a:t>
            </a:r>
          </a:p>
          <a:p>
            <a:pPr marL="914400" lvl="2" indent="0">
              <a:buNone/>
            </a:pPr>
            <a:r>
              <a:rPr lang="en-US" dirty="0"/>
              <a:t>Collected from USDA </a:t>
            </a:r>
            <a:r>
              <a:rPr lang="en-US" dirty="0" err="1"/>
              <a:t>Cencus</a:t>
            </a:r>
            <a:r>
              <a:rPr lang="en-US" dirty="0"/>
              <a:t> for Agriculture </a:t>
            </a:r>
            <a:r>
              <a:rPr lang="en-US" dirty="0">
                <a:hlinkClick r:id="rId3"/>
              </a:rPr>
              <a:t>2012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2007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for urbanization and population metrics</a:t>
            </a:r>
          </a:p>
          <a:p>
            <a:pPr marL="914400" lvl="2" indent="0">
              <a:buNone/>
            </a:pPr>
            <a:r>
              <a:rPr lang="en-US" dirty="0"/>
              <a:t>Collected</a:t>
            </a:r>
            <a:r>
              <a:rPr lang="en-US" dirty="0"/>
              <a:t> from </a:t>
            </a:r>
            <a:r>
              <a:rPr lang="en-US" dirty="0">
                <a:hlinkClick r:id="rId5"/>
              </a:rPr>
              <a:t>Tennessee Census for Urbanization and Housing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for home sales and prices</a:t>
            </a:r>
          </a:p>
          <a:p>
            <a:pPr marL="914400" lvl="2" indent="0">
              <a:buNone/>
            </a:pPr>
            <a:r>
              <a:rPr lang="en-US" dirty="0"/>
              <a:t>Collected</a:t>
            </a:r>
            <a:r>
              <a:rPr lang="en-US" dirty="0"/>
              <a:t> from </a:t>
            </a:r>
            <a:r>
              <a:rPr lang="en-US" dirty="0">
                <a:hlinkClick r:id="rId6"/>
              </a:rPr>
              <a:t>Tennessee Home Development Agency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for location of big industries headquartered in Tennessee</a:t>
            </a:r>
          </a:p>
          <a:p>
            <a:pPr marL="914400" lvl="2" indent="0">
              <a:buNone/>
            </a:pPr>
            <a:r>
              <a:rPr lang="en-US" dirty="0"/>
              <a:t>Collected</a:t>
            </a:r>
            <a:r>
              <a:rPr lang="en-US" dirty="0"/>
              <a:t> from </a:t>
            </a:r>
            <a:r>
              <a:rPr lang="en-US" dirty="0">
                <a:hlinkClick r:id="rId7"/>
              </a:rPr>
              <a:t>Ranker</a:t>
            </a:r>
            <a:endParaRPr lang="en-US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81524" y="5716589"/>
            <a:ext cx="281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cap_read.ipynb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868362"/>
            <a:ext cx="10515600" cy="4746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Workflow:</a:t>
            </a:r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Read </a:t>
            </a:r>
            <a:r>
              <a:rPr lang="en-US" sz="2400" b="1" dirty="0"/>
              <a:t>the </a:t>
            </a:r>
            <a:r>
              <a:rPr lang="en-US" sz="2400" b="1" dirty="0" smtClean="0"/>
              <a:t>data </a:t>
            </a:r>
            <a:r>
              <a:rPr lang="en-US" sz="2400" dirty="0" smtClean="0"/>
              <a:t>PDF / XLS / CSV files converted into data frames and reorganized.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Clean the data: </a:t>
            </a:r>
            <a:r>
              <a:rPr lang="en-US" sz="2400" dirty="0"/>
              <a:t>All the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 </a:t>
            </a:r>
            <a:r>
              <a:rPr lang="en-US" sz="2400" dirty="0"/>
              <a:t>created </a:t>
            </a:r>
            <a:r>
              <a:rPr lang="en-US" sz="2400" dirty="0" smtClean="0"/>
              <a:t>are </a:t>
            </a:r>
            <a:r>
              <a:rPr lang="en-US" sz="2400" dirty="0"/>
              <a:t>called and </a:t>
            </a:r>
            <a:r>
              <a:rPr lang="en-US" sz="2400" dirty="0" smtClean="0"/>
              <a:t>merged.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Dimension Reduction:</a:t>
            </a:r>
            <a:r>
              <a:rPr lang="en-US" sz="2400" dirty="0" smtClean="0"/>
              <a:t> Principle component analysis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Clustering:</a:t>
            </a:r>
            <a:r>
              <a:rPr lang="en-US" sz="2400" dirty="0" smtClean="0"/>
              <a:t> Using K-mean</a:t>
            </a:r>
          </a:p>
          <a:p>
            <a:pPr marL="457200" lvl="1" indent="-457200">
              <a:spcBef>
                <a:spcPts val="1000"/>
              </a:spcBef>
              <a:buFont typeface="Arial"/>
              <a:buAutoNum type="arabicPeriod"/>
            </a:pPr>
            <a:endParaRPr lang="en-US" dirty="0"/>
          </a:p>
          <a:p>
            <a:pPr marL="457200" lvl="1" indent="-457200">
              <a:spcBef>
                <a:spcPts val="1000"/>
              </a:spcBef>
              <a:buFont typeface="Arial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0138"/>
            <a:ext cx="10515600" cy="30035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Conclusion</a:t>
            </a:r>
          </a:p>
          <a:p>
            <a:r>
              <a:rPr lang="en-US" dirty="0" smtClean="0"/>
              <a:t>The main outlier counties are those that accommodate big cities, and the west TN area</a:t>
            </a:r>
          </a:p>
          <a:p>
            <a:endParaRPr lang="en-US" dirty="0"/>
          </a:p>
          <a:p>
            <a:r>
              <a:rPr lang="en-US" dirty="0" smtClean="0"/>
              <a:t>It appears that availability of </a:t>
            </a:r>
            <a:r>
              <a:rPr lang="en-US" b="1" dirty="0" smtClean="0"/>
              <a:t>small farm size </a:t>
            </a:r>
            <a:r>
              <a:rPr lang="en-US" dirty="0" smtClean="0"/>
              <a:t>acts as an incentive / symptom for urbanization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342901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Results</a:t>
            </a:r>
          </a:p>
          <a:p>
            <a:endParaRPr lang="en-US" sz="2800" b="1" u="sng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Three significant principal components identified farm specs, population/housing, and cropland specs. 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Some analyzed features showed correlation with geographical coordination.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868363"/>
            <a:ext cx="10515600" cy="917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Read </a:t>
            </a:r>
            <a:r>
              <a:rPr lang="en-US" sz="2400" b="1" dirty="0"/>
              <a:t>the </a:t>
            </a:r>
            <a:r>
              <a:rPr lang="en-US" sz="2400" b="1" dirty="0" smtClean="0"/>
              <a:t>data </a:t>
            </a:r>
            <a:r>
              <a:rPr lang="en-US" sz="2400" dirty="0" smtClean="0"/>
              <a:t>PDF files converted into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 should be reorganized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81524" y="5716589"/>
            <a:ext cx="281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cap_read.ipynb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0176" y="1987006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50057"/>
              </p:ext>
            </p:extLst>
          </p:nvPr>
        </p:nvGraphicFramePr>
        <p:xfrm>
          <a:off x="5929310" y="3340094"/>
          <a:ext cx="4610100" cy="14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/>
                <a:gridCol w="1536700"/>
                <a:gridCol w="1536700"/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5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4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4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57351" y="2369585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0176" y="3521806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0176" y="5076818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57350" y="5377897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7351" y="3813168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28963" y="3284379"/>
            <a:ext cx="2428875" cy="1564729"/>
          </a:xfrm>
          <a:prstGeom prst="rightArrow">
            <a:avLst>
              <a:gd name="adj1" fmla="val 50000"/>
              <a:gd name="adj2" fmla="val 8652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1524" y="5846362"/>
            <a:ext cx="263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cap_pca.ipynb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22" y="836259"/>
            <a:ext cx="5700712" cy="500492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1524" y="5716589"/>
            <a:ext cx="263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cap_pca.ipynb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4" y="2316942"/>
            <a:ext cx="10281607" cy="33996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0894" y="0"/>
            <a:ext cx="8921261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Land Use change in Tennessee </a:t>
            </a:r>
            <a:r>
              <a:rPr lang="mr-IN" sz="2400" b="1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400" b="1" smtClean="0">
                <a:solidFill>
                  <a:schemeClr val="bg1">
                    <a:lumMod val="75000"/>
                  </a:schemeClr>
                </a:solidFill>
              </a:rPr>
              <a:t> Massih Forootan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513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Course Capstone Project   Land Use change in Tennessee</vt:lpstr>
      <vt:lpstr>Land Use change in Tennessee – Massih Forootan</vt:lpstr>
      <vt:lpstr>Question: What factor(s) contribute to the decrease in farm land use?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change in Tennessee</dc:title>
  <dc:creator>Massih Forootan مسیح فروتن</dc:creator>
  <cp:lastModifiedBy>Massih Forootan مسیح فروتن</cp:lastModifiedBy>
  <cp:revision>29</cp:revision>
  <dcterms:created xsi:type="dcterms:W3CDTF">2018-07-17T09:46:44Z</dcterms:created>
  <dcterms:modified xsi:type="dcterms:W3CDTF">2018-07-21T19:23:21Z</dcterms:modified>
</cp:coreProperties>
</file>