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2" r:id="rId6"/>
    <p:sldId id="267" r:id="rId7"/>
    <p:sldId id="260" r:id="rId8"/>
    <p:sldId id="259" r:id="rId9"/>
    <p:sldId id="263" r:id="rId10"/>
    <p:sldId id="271" r:id="rId11"/>
    <p:sldId id="261" r:id="rId12"/>
    <p:sldId id="268" r:id="rId13"/>
    <p:sldId id="265" r:id="rId14"/>
    <p:sldId id="266" r:id="rId15"/>
    <p:sldId id="269" r:id="rId16"/>
    <p:sldId id="270" r:id="rId17"/>
    <p:sldId id="272" r:id="rId18"/>
  </p:sldIdLst>
  <p:sldSz cx="12192000" cy="6858000"/>
  <p:notesSz cx="12192000" cy="6858000"/>
  <p:defaultText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4643"/>
  </p:normalViewPr>
  <p:slideViewPr>
    <p:cSldViewPr>
      <p:cViewPr>
        <p:scale>
          <a:sx n="65" d="100"/>
          <a:sy n="65" d="100"/>
        </p:scale>
        <p:origin x="528" y="10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1"/>
            <a:ext cx="12192000" cy="6858000"/>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txBox="1"/>
          <p:nvPr/>
        </p:nvSpPr>
        <p:spPr>
          <a:xfrm>
            <a:off x="4511421" y="563016"/>
            <a:ext cx="3536100" cy="1144574"/>
          </a:xfrm>
          <a:prstGeom prst="rect">
            <a:avLst/>
          </a:prstGeom>
        </p:spPr>
        <p:txBody>
          <a:bodyPr wrap="square" lIns="0" tIns="0" rIns="0" bIns="0" rtlCol="0">
            <a:noAutofit/>
          </a:bodyPr>
          <a:lstStyle/>
          <a:p>
            <a:pPr marL="660173" marR="696033" algn="ctr">
              <a:lnSpc>
                <a:spcPts val="4180"/>
              </a:lnSpc>
              <a:spcBef>
                <a:spcPts val="209"/>
              </a:spcBef>
            </a:pPr>
            <a:r>
              <a:rPr sz="6000" spc="0" baseline="3413" dirty="0">
                <a:latin typeface="Calibri"/>
                <a:cs typeface="Calibri"/>
              </a:rPr>
              <a:t>Caso</a:t>
            </a:r>
            <a:r>
              <a:rPr sz="6000" spc="-29" baseline="3413" dirty="0">
                <a:latin typeface="Calibri"/>
                <a:cs typeface="Calibri"/>
              </a:rPr>
              <a:t> </a:t>
            </a:r>
            <a:r>
              <a:rPr sz="6000" spc="0" baseline="3413" dirty="0">
                <a:latin typeface="Calibri"/>
                <a:cs typeface="Calibri"/>
              </a:rPr>
              <a:t>No.</a:t>
            </a:r>
            <a:r>
              <a:rPr lang="es-ES" sz="6000" spc="0" baseline="3413" dirty="0">
                <a:latin typeface="Calibri"/>
                <a:cs typeface="Calibri"/>
              </a:rPr>
              <a:t>3</a:t>
            </a:r>
            <a:endParaRPr sz="4000" dirty="0">
              <a:latin typeface="Calibri"/>
              <a:cs typeface="Calibri"/>
            </a:endParaRPr>
          </a:p>
          <a:p>
            <a:pPr algn="ctr">
              <a:lnSpc>
                <a:spcPts val="4800"/>
              </a:lnSpc>
              <a:spcBef>
                <a:spcPts val="31"/>
              </a:spcBef>
            </a:pPr>
            <a:r>
              <a:rPr sz="6000" spc="0" baseline="1365" dirty="0">
                <a:latin typeface="Calibri"/>
                <a:cs typeface="Calibri"/>
              </a:rPr>
              <a:t>Me</a:t>
            </a:r>
            <a:r>
              <a:rPr sz="6000" spc="-54" baseline="1365" dirty="0">
                <a:latin typeface="Calibri"/>
                <a:cs typeface="Calibri"/>
              </a:rPr>
              <a:t>r</a:t>
            </a:r>
            <a:r>
              <a:rPr sz="6000" spc="-14" baseline="1365" dirty="0">
                <a:latin typeface="Calibri"/>
                <a:cs typeface="Calibri"/>
              </a:rPr>
              <a:t>c</a:t>
            </a:r>
            <a:r>
              <a:rPr sz="6000" spc="0" baseline="1365" dirty="0">
                <a:latin typeface="Calibri"/>
                <a:cs typeface="Calibri"/>
              </a:rPr>
              <a:t>ado</a:t>
            </a:r>
            <a:r>
              <a:rPr sz="6000" spc="-44" baseline="1365" dirty="0">
                <a:latin typeface="Calibri"/>
                <a:cs typeface="Calibri"/>
              </a:rPr>
              <a:t>t</a:t>
            </a:r>
            <a:r>
              <a:rPr sz="6000" spc="0" baseline="1365" dirty="0">
                <a:latin typeface="Calibri"/>
                <a:cs typeface="Calibri"/>
              </a:rPr>
              <a:t>ec</a:t>
            </a:r>
            <a:r>
              <a:rPr sz="6000" spc="-14" baseline="1365" dirty="0">
                <a:latin typeface="Calibri"/>
                <a:cs typeface="Calibri"/>
              </a:rPr>
              <a:t>n</a:t>
            </a:r>
            <a:r>
              <a:rPr sz="6000" spc="0" baseline="1365" dirty="0">
                <a:latin typeface="Calibri"/>
                <a:cs typeface="Calibri"/>
              </a:rPr>
              <a:t>ia</a:t>
            </a:r>
            <a:r>
              <a:rPr sz="6000" spc="-94" baseline="1365" dirty="0">
                <a:latin typeface="Calibri"/>
                <a:cs typeface="Calibri"/>
              </a:rPr>
              <a:t> </a:t>
            </a:r>
            <a:r>
              <a:rPr sz="6000" spc="0" baseline="1365" dirty="0">
                <a:latin typeface="Calibri"/>
                <a:cs typeface="Calibri"/>
              </a:rPr>
              <a:t>II</a:t>
            </a:r>
            <a:endParaRPr sz="4000" dirty="0">
              <a:latin typeface="Calibri"/>
              <a:cs typeface="Calibri"/>
            </a:endParaRPr>
          </a:p>
        </p:txBody>
      </p:sp>
      <p:sp>
        <p:nvSpPr>
          <p:cNvPr id="3" name="object 3"/>
          <p:cNvSpPr txBox="1"/>
          <p:nvPr/>
        </p:nvSpPr>
        <p:spPr>
          <a:xfrm>
            <a:off x="4075557" y="1783079"/>
            <a:ext cx="774820" cy="534415"/>
          </a:xfrm>
          <a:prstGeom prst="rect">
            <a:avLst/>
          </a:prstGeom>
        </p:spPr>
        <p:txBody>
          <a:bodyPr wrap="square" lIns="0" tIns="0" rIns="0" bIns="0" rtlCol="0">
            <a:noAutofit/>
          </a:bodyPr>
          <a:lstStyle/>
          <a:p>
            <a:pPr marL="12700">
              <a:lnSpc>
                <a:spcPts val="4180"/>
              </a:lnSpc>
              <a:spcBef>
                <a:spcPts val="209"/>
              </a:spcBef>
            </a:pPr>
            <a:r>
              <a:rPr sz="6000" spc="0" baseline="3413" dirty="0">
                <a:latin typeface="Calibri"/>
                <a:cs typeface="Calibri"/>
              </a:rPr>
              <a:t>L</a:t>
            </a:r>
            <a:r>
              <a:rPr sz="6000" spc="-9" baseline="3413" dirty="0">
                <a:latin typeface="Calibri"/>
                <a:cs typeface="Calibri"/>
              </a:rPr>
              <a:t>i</a:t>
            </a:r>
            <a:r>
              <a:rPr sz="6000" spc="0" baseline="3413" dirty="0">
                <a:latin typeface="Calibri"/>
                <a:cs typeface="Calibri"/>
              </a:rPr>
              <a:t>c.</a:t>
            </a:r>
            <a:endParaRPr sz="4000">
              <a:latin typeface="Calibri"/>
              <a:cs typeface="Calibri"/>
            </a:endParaRPr>
          </a:p>
        </p:txBody>
      </p:sp>
      <p:sp>
        <p:nvSpPr>
          <p:cNvPr id="2" name="object 2"/>
          <p:cNvSpPr txBox="1"/>
          <p:nvPr/>
        </p:nvSpPr>
        <p:spPr>
          <a:xfrm>
            <a:off x="4861941" y="1783079"/>
            <a:ext cx="3659672" cy="3463163"/>
          </a:xfrm>
          <a:prstGeom prst="rect">
            <a:avLst/>
          </a:prstGeom>
        </p:spPr>
        <p:txBody>
          <a:bodyPr wrap="square" lIns="0" tIns="0" rIns="0" bIns="0" rtlCol="0">
            <a:noAutofit/>
          </a:bodyPr>
          <a:lstStyle/>
          <a:p>
            <a:pPr marL="12700">
              <a:lnSpc>
                <a:spcPts val="4180"/>
              </a:lnSpc>
              <a:spcBef>
                <a:spcPts val="209"/>
              </a:spcBef>
            </a:pPr>
            <a:r>
              <a:rPr sz="6000" spc="0" baseline="3413" dirty="0">
                <a:latin typeface="Calibri"/>
                <a:cs typeface="Calibri"/>
              </a:rPr>
              <a:t>Gui</a:t>
            </a:r>
            <a:r>
              <a:rPr sz="6000" spc="-14" baseline="3413" dirty="0">
                <a:latin typeface="Calibri"/>
                <a:cs typeface="Calibri"/>
              </a:rPr>
              <a:t>l</a:t>
            </a:r>
            <a:r>
              <a:rPr sz="6000" spc="0" baseline="3413" dirty="0">
                <a:latin typeface="Calibri"/>
                <a:cs typeface="Calibri"/>
              </a:rPr>
              <a:t>le</a:t>
            </a:r>
            <a:r>
              <a:rPr sz="6000" spc="-14" baseline="3413" dirty="0">
                <a:latin typeface="Calibri"/>
                <a:cs typeface="Calibri"/>
              </a:rPr>
              <a:t>r</a:t>
            </a:r>
            <a:r>
              <a:rPr sz="6000" spc="0" baseline="3413" dirty="0">
                <a:latin typeface="Calibri"/>
                <a:cs typeface="Calibri"/>
              </a:rPr>
              <a:t>mo Ber</a:t>
            </a:r>
            <a:r>
              <a:rPr sz="6000" spc="-9" baseline="3413" dirty="0">
                <a:latin typeface="Calibri"/>
                <a:cs typeface="Calibri"/>
              </a:rPr>
              <a:t>l</a:t>
            </a:r>
            <a:r>
              <a:rPr sz="6000" spc="0" baseline="3413" dirty="0">
                <a:latin typeface="Calibri"/>
                <a:cs typeface="Calibri"/>
              </a:rPr>
              <a:t>i</a:t>
            </a:r>
            <a:r>
              <a:rPr sz="6000" spc="-54" baseline="3413" dirty="0">
                <a:latin typeface="Calibri"/>
                <a:cs typeface="Calibri"/>
              </a:rPr>
              <a:t>o</a:t>
            </a:r>
            <a:r>
              <a:rPr sz="6000" spc="0" baseline="3413" dirty="0">
                <a:latin typeface="Calibri"/>
                <a:cs typeface="Calibri"/>
              </a:rPr>
              <a:t>z</a:t>
            </a:r>
            <a:endParaRPr sz="4000">
              <a:latin typeface="Calibri"/>
              <a:cs typeface="Calibri"/>
            </a:endParaRPr>
          </a:p>
          <a:p>
            <a:pPr marL="366217" marR="1226845" algn="ctr">
              <a:lnSpc>
                <a:spcPts val="3845"/>
              </a:lnSpc>
            </a:pPr>
            <a:r>
              <a:rPr sz="4800" spc="9" baseline="1706" dirty="0">
                <a:latin typeface="Calibri"/>
                <a:cs typeface="Calibri"/>
              </a:rPr>
              <a:t>I</a:t>
            </a:r>
            <a:r>
              <a:rPr sz="4800" spc="-19" baseline="1706" dirty="0">
                <a:latin typeface="Calibri"/>
                <a:cs typeface="Calibri"/>
              </a:rPr>
              <a:t>n</a:t>
            </a:r>
            <a:r>
              <a:rPr sz="4800" spc="-14" baseline="1706" dirty="0">
                <a:latin typeface="Calibri"/>
                <a:cs typeface="Calibri"/>
              </a:rPr>
              <a:t>t</a:t>
            </a:r>
            <a:r>
              <a:rPr sz="4800" spc="0" baseline="1706" dirty="0">
                <a:latin typeface="Calibri"/>
                <a:cs typeface="Calibri"/>
              </a:rPr>
              <a:t>eg</a:t>
            </a:r>
            <a:r>
              <a:rPr sz="4800" spc="-75" baseline="1706" dirty="0">
                <a:latin typeface="Calibri"/>
                <a:cs typeface="Calibri"/>
              </a:rPr>
              <a:t>r</a:t>
            </a:r>
            <a:r>
              <a:rPr sz="4800" spc="0" baseline="1706" dirty="0">
                <a:latin typeface="Calibri"/>
                <a:cs typeface="Calibri"/>
              </a:rPr>
              <a:t>a</a:t>
            </a:r>
            <a:r>
              <a:rPr sz="4800" spc="-14" baseline="1706" dirty="0">
                <a:latin typeface="Calibri"/>
                <a:cs typeface="Calibri"/>
              </a:rPr>
              <a:t>nt</a:t>
            </a:r>
            <a:r>
              <a:rPr sz="4800" spc="0" baseline="1706" dirty="0">
                <a:latin typeface="Calibri"/>
                <a:cs typeface="Calibri"/>
              </a:rPr>
              <a:t>es:</a:t>
            </a:r>
            <a:endParaRPr sz="3200">
              <a:latin typeface="Calibri"/>
              <a:cs typeface="Calibri"/>
            </a:endParaRPr>
          </a:p>
          <a:p>
            <a:pPr marL="137213" marR="995729" algn="ctr">
              <a:lnSpc>
                <a:spcPts val="3840"/>
              </a:lnSpc>
            </a:pPr>
            <a:r>
              <a:rPr sz="4800" spc="0" baseline="1706" dirty="0">
                <a:latin typeface="Calibri"/>
                <a:cs typeface="Calibri"/>
              </a:rPr>
              <a:t>B</a:t>
            </a:r>
            <a:r>
              <a:rPr sz="4800" spc="-64" baseline="1706" dirty="0">
                <a:latin typeface="Calibri"/>
                <a:cs typeface="Calibri"/>
              </a:rPr>
              <a:t>r</a:t>
            </a:r>
            <a:r>
              <a:rPr sz="4800" spc="0" baseline="1706" dirty="0">
                <a:latin typeface="Calibri"/>
                <a:cs typeface="Calibri"/>
              </a:rPr>
              <a:t>enda</a:t>
            </a:r>
            <a:r>
              <a:rPr sz="4800" spc="-9" baseline="1706" dirty="0">
                <a:latin typeface="Calibri"/>
                <a:cs typeface="Calibri"/>
              </a:rPr>
              <a:t> </a:t>
            </a:r>
            <a:r>
              <a:rPr sz="4800" spc="0" baseline="1706" dirty="0">
                <a:latin typeface="Calibri"/>
                <a:cs typeface="Calibri"/>
              </a:rPr>
              <a:t>A</a:t>
            </a:r>
            <a:r>
              <a:rPr sz="4800" spc="9" baseline="1706" dirty="0">
                <a:latin typeface="Calibri"/>
                <a:cs typeface="Calibri"/>
              </a:rPr>
              <a:t>g</a:t>
            </a:r>
            <a:r>
              <a:rPr sz="4800" spc="0" baseline="1706" dirty="0">
                <a:latin typeface="Calibri"/>
                <a:cs typeface="Calibri"/>
              </a:rPr>
              <a:t>u</a:t>
            </a:r>
            <a:r>
              <a:rPr sz="4800" spc="14" baseline="1706" dirty="0">
                <a:latin typeface="Calibri"/>
                <a:cs typeface="Calibri"/>
              </a:rPr>
              <a:t>i</a:t>
            </a:r>
            <a:r>
              <a:rPr sz="4800" spc="9" baseline="1706" dirty="0">
                <a:latin typeface="Calibri"/>
                <a:cs typeface="Calibri"/>
              </a:rPr>
              <a:t>l</a:t>
            </a:r>
            <a:r>
              <a:rPr sz="4800" spc="0" baseline="1706" dirty="0">
                <a:latin typeface="Calibri"/>
                <a:cs typeface="Calibri"/>
              </a:rPr>
              <a:t>ar</a:t>
            </a:r>
            <a:endParaRPr sz="3200">
              <a:latin typeface="Calibri"/>
              <a:cs typeface="Calibri"/>
            </a:endParaRPr>
          </a:p>
          <a:p>
            <a:pPr marL="192481" marR="1052886" algn="ctr">
              <a:lnSpc>
                <a:spcPts val="3840"/>
              </a:lnSpc>
            </a:pPr>
            <a:r>
              <a:rPr sz="4800" spc="-9" baseline="1706" dirty="0">
                <a:latin typeface="Calibri"/>
                <a:cs typeface="Calibri"/>
              </a:rPr>
              <a:t>J</a:t>
            </a:r>
            <a:r>
              <a:rPr sz="4800" spc="0" baseline="1706" dirty="0">
                <a:latin typeface="Calibri"/>
                <a:cs typeface="Calibri"/>
              </a:rPr>
              <a:t>o</a:t>
            </a:r>
            <a:r>
              <a:rPr sz="4800" spc="-59" baseline="1706" dirty="0">
                <a:latin typeface="Calibri"/>
                <a:cs typeface="Calibri"/>
              </a:rPr>
              <a:t>r</a:t>
            </a:r>
            <a:r>
              <a:rPr sz="4800" spc="-14" baseline="1706" dirty="0">
                <a:latin typeface="Calibri"/>
                <a:cs typeface="Calibri"/>
              </a:rPr>
              <a:t>g</a:t>
            </a:r>
            <a:r>
              <a:rPr sz="4800" spc="0" baseline="1706" dirty="0">
                <a:latin typeface="Calibri"/>
                <a:cs typeface="Calibri"/>
              </a:rPr>
              <a:t>e</a:t>
            </a:r>
            <a:r>
              <a:rPr sz="4800" spc="-18" baseline="1706" dirty="0">
                <a:latin typeface="Calibri"/>
                <a:cs typeface="Calibri"/>
              </a:rPr>
              <a:t> </a:t>
            </a:r>
            <a:r>
              <a:rPr sz="4800" spc="0" baseline="1706" dirty="0">
                <a:latin typeface="Calibri"/>
                <a:cs typeface="Calibri"/>
              </a:rPr>
              <a:t>Gu</a:t>
            </a:r>
            <a:r>
              <a:rPr sz="4800" spc="-19" baseline="1706" dirty="0">
                <a:latin typeface="Calibri"/>
                <a:cs typeface="Calibri"/>
              </a:rPr>
              <a:t>e</a:t>
            </a:r>
            <a:r>
              <a:rPr sz="4800" spc="-50" baseline="1706" dirty="0">
                <a:latin typeface="Calibri"/>
                <a:cs typeface="Calibri"/>
              </a:rPr>
              <a:t>v</a:t>
            </a:r>
            <a:r>
              <a:rPr sz="4800" spc="0" baseline="1706" dirty="0">
                <a:latin typeface="Calibri"/>
                <a:cs typeface="Calibri"/>
              </a:rPr>
              <a:t>a</a:t>
            </a:r>
            <a:r>
              <a:rPr sz="4800" spc="-69" baseline="1706" dirty="0">
                <a:latin typeface="Calibri"/>
                <a:cs typeface="Calibri"/>
              </a:rPr>
              <a:t>r</a:t>
            </a:r>
            <a:r>
              <a:rPr sz="4800" spc="0" baseline="1706" dirty="0">
                <a:latin typeface="Calibri"/>
                <a:cs typeface="Calibri"/>
              </a:rPr>
              <a:t>a</a:t>
            </a:r>
            <a:endParaRPr sz="3200">
              <a:latin typeface="Calibri"/>
              <a:cs typeface="Calibri"/>
            </a:endParaRPr>
          </a:p>
          <a:p>
            <a:pPr marL="290017" marR="1152882" algn="ctr">
              <a:lnSpc>
                <a:spcPts val="3845"/>
              </a:lnSpc>
              <a:spcBef>
                <a:spcPts val="0"/>
              </a:spcBef>
            </a:pPr>
            <a:r>
              <a:rPr sz="4800" spc="-9" baseline="1706" dirty="0">
                <a:latin typeface="Calibri"/>
                <a:cs typeface="Calibri"/>
              </a:rPr>
              <a:t>J</a:t>
            </a:r>
            <a:r>
              <a:rPr sz="4800" spc="-14" baseline="1706" dirty="0">
                <a:latin typeface="Calibri"/>
                <a:cs typeface="Calibri"/>
              </a:rPr>
              <a:t>a</a:t>
            </a:r>
            <a:r>
              <a:rPr sz="4800" spc="-59" baseline="1706" dirty="0">
                <a:latin typeface="Calibri"/>
                <a:cs typeface="Calibri"/>
              </a:rPr>
              <a:t>f</a:t>
            </a:r>
            <a:r>
              <a:rPr sz="4800" spc="-25" baseline="1706" dirty="0">
                <a:latin typeface="Calibri"/>
                <a:cs typeface="Calibri"/>
              </a:rPr>
              <a:t>e</a:t>
            </a:r>
            <a:r>
              <a:rPr sz="4800" spc="0" baseline="1706" dirty="0">
                <a:latin typeface="Calibri"/>
                <a:cs typeface="Calibri"/>
              </a:rPr>
              <a:t>t</a:t>
            </a:r>
            <a:r>
              <a:rPr sz="4800" spc="-15" baseline="1706" dirty="0">
                <a:latin typeface="Calibri"/>
                <a:cs typeface="Calibri"/>
              </a:rPr>
              <a:t> </a:t>
            </a:r>
            <a:r>
              <a:rPr sz="4800" spc="0" baseline="1706" dirty="0">
                <a:latin typeface="Calibri"/>
                <a:cs typeface="Calibri"/>
              </a:rPr>
              <a:t>Mo</a:t>
            </a:r>
            <a:r>
              <a:rPr sz="4800" spc="-19" baseline="1706" dirty="0">
                <a:latin typeface="Calibri"/>
                <a:cs typeface="Calibri"/>
              </a:rPr>
              <a:t>n</a:t>
            </a:r>
            <a:r>
              <a:rPr sz="4800" spc="-14" baseline="1706" dirty="0">
                <a:latin typeface="Calibri"/>
                <a:cs typeface="Calibri"/>
              </a:rPr>
              <a:t>t</a:t>
            </a:r>
            <a:r>
              <a:rPr sz="4800" spc="0" baseline="1706" dirty="0">
                <a:latin typeface="Calibri"/>
                <a:cs typeface="Calibri"/>
              </a:rPr>
              <a:t>es</a:t>
            </a:r>
            <a:endParaRPr sz="3200">
              <a:latin typeface="Calibri"/>
              <a:cs typeface="Calibri"/>
            </a:endParaRPr>
          </a:p>
          <a:p>
            <a:pPr marL="76253" marR="935782" algn="ctr">
              <a:lnSpc>
                <a:spcPts val="3840"/>
              </a:lnSpc>
            </a:pPr>
            <a:r>
              <a:rPr sz="4800" spc="-50" baseline="1706" dirty="0">
                <a:latin typeface="Calibri"/>
                <a:cs typeface="Calibri"/>
              </a:rPr>
              <a:t>R</a:t>
            </a:r>
            <a:r>
              <a:rPr sz="4800" spc="0" baseline="1706" dirty="0">
                <a:latin typeface="Calibri"/>
                <a:cs typeface="Calibri"/>
              </a:rPr>
              <a:t>enán</a:t>
            </a:r>
            <a:r>
              <a:rPr sz="4800" spc="-39" baseline="1706" dirty="0">
                <a:latin typeface="Calibri"/>
                <a:cs typeface="Calibri"/>
              </a:rPr>
              <a:t> </a:t>
            </a:r>
            <a:r>
              <a:rPr sz="4800" spc="0" baseline="1706" dirty="0">
                <a:latin typeface="Calibri"/>
                <a:cs typeface="Calibri"/>
              </a:rPr>
              <a:t>Fi</a:t>
            </a:r>
            <a:r>
              <a:rPr sz="4800" spc="14" baseline="1706" dirty="0">
                <a:latin typeface="Calibri"/>
                <a:cs typeface="Calibri"/>
              </a:rPr>
              <a:t>g</a:t>
            </a:r>
            <a:r>
              <a:rPr sz="4800" spc="0" baseline="1706" dirty="0">
                <a:latin typeface="Calibri"/>
                <a:cs typeface="Calibri"/>
              </a:rPr>
              <a:t>ue</a:t>
            </a:r>
            <a:r>
              <a:rPr sz="4800" spc="-54" baseline="1706" dirty="0">
                <a:latin typeface="Calibri"/>
                <a:cs typeface="Calibri"/>
              </a:rPr>
              <a:t>r</a:t>
            </a:r>
            <a:r>
              <a:rPr sz="4800" spc="0" baseline="1706" dirty="0">
                <a:latin typeface="Calibri"/>
                <a:cs typeface="Calibri"/>
              </a:rPr>
              <a:t>oa</a:t>
            </a:r>
            <a:endParaRPr sz="3200">
              <a:latin typeface="Calibri"/>
              <a:cs typeface="Calibri"/>
            </a:endParaRPr>
          </a:p>
          <a:p>
            <a:pPr marL="158953" marR="1022469" algn="ctr">
              <a:lnSpc>
                <a:spcPts val="3840"/>
              </a:lnSpc>
            </a:pPr>
            <a:r>
              <a:rPr sz="4800" spc="0" baseline="1706" dirty="0">
                <a:latin typeface="Calibri"/>
                <a:cs typeface="Calibri"/>
              </a:rPr>
              <a:t>Sof</a:t>
            </a:r>
            <a:r>
              <a:rPr sz="4800" spc="9" baseline="1706" dirty="0">
                <a:latin typeface="Calibri"/>
                <a:cs typeface="Calibri"/>
              </a:rPr>
              <a:t>í</a:t>
            </a:r>
            <a:r>
              <a:rPr sz="4800" spc="0" baseline="1706" dirty="0">
                <a:latin typeface="Calibri"/>
                <a:cs typeface="Calibri"/>
              </a:rPr>
              <a:t>a</a:t>
            </a:r>
            <a:r>
              <a:rPr sz="4800" spc="-54" baseline="1706" dirty="0">
                <a:latin typeface="Calibri"/>
                <a:cs typeface="Calibri"/>
              </a:rPr>
              <a:t> </a:t>
            </a:r>
            <a:r>
              <a:rPr sz="4800" spc="0" baseline="1706" dirty="0">
                <a:latin typeface="Calibri"/>
                <a:cs typeface="Calibri"/>
              </a:rPr>
              <a:t>Mo</a:t>
            </a:r>
            <a:r>
              <a:rPr sz="4800" spc="-14" baseline="1706" dirty="0">
                <a:latin typeface="Calibri"/>
                <a:cs typeface="Calibri"/>
              </a:rPr>
              <a:t>nt</a:t>
            </a:r>
            <a:r>
              <a:rPr sz="4800" spc="-25" baseline="1706" dirty="0">
                <a:latin typeface="Calibri"/>
                <a:cs typeface="Calibri"/>
              </a:rPr>
              <a:t>o</a:t>
            </a:r>
            <a:r>
              <a:rPr sz="4800" spc="-54" baseline="1706" dirty="0">
                <a:latin typeface="Calibri"/>
                <a:cs typeface="Calibri"/>
              </a:rPr>
              <a:t>y</a:t>
            </a:r>
            <a:r>
              <a:rPr sz="4800" spc="0" baseline="1706" dirty="0">
                <a:latin typeface="Calibri"/>
                <a:cs typeface="Calibri"/>
              </a:rPr>
              <a:t>a</a:t>
            </a:r>
            <a:endParaRPr sz="3200">
              <a:latin typeface="Calibri"/>
              <a:cs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9"/>
          <p:cNvSpPr/>
          <p:nvPr/>
        </p:nvSpPr>
        <p:spPr>
          <a:xfrm>
            <a:off x="0" y="-4763"/>
            <a:ext cx="12192000" cy="6858000"/>
          </a:xfrm>
          <a:prstGeom prst="rect">
            <a:avLst/>
          </a:prstGeom>
          <a:blipFill>
            <a:blip r:embed="rId2" cstate="print"/>
            <a:stretch>
              <a:fillRect/>
            </a:stretch>
          </a:blipFill>
        </p:spPr>
        <p:txBody>
          <a:bodyPr wrap="square" lIns="0" tIns="0" rIns="0" bIns="0" rtlCol="0">
            <a:noAutofit/>
          </a:bodyPr>
          <a:lstStyle/>
          <a:p>
            <a:endParaRPr dirty="0"/>
          </a:p>
        </p:txBody>
      </p:sp>
      <p:sp>
        <p:nvSpPr>
          <p:cNvPr id="3" name="CuadroTexto 2"/>
          <p:cNvSpPr txBox="1"/>
          <p:nvPr/>
        </p:nvSpPr>
        <p:spPr>
          <a:xfrm>
            <a:off x="914400" y="1669910"/>
            <a:ext cx="10896600" cy="3508653"/>
          </a:xfrm>
          <a:prstGeom prst="rect">
            <a:avLst/>
          </a:prstGeom>
          <a:noFill/>
        </p:spPr>
        <p:txBody>
          <a:bodyPr wrap="square" rtlCol="0">
            <a:spAutoFit/>
          </a:bodyPr>
          <a:lstStyle/>
          <a:p>
            <a:r>
              <a:rPr lang="es-HN" sz="3600" b="1" i="1" dirty="0" smtClean="0"/>
              <a:t>Selección Cromática</a:t>
            </a:r>
          </a:p>
          <a:p>
            <a:pPr algn="just"/>
            <a:r>
              <a:rPr lang="es-ES" sz="2800" dirty="0"/>
              <a:t>En el diseño </a:t>
            </a:r>
            <a:r>
              <a:rPr lang="es-ES" sz="2800" dirty="0" smtClean="0"/>
              <a:t>de </a:t>
            </a:r>
            <a:r>
              <a:rPr lang="es-ES" sz="2800" dirty="0" err="1" smtClean="0"/>
              <a:t>Baby</a:t>
            </a:r>
            <a:r>
              <a:rPr lang="es-ES" sz="2800" dirty="0" smtClean="0"/>
              <a:t> </a:t>
            </a:r>
            <a:r>
              <a:rPr lang="es-ES" sz="2800" dirty="0" err="1"/>
              <a:t>Glade</a:t>
            </a:r>
            <a:r>
              <a:rPr lang="es-ES" sz="2800" dirty="0"/>
              <a:t> se tratan de reflejar colores claros que transmitan armonía y tranquilidad por medio de su empaque. Dado a que es un producto destinado a cuartos en cual se encuentran bebes. El azul cielo que transmite confianza, armonía y simpatía, respecto al amarillo pastel que refleja diversión, amabilidad y optimismo.  Sin olvidar el sentido complementario de estos colores.</a:t>
            </a:r>
            <a:endParaRPr lang="es-HN" sz="2800" dirty="0"/>
          </a:p>
          <a:p>
            <a:endParaRPr lang="es-HN" dirty="0"/>
          </a:p>
        </p:txBody>
      </p:sp>
    </p:spTree>
    <p:extLst>
      <p:ext uri="{BB962C8B-B14F-4D97-AF65-F5344CB8AC3E}">
        <p14:creationId xmlns:p14="http://schemas.microsoft.com/office/powerpoint/2010/main" val="3996725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bject 37"/>
          <p:cNvSpPr/>
          <p:nvPr/>
        </p:nvSpPr>
        <p:spPr>
          <a:xfrm>
            <a:off x="-58213" y="0"/>
            <a:ext cx="12192000" cy="6858000"/>
          </a:xfrm>
          <a:prstGeom prst="rect">
            <a:avLst/>
          </a:prstGeom>
          <a:blipFill>
            <a:blip r:embed="rId2" cstate="print"/>
            <a:stretch>
              <a:fillRect/>
            </a:stretch>
          </a:blipFill>
        </p:spPr>
        <p:txBody>
          <a:bodyPr wrap="square" lIns="0" tIns="0" rIns="0" bIns="0" rtlCol="0">
            <a:noAutofit/>
          </a:bodyPr>
          <a:lstStyle/>
          <a:p>
            <a:endParaRPr dirty="0"/>
          </a:p>
        </p:txBody>
      </p:sp>
      <p:sp>
        <p:nvSpPr>
          <p:cNvPr id="36" name="object 36"/>
          <p:cNvSpPr txBox="1"/>
          <p:nvPr/>
        </p:nvSpPr>
        <p:spPr>
          <a:xfrm>
            <a:off x="275640" y="406298"/>
            <a:ext cx="1644709" cy="583488"/>
          </a:xfrm>
          <a:prstGeom prst="rect">
            <a:avLst/>
          </a:prstGeom>
        </p:spPr>
        <p:txBody>
          <a:bodyPr wrap="square" lIns="0" tIns="0" rIns="0" bIns="0" rtlCol="0">
            <a:noAutofit/>
          </a:bodyPr>
          <a:lstStyle/>
          <a:p>
            <a:pPr marL="12700">
              <a:lnSpc>
                <a:spcPts val="4350"/>
              </a:lnSpc>
              <a:spcBef>
                <a:spcPts val="217"/>
              </a:spcBef>
            </a:pPr>
            <a:endParaRPr sz="4400" dirty="0">
              <a:latin typeface="Times New Roman"/>
              <a:cs typeface="Times New Roman"/>
            </a:endParaRPr>
          </a:p>
        </p:txBody>
      </p:sp>
      <p:sp>
        <p:nvSpPr>
          <p:cNvPr id="35" name="object 35"/>
          <p:cNvSpPr txBox="1"/>
          <p:nvPr/>
        </p:nvSpPr>
        <p:spPr>
          <a:xfrm>
            <a:off x="1973961" y="406298"/>
            <a:ext cx="665169" cy="583488"/>
          </a:xfrm>
          <a:prstGeom prst="rect">
            <a:avLst/>
          </a:prstGeom>
        </p:spPr>
        <p:txBody>
          <a:bodyPr wrap="square" lIns="0" tIns="0" rIns="0" bIns="0" rtlCol="0">
            <a:noAutofit/>
          </a:bodyPr>
          <a:lstStyle/>
          <a:p>
            <a:pPr marL="12700">
              <a:lnSpc>
                <a:spcPts val="4350"/>
              </a:lnSpc>
              <a:spcBef>
                <a:spcPts val="217"/>
              </a:spcBef>
            </a:pPr>
            <a:endParaRPr sz="4400" dirty="0">
              <a:latin typeface="Times New Roman"/>
              <a:cs typeface="Times New Roman"/>
            </a:endParaRPr>
          </a:p>
        </p:txBody>
      </p:sp>
      <p:sp>
        <p:nvSpPr>
          <p:cNvPr id="34" name="object 34"/>
          <p:cNvSpPr txBox="1"/>
          <p:nvPr/>
        </p:nvSpPr>
        <p:spPr>
          <a:xfrm>
            <a:off x="881222" y="1495246"/>
            <a:ext cx="3077160" cy="482904"/>
          </a:xfrm>
          <a:prstGeom prst="rect">
            <a:avLst/>
          </a:prstGeom>
        </p:spPr>
        <p:txBody>
          <a:bodyPr wrap="square" lIns="0" tIns="0" rIns="0" bIns="0" rtlCol="0">
            <a:noAutofit/>
          </a:bodyPr>
          <a:lstStyle/>
          <a:p>
            <a:pPr marL="12700">
              <a:lnSpc>
                <a:spcPts val="3770"/>
              </a:lnSpc>
              <a:spcBef>
                <a:spcPts val="188"/>
              </a:spcBef>
            </a:pPr>
            <a:r>
              <a:rPr lang="es-ES" sz="4000" b="1" i="1" dirty="0" err="1">
                <a:latin typeface="Calibri"/>
                <a:cs typeface="Calibri"/>
              </a:rPr>
              <a:t>Baby</a:t>
            </a:r>
            <a:r>
              <a:rPr lang="es-ES" sz="4000" b="1" i="1" dirty="0">
                <a:latin typeface="Calibri"/>
                <a:cs typeface="Calibri"/>
              </a:rPr>
              <a:t> </a:t>
            </a:r>
            <a:r>
              <a:rPr lang="es-ES" sz="4000" b="1" i="1" dirty="0" err="1">
                <a:latin typeface="Calibri"/>
                <a:cs typeface="Calibri"/>
              </a:rPr>
              <a:t>Glade</a:t>
            </a:r>
            <a:endParaRPr sz="4000" b="1" i="1" dirty="0">
              <a:latin typeface="Calibri"/>
              <a:cs typeface="Calibri"/>
            </a:endParaRPr>
          </a:p>
        </p:txBody>
      </p:sp>
      <p:sp>
        <p:nvSpPr>
          <p:cNvPr id="31" name="object 31"/>
          <p:cNvSpPr txBox="1"/>
          <p:nvPr/>
        </p:nvSpPr>
        <p:spPr>
          <a:xfrm>
            <a:off x="1885569" y="1841246"/>
            <a:ext cx="501961" cy="430784"/>
          </a:xfrm>
          <a:prstGeom prst="rect">
            <a:avLst/>
          </a:prstGeom>
        </p:spPr>
        <p:txBody>
          <a:bodyPr wrap="square" lIns="0" tIns="0" rIns="0" bIns="0" rtlCol="0">
            <a:noAutofit/>
          </a:bodyPr>
          <a:lstStyle/>
          <a:p>
            <a:pPr marL="12700">
              <a:lnSpc>
                <a:spcPts val="3354"/>
              </a:lnSpc>
              <a:spcBef>
                <a:spcPts val="167"/>
              </a:spcBef>
            </a:pPr>
            <a:endParaRPr sz="3200" dirty="0">
              <a:latin typeface="Calibri"/>
              <a:cs typeface="Calibri"/>
            </a:endParaRPr>
          </a:p>
        </p:txBody>
      </p:sp>
      <p:sp>
        <p:nvSpPr>
          <p:cNvPr id="30" name="object 30"/>
          <p:cNvSpPr txBox="1"/>
          <p:nvPr/>
        </p:nvSpPr>
        <p:spPr>
          <a:xfrm>
            <a:off x="2519553" y="1841246"/>
            <a:ext cx="1756574" cy="430784"/>
          </a:xfrm>
          <a:prstGeom prst="rect">
            <a:avLst/>
          </a:prstGeom>
        </p:spPr>
        <p:txBody>
          <a:bodyPr wrap="square" lIns="0" tIns="0" rIns="0" bIns="0" rtlCol="0">
            <a:noAutofit/>
          </a:bodyPr>
          <a:lstStyle/>
          <a:p>
            <a:pPr marL="12700">
              <a:lnSpc>
                <a:spcPts val="3354"/>
              </a:lnSpc>
              <a:spcBef>
                <a:spcPts val="167"/>
              </a:spcBef>
            </a:pPr>
            <a:endParaRPr sz="3200" dirty="0">
              <a:latin typeface="Calibri"/>
              <a:cs typeface="Calibri"/>
            </a:endParaRPr>
          </a:p>
        </p:txBody>
      </p:sp>
      <p:sp>
        <p:nvSpPr>
          <p:cNvPr id="29" name="object 29"/>
          <p:cNvSpPr txBox="1"/>
          <p:nvPr/>
        </p:nvSpPr>
        <p:spPr>
          <a:xfrm>
            <a:off x="4409948" y="1841246"/>
            <a:ext cx="716964" cy="430784"/>
          </a:xfrm>
          <a:prstGeom prst="rect">
            <a:avLst/>
          </a:prstGeom>
        </p:spPr>
        <p:txBody>
          <a:bodyPr wrap="square" lIns="0" tIns="0" rIns="0" bIns="0" rtlCol="0">
            <a:noAutofit/>
          </a:bodyPr>
          <a:lstStyle/>
          <a:p>
            <a:pPr marL="12700">
              <a:lnSpc>
                <a:spcPts val="3354"/>
              </a:lnSpc>
              <a:spcBef>
                <a:spcPts val="167"/>
              </a:spcBef>
            </a:pPr>
            <a:endParaRPr sz="3200" dirty="0">
              <a:latin typeface="Calibri"/>
              <a:cs typeface="Calibri"/>
            </a:endParaRPr>
          </a:p>
        </p:txBody>
      </p:sp>
      <p:sp>
        <p:nvSpPr>
          <p:cNvPr id="28" name="object 28"/>
          <p:cNvSpPr txBox="1"/>
          <p:nvPr/>
        </p:nvSpPr>
        <p:spPr>
          <a:xfrm>
            <a:off x="5263642" y="1841246"/>
            <a:ext cx="774145" cy="430784"/>
          </a:xfrm>
          <a:prstGeom prst="rect">
            <a:avLst/>
          </a:prstGeom>
        </p:spPr>
        <p:txBody>
          <a:bodyPr wrap="square" lIns="0" tIns="0" rIns="0" bIns="0" rtlCol="0">
            <a:noAutofit/>
          </a:bodyPr>
          <a:lstStyle/>
          <a:p>
            <a:pPr marL="12700">
              <a:lnSpc>
                <a:spcPts val="3354"/>
              </a:lnSpc>
              <a:spcBef>
                <a:spcPts val="167"/>
              </a:spcBef>
            </a:pPr>
            <a:endParaRPr sz="3200" dirty="0">
              <a:latin typeface="Calibri"/>
              <a:cs typeface="Calibri"/>
            </a:endParaRPr>
          </a:p>
        </p:txBody>
      </p:sp>
      <p:sp>
        <p:nvSpPr>
          <p:cNvPr id="27" name="object 27"/>
          <p:cNvSpPr txBox="1"/>
          <p:nvPr/>
        </p:nvSpPr>
        <p:spPr>
          <a:xfrm>
            <a:off x="6171946" y="1841246"/>
            <a:ext cx="1349385" cy="430784"/>
          </a:xfrm>
          <a:prstGeom prst="rect">
            <a:avLst/>
          </a:prstGeom>
        </p:spPr>
        <p:txBody>
          <a:bodyPr wrap="square" lIns="0" tIns="0" rIns="0" bIns="0" rtlCol="0">
            <a:noAutofit/>
          </a:bodyPr>
          <a:lstStyle/>
          <a:p>
            <a:pPr marL="12700">
              <a:lnSpc>
                <a:spcPts val="3354"/>
              </a:lnSpc>
              <a:spcBef>
                <a:spcPts val="167"/>
              </a:spcBef>
            </a:pPr>
            <a:endParaRPr sz="3200" dirty="0">
              <a:latin typeface="Calibri"/>
              <a:cs typeface="Calibri"/>
            </a:endParaRPr>
          </a:p>
        </p:txBody>
      </p:sp>
      <p:sp>
        <p:nvSpPr>
          <p:cNvPr id="26" name="object 26"/>
          <p:cNvSpPr txBox="1"/>
          <p:nvPr/>
        </p:nvSpPr>
        <p:spPr>
          <a:xfrm>
            <a:off x="7656957" y="1841246"/>
            <a:ext cx="767659" cy="430784"/>
          </a:xfrm>
          <a:prstGeom prst="rect">
            <a:avLst/>
          </a:prstGeom>
        </p:spPr>
        <p:txBody>
          <a:bodyPr wrap="square" lIns="0" tIns="0" rIns="0" bIns="0" rtlCol="0">
            <a:noAutofit/>
          </a:bodyPr>
          <a:lstStyle/>
          <a:p>
            <a:pPr marL="12700">
              <a:lnSpc>
                <a:spcPts val="3354"/>
              </a:lnSpc>
              <a:spcBef>
                <a:spcPts val="167"/>
              </a:spcBef>
            </a:pPr>
            <a:endParaRPr sz="3200" dirty="0">
              <a:latin typeface="Calibri"/>
              <a:cs typeface="Calibri"/>
            </a:endParaRPr>
          </a:p>
        </p:txBody>
      </p:sp>
      <p:sp>
        <p:nvSpPr>
          <p:cNvPr id="25" name="object 25"/>
          <p:cNvSpPr txBox="1"/>
          <p:nvPr/>
        </p:nvSpPr>
        <p:spPr>
          <a:xfrm>
            <a:off x="8562213" y="1841246"/>
            <a:ext cx="2078266" cy="430784"/>
          </a:xfrm>
          <a:prstGeom prst="rect">
            <a:avLst/>
          </a:prstGeom>
        </p:spPr>
        <p:txBody>
          <a:bodyPr wrap="square" lIns="0" tIns="0" rIns="0" bIns="0" rtlCol="0">
            <a:noAutofit/>
          </a:bodyPr>
          <a:lstStyle/>
          <a:p>
            <a:pPr marL="12700">
              <a:lnSpc>
                <a:spcPts val="3354"/>
              </a:lnSpc>
              <a:spcBef>
                <a:spcPts val="167"/>
              </a:spcBef>
            </a:pPr>
            <a:endParaRPr sz="3200" dirty="0">
              <a:latin typeface="Calibri"/>
              <a:cs typeface="Calibri"/>
            </a:endParaRPr>
          </a:p>
        </p:txBody>
      </p:sp>
      <p:sp>
        <p:nvSpPr>
          <p:cNvPr id="24" name="object 24"/>
          <p:cNvSpPr txBox="1"/>
          <p:nvPr/>
        </p:nvSpPr>
        <p:spPr>
          <a:xfrm>
            <a:off x="10778744" y="1841246"/>
            <a:ext cx="764909" cy="430784"/>
          </a:xfrm>
          <a:prstGeom prst="rect">
            <a:avLst/>
          </a:prstGeom>
        </p:spPr>
        <p:txBody>
          <a:bodyPr wrap="square" lIns="0" tIns="0" rIns="0" bIns="0" rtlCol="0">
            <a:noAutofit/>
          </a:bodyPr>
          <a:lstStyle/>
          <a:p>
            <a:pPr marL="12700">
              <a:lnSpc>
                <a:spcPts val="3354"/>
              </a:lnSpc>
              <a:spcBef>
                <a:spcPts val="167"/>
              </a:spcBef>
            </a:pPr>
            <a:endParaRPr sz="3200" dirty="0">
              <a:latin typeface="Calibri"/>
              <a:cs typeface="Calibri"/>
            </a:endParaRPr>
          </a:p>
        </p:txBody>
      </p:sp>
      <p:sp>
        <p:nvSpPr>
          <p:cNvPr id="23" name="object 23"/>
          <p:cNvSpPr txBox="1"/>
          <p:nvPr/>
        </p:nvSpPr>
        <p:spPr>
          <a:xfrm>
            <a:off x="275640" y="2329179"/>
            <a:ext cx="10745740" cy="430784"/>
          </a:xfrm>
          <a:prstGeom prst="rect">
            <a:avLst/>
          </a:prstGeom>
        </p:spPr>
        <p:txBody>
          <a:bodyPr wrap="square" lIns="0" tIns="0" rIns="0" bIns="0" rtlCol="0">
            <a:noAutofit/>
          </a:bodyPr>
          <a:lstStyle/>
          <a:p>
            <a:pPr marL="12700">
              <a:lnSpc>
                <a:spcPts val="3354"/>
              </a:lnSpc>
              <a:spcBef>
                <a:spcPts val="167"/>
              </a:spcBef>
            </a:pPr>
            <a:endParaRPr sz="3200" dirty="0">
              <a:latin typeface="Calibri"/>
              <a:cs typeface="Calibri"/>
            </a:endParaRPr>
          </a:p>
        </p:txBody>
      </p:sp>
      <p:sp>
        <p:nvSpPr>
          <p:cNvPr id="22" name="object 22"/>
          <p:cNvSpPr txBox="1"/>
          <p:nvPr/>
        </p:nvSpPr>
        <p:spPr>
          <a:xfrm>
            <a:off x="11031728" y="2329179"/>
            <a:ext cx="513244" cy="1894459"/>
          </a:xfrm>
          <a:prstGeom prst="rect">
            <a:avLst/>
          </a:prstGeom>
        </p:spPr>
        <p:txBody>
          <a:bodyPr wrap="square" lIns="0" tIns="0" rIns="0" bIns="0" rtlCol="0">
            <a:noAutofit/>
          </a:bodyPr>
          <a:lstStyle/>
          <a:p>
            <a:pPr marL="12700">
              <a:lnSpc>
                <a:spcPts val="3354"/>
              </a:lnSpc>
              <a:spcBef>
                <a:spcPts val="167"/>
              </a:spcBef>
            </a:pPr>
            <a:endParaRPr sz="3200" dirty="0">
              <a:latin typeface="Calibri"/>
              <a:cs typeface="Calibri"/>
            </a:endParaRPr>
          </a:p>
          <a:p>
            <a:pPr marR="29494" algn="ctr">
              <a:lnSpc>
                <a:spcPts val="3845"/>
              </a:lnSpc>
              <a:spcBef>
                <a:spcPts val="0"/>
              </a:spcBef>
            </a:pPr>
            <a:endParaRPr sz="3200" dirty="0">
              <a:latin typeface="Calibri"/>
              <a:cs typeface="Calibri"/>
            </a:endParaRPr>
          </a:p>
        </p:txBody>
      </p:sp>
      <p:sp>
        <p:nvSpPr>
          <p:cNvPr id="20" name="object 20"/>
          <p:cNvSpPr txBox="1"/>
          <p:nvPr/>
        </p:nvSpPr>
        <p:spPr>
          <a:xfrm>
            <a:off x="1385443" y="2816631"/>
            <a:ext cx="1323564" cy="431088"/>
          </a:xfrm>
          <a:prstGeom prst="rect">
            <a:avLst/>
          </a:prstGeom>
        </p:spPr>
        <p:txBody>
          <a:bodyPr wrap="square" lIns="0" tIns="0" rIns="0" bIns="0" rtlCol="0">
            <a:noAutofit/>
          </a:bodyPr>
          <a:lstStyle/>
          <a:p>
            <a:pPr marL="12700">
              <a:lnSpc>
                <a:spcPts val="3354"/>
              </a:lnSpc>
              <a:spcBef>
                <a:spcPts val="167"/>
              </a:spcBef>
            </a:pPr>
            <a:endParaRPr sz="3200" dirty="0">
              <a:latin typeface="Calibri"/>
              <a:cs typeface="Calibri"/>
            </a:endParaRPr>
          </a:p>
        </p:txBody>
      </p:sp>
      <p:sp>
        <p:nvSpPr>
          <p:cNvPr id="19" name="object 19"/>
          <p:cNvSpPr txBox="1"/>
          <p:nvPr/>
        </p:nvSpPr>
        <p:spPr>
          <a:xfrm>
            <a:off x="2852166" y="2816631"/>
            <a:ext cx="851521" cy="431088"/>
          </a:xfrm>
          <a:prstGeom prst="rect">
            <a:avLst/>
          </a:prstGeom>
        </p:spPr>
        <p:txBody>
          <a:bodyPr wrap="square" lIns="0" tIns="0" rIns="0" bIns="0" rtlCol="0">
            <a:noAutofit/>
          </a:bodyPr>
          <a:lstStyle/>
          <a:p>
            <a:pPr marL="12700">
              <a:lnSpc>
                <a:spcPts val="3354"/>
              </a:lnSpc>
              <a:spcBef>
                <a:spcPts val="167"/>
              </a:spcBef>
            </a:pPr>
            <a:endParaRPr sz="3200" dirty="0">
              <a:latin typeface="Calibri"/>
              <a:cs typeface="Calibri"/>
            </a:endParaRPr>
          </a:p>
        </p:txBody>
      </p:sp>
      <p:sp>
        <p:nvSpPr>
          <p:cNvPr id="18" name="object 18"/>
          <p:cNvSpPr txBox="1"/>
          <p:nvPr/>
        </p:nvSpPr>
        <p:spPr>
          <a:xfrm>
            <a:off x="3842766" y="2816631"/>
            <a:ext cx="1019423" cy="431088"/>
          </a:xfrm>
          <a:prstGeom prst="rect">
            <a:avLst/>
          </a:prstGeom>
        </p:spPr>
        <p:txBody>
          <a:bodyPr wrap="square" lIns="0" tIns="0" rIns="0" bIns="0" rtlCol="0">
            <a:noAutofit/>
          </a:bodyPr>
          <a:lstStyle/>
          <a:p>
            <a:pPr marL="12700">
              <a:lnSpc>
                <a:spcPts val="3354"/>
              </a:lnSpc>
              <a:spcBef>
                <a:spcPts val="167"/>
              </a:spcBef>
            </a:pPr>
            <a:endParaRPr sz="3200" dirty="0">
              <a:latin typeface="Calibri"/>
              <a:cs typeface="Calibri"/>
            </a:endParaRPr>
          </a:p>
        </p:txBody>
      </p:sp>
      <p:sp>
        <p:nvSpPr>
          <p:cNvPr id="17" name="object 17"/>
          <p:cNvSpPr txBox="1"/>
          <p:nvPr/>
        </p:nvSpPr>
        <p:spPr>
          <a:xfrm>
            <a:off x="5004308" y="2816631"/>
            <a:ext cx="1349975" cy="431088"/>
          </a:xfrm>
          <a:prstGeom prst="rect">
            <a:avLst/>
          </a:prstGeom>
        </p:spPr>
        <p:txBody>
          <a:bodyPr wrap="square" lIns="0" tIns="0" rIns="0" bIns="0" rtlCol="0">
            <a:noAutofit/>
          </a:bodyPr>
          <a:lstStyle/>
          <a:p>
            <a:pPr marL="12700">
              <a:lnSpc>
                <a:spcPts val="3354"/>
              </a:lnSpc>
              <a:spcBef>
                <a:spcPts val="167"/>
              </a:spcBef>
            </a:pPr>
            <a:endParaRPr sz="3200" dirty="0">
              <a:latin typeface="Calibri"/>
              <a:cs typeface="Calibri"/>
            </a:endParaRPr>
          </a:p>
        </p:txBody>
      </p:sp>
      <p:sp>
        <p:nvSpPr>
          <p:cNvPr id="16" name="object 16"/>
          <p:cNvSpPr txBox="1"/>
          <p:nvPr/>
        </p:nvSpPr>
        <p:spPr>
          <a:xfrm>
            <a:off x="6498463" y="2816631"/>
            <a:ext cx="1232529" cy="431088"/>
          </a:xfrm>
          <a:prstGeom prst="rect">
            <a:avLst/>
          </a:prstGeom>
        </p:spPr>
        <p:txBody>
          <a:bodyPr wrap="square" lIns="0" tIns="0" rIns="0" bIns="0" rtlCol="0">
            <a:noAutofit/>
          </a:bodyPr>
          <a:lstStyle/>
          <a:p>
            <a:pPr marL="12700">
              <a:lnSpc>
                <a:spcPts val="3354"/>
              </a:lnSpc>
              <a:spcBef>
                <a:spcPts val="167"/>
              </a:spcBef>
            </a:pPr>
            <a:endParaRPr sz="3200" dirty="0">
              <a:latin typeface="Calibri"/>
              <a:cs typeface="Calibri"/>
            </a:endParaRPr>
          </a:p>
        </p:txBody>
      </p:sp>
      <p:sp>
        <p:nvSpPr>
          <p:cNvPr id="15" name="object 15"/>
          <p:cNvSpPr txBox="1"/>
          <p:nvPr/>
        </p:nvSpPr>
        <p:spPr>
          <a:xfrm>
            <a:off x="7873365" y="2816631"/>
            <a:ext cx="1832929" cy="431088"/>
          </a:xfrm>
          <a:prstGeom prst="rect">
            <a:avLst/>
          </a:prstGeom>
        </p:spPr>
        <p:txBody>
          <a:bodyPr wrap="square" lIns="0" tIns="0" rIns="0" bIns="0" rtlCol="0">
            <a:noAutofit/>
          </a:bodyPr>
          <a:lstStyle/>
          <a:p>
            <a:pPr marL="12700">
              <a:lnSpc>
                <a:spcPts val="3354"/>
              </a:lnSpc>
              <a:spcBef>
                <a:spcPts val="167"/>
              </a:spcBef>
            </a:pPr>
            <a:endParaRPr sz="3200" dirty="0">
              <a:latin typeface="Calibri"/>
              <a:cs typeface="Calibri"/>
            </a:endParaRPr>
          </a:p>
        </p:txBody>
      </p:sp>
      <p:sp>
        <p:nvSpPr>
          <p:cNvPr id="14" name="object 14"/>
          <p:cNvSpPr txBox="1"/>
          <p:nvPr/>
        </p:nvSpPr>
        <p:spPr>
          <a:xfrm>
            <a:off x="9845802" y="2816631"/>
            <a:ext cx="1177941" cy="431088"/>
          </a:xfrm>
          <a:prstGeom prst="rect">
            <a:avLst/>
          </a:prstGeom>
        </p:spPr>
        <p:txBody>
          <a:bodyPr wrap="square" lIns="0" tIns="0" rIns="0" bIns="0" rtlCol="0">
            <a:noAutofit/>
          </a:bodyPr>
          <a:lstStyle/>
          <a:p>
            <a:pPr marL="12700">
              <a:lnSpc>
                <a:spcPts val="3354"/>
              </a:lnSpc>
              <a:spcBef>
                <a:spcPts val="167"/>
              </a:spcBef>
            </a:pPr>
            <a:endParaRPr sz="3200" dirty="0">
              <a:latin typeface="Calibri"/>
              <a:cs typeface="Calibri"/>
            </a:endParaRPr>
          </a:p>
        </p:txBody>
      </p:sp>
      <p:sp>
        <p:nvSpPr>
          <p:cNvPr id="13" name="object 13"/>
          <p:cNvSpPr txBox="1"/>
          <p:nvPr/>
        </p:nvSpPr>
        <p:spPr>
          <a:xfrm>
            <a:off x="275640" y="3304920"/>
            <a:ext cx="10736620" cy="430784"/>
          </a:xfrm>
          <a:prstGeom prst="rect">
            <a:avLst/>
          </a:prstGeom>
        </p:spPr>
        <p:txBody>
          <a:bodyPr wrap="square" lIns="0" tIns="0" rIns="0" bIns="0" rtlCol="0">
            <a:noAutofit/>
          </a:bodyPr>
          <a:lstStyle/>
          <a:p>
            <a:pPr marL="12700">
              <a:lnSpc>
                <a:spcPts val="3354"/>
              </a:lnSpc>
              <a:spcBef>
                <a:spcPts val="167"/>
              </a:spcBef>
            </a:pPr>
            <a:endParaRPr sz="3200" dirty="0">
              <a:latin typeface="Calibri"/>
              <a:cs typeface="Calibri"/>
            </a:endParaRPr>
          </a:p>
        </p:txBody>
      </p:sp>
      <p:sp>
        <p:nvSpPr>
          <p:cNvPr id="12" name="object 12"/>
          <p:cNvSpPr txBox="1"/>
          <p:nvPr/>
        </p:nvSpPr>
        <p:spPr>
          <a:xfrm>
            <a:off x="275640" y="3792854"/>
            <a:ext cx="1575228" cy="430783"/>
          </a:xfrm>
          <a:prstGeom prst="rect">
            <a:avLst/>
          </a:prstGeom>
        </p:spPr>
        <p:txBody>
          <a:bodyPr wrap="square" lIns="0" tIns="0" rIns="0" bIns="0" rtlCol="0">
            <a:noAutofit/>
          </a:bodyPr>
          <a:lstStyle/>
          <a:p>
            <a:pPr marL="12700">
              <a:lnSpc>
                <a:spcPts val="3354"/>
              </a:lnSpc>
              <a:spcBef>
                <a:spcPts val="167"/>
              </a:spcBef>
            </a:pPr>
            <a:endParaRPr sz="3200" dirty="0">
              <a:latin typeface="Calibri"/>
              <a:cs typeface="Calibri"/>
            </a:endParaRPr>
          </a:p>
        </p:txBody>
      </p:sp>
      <p:sp>
        <p:nvSpPr>
          <p:cNvPr id="11" name="object 11"/>
          <p:cNvSpPr txBox="1"/>
          <p:nvPr/>
        </p:nvSpPr>
        <p:spPr>
          <a:xfrm>
            <a:off x="881222" y="2133700"/>
            <a:ext cx="11055780" cy="2196794"/>
          </a:xfrm>
          <a:prstGeom prst="rect">
            <a:avLst/>
          </a:prstGeom>
        </p:spPr>
        <p:txBody>
          <a:bodyPr wrap="square" lIns="0" tIns="0" rIns="0" bIns="0" rtlCol="0">
            <a:noAutofit/>
          </a:bodyPr>
          <a:lstStyle/>
          <a:p>
            <a:pPr marL="12700">
              <a:lnSpc>
                <a:spcPts val="3354"/>
              </a:lnSpc>
              <a:spcBef>
                <a:spcPts val="167"/>
              </a:spcBef>
            </a:pPr>
            <a:r>
              <a:rPr lang="es-ES_tradnl" sz="2800" dirty="0"/>
              <a:t>En el diseño </a:t>
            </a:r>
            <a:r>
              <a:rPr lang="es-ES_tradnl" sz="2800" dirty="0" err="1"/>
              <a:t>Baby</a:t>
            </a:r>
            <a:r>
              <a:rPr lang="es-ES_tradnl" sz="2800" dirty="0"/>
              <a:t> </a:t>
            </a:r>
            <a:r>
              <a:rPr lang="es-ES_tradnl" sz="2800" dirty="0" err="1"/>
              <a:t>Glade</a:t>
            </a:r>
            <a:r>
              <a:rPr lang="es-ES_tradnl" sz="2800" dirty="0"/>
              <a:t> se tratan de reflejar colores claros que transmitan armonía y tranquilidad por medio de su empaque. Dado a que es un producto destinado a cuartos en cual se encuentran bebes . El azul cielo que transmite confianza, armonía y simpatía , respecto al amarillo pastel que refleja diversión ,amabilidad y optimismo.  Sin olvidar el sentido complementario de estos colores</a:t>
            </a:r>
          </a:p>
          <a:p>
            <a:pPr marL="12700">
              <a:lnSpc>
                <a:spcPts val="3354"/>
              </a:lnSpc>
              <a:spcBef>
                <a:spcPts val="167"/>
              </a:spcBef>
            </a:pPr>
            <a:r>
              <a:rPr lang="es-ES_tradnl" dirty="0"/>
              <a:t>.</a:t>
            </a:r>
            <a:endParaRPr sz="3200" dirty="0">
              <a:latin typeface="Calibri"/>
              <a:cs typeface="Calibri"/>
            </a:endParaRPr>
          </a:p>
        </p:txBody>
      </p:sp>
      <p:sp>
        <p:nvSpPr>
          <p:cNvPr id="10" name="object 10"/>
          <p:cNvSpPr txBox="1"/>
          <p:nvPr/>
        </p:nvSpPr>
        <p:spPr>
          <a:xfrm>
            <a:off x="2729865" y="3792854"/>
            <a:ext cx="1306145" cy="430783"/>
          </a:xfrm>
          <a:prstGeom prst="rect">
            <a:avLst/>
          </a:prstGeom>
        </p:spPr>
        <p:txBody>
          <a:bodyPr wrap="square" lIns="0" tIns="0" rIns="0" bIns="0" rtlCol="0">
            <a:noAutofit/>
          </a:bodyPr>
          <a:lstStyle/>
          <a:p>
            <a:pPr marL="12700">
              <a:lnSpc>
                <a:spcPts val="3354"/>
              </a:lnSpc>
              <a:spcBef>
                <a:spcPts val="167"/>
              </a:spcBef>
            </a:pPr>
            <a:endParaRPr sz="3200" dirty="0">
              <a:latin typeface="Calibri"/>
              <a:cs typeface="Calibri"/>
            </a:endParaRPr>
          </a:p>
        </p:txBody>
      </p:sp>
      <p:sp>
        <p:nvSpPr>
          <p:cNvPr id="9" name="object 9"/>
          <p:cNvSpPr txBox="1"/>
          <p:nvPr/>
        </p:nvSpPr>
        <p:spPr>
          <a:xfrm>
            <a:off x="4117340" y="3792854"/>
            <a:ext cx="851278" cy="430783"/>
          </a:xfrm>
          <a:prstGeom prst="rect">
            <a:avLst/>
          </a:prstGeom>
        </p:spPr>
        <p:txBody>
          <a:bodyPr wrap="square" lIns="0" tIns="0" rIns="0" bIns="0" rtlCol="0">
            <a:noAutofit/>
          </a:bodyPr>
          <a:lstStyle/>
          <a:p>
            <a:pPr marL="12700">
              <a:lnSpc>
                <a:spcPts val="3354"/>
              </a:lnSpc>
              <a:spcBef>
                <a:spcPts val="167"/>
              </a:spcBef>
            </a:pPr>
            <a:endParaRPr sz="3200" dirty="0">
              <a:latin typeface="Calibri"/>
              <a:cs typeface="Calibri"/>
            </a:endParaRPr>
          </a:p>
        </p:txBody>
      </p:sp>
      <p:sp>
        <p:nvSpPr>
          <p:cNvPr id="8" name="object 8"/>
          <p:cNvSpPr txBox="1"/>
          <p:nvPr/>
        </p:nvSpPr>
        <p:spPr>
          <a:xfrm>
            <a:off x="5050028" y="3792854"/>
            <a:ext cx="501961" cy="430783"/>
          </a:xfrm>
          <a:prstGeom prst="rect">
            <a:avLst/>
          </a:prstGeom>
        </p:spPr>
        <p:txBody>
          <a:bodyPr wrap="square" lIns="0" tIns="0" rIns="0" bIns="0" rtlCol="0">
            <a:noAutofit/>
          </a:bodyPr>
          <a:lstStyle/>
          <a:p>
            <a:pPr marL="12700">
              <a:lnSpc>
                <a:spcPts val="3354"/>
              </a:lnSpc>
              <a:spcBef>
                <a:spcPts val="167"/>
              </a:spcBef>
            </a:pPr>
            <a:endParaRPr sz="3200" dirty="0">
              <a:latin typeface="Calibri"/>
              <a:cs typeface="Calibri"/>
            </a:endParaRPr>
          </a:p>
        </p:txBody>
      </p:sp>
      <p:sp>
        <p:nvSpPr>
          <p:cNvPr id="7" name="object 7"/>
          <p:cNvSpPr txBox="1"/>
          <p:nvPr/>
        </p:nvSpPr>
        <p:spPr>
          <a:xfrm>
            <a:off x="5632450" y="3792854"/>
            <a:ext cx="457725" cy="430783"/>
          </a:xfrm>
          <a:prstGeom prst="rect">
            <a:avLst/>
          </a:prstGeom>
        </p:spPr>
        <p:txBody>
          <a:bodyPr wrap="square" lIns="0" tIns="0" rIns="0" bIns="0" rtlCol="0">
            <a:noAutofit/>
          </a:bodyPr>
          <a:lstStyle/>
          <a:p>
            <a:pPr marL="12700">
              <a:lnSpc>
                <a:spcPts val="3354"/>
              </a:lnSpc>
              <a:spcBef>
                <a:spcPts val="167"/>
              </a:spcBef>
            </a:pPr>
            <a:endParaRPr sz="3200" dirty="0">
              <a:latin typeface="Calibri"/>
              <a:cs typeface="Calibri"/>
            </a:endParaRPr>
          </a:p>
        </p:txBody>
      </p:sp>
      <p:sp>
        <p:nvSpPr>
          <p:cNvPr id="6" name="object 6"/>
          <p:cNvSpPr txBox="1"/>
          <p:nvPr/>
        </p:nvSpPr>
        <p:spPr>
          <a:xfrm>
            <a:off x="6171946" y="3792854"/>
            <a:ext cx="1059536" cy="430783"/>
          </a:xfrm>
          <a:prstGeom prst="rect">
            <a:avLst/>
          </a:prstGeom>
        </p:spPr>
        <p:txBody>
          <a:bodyPr wrap="square" lIns="0" tIns="0" rIns="0" bIns="0" rtlCol="0">
            <a:noAutofit/>
          </a:bodyPr>
          <a:lstStyle/>
          <a:p>
            <a:pPr marL="12700">
              <a:lnSpc>
                <a:spcPts val="3354"/>
              </a:lnSpc>
              <a:spcBef>
                <a:spcPts val="167"/>
              </a:spcBef>
            </a:pPr>
            <a:endParaRPr sz="3200" dirty="0">
              <a:latin typeface="Calibri"/>
              <a:cs typeface="Calibri"/>
            </a:endParaRPr>
          </a:p>
        </p:txBody>
      </p:sp>
      <p:sp>
        <p:nvSpPr>
          <p:cNvPr id="5" name="object 5"/>
          <p:cNvSpPr txBox="1"/>
          <p:nvPr/>
        </p:nvSpPr>
        <p:spPr>
          <a:xfrm>
            <a:off x="7315327" y="3792854"/>
            <a:ext cx="1268313" cy="430783"/>
          </a:xfrm>
          <a:prstGeom prst="rect">
            <a:avLst/>
          </a:prstGeom>
        </p:spPr>
        <p:txBody>
          <a:bodyPr wrap="square" lIns="0" tIns="0" rIns="0" bIns="0" rtlCol="0">
            <a:noAutofit/>
          </a:bodyPr>
          <a:lstStyle/>
          <a:p>
            <a:pPr marL="12700">
              <a:lnSpc>
                <a:spcPts val="3354"/>
              </a:lnSpc>
              <a:spcBef>
                <a:spcPts val="167"/>
              </a:spcBef>
            </a:pPr>
            <a:endParaRPr sz="3200" dirty="0">
              <a:latin typeface="Calibri"/>
              <a:cs typeface="Calibri"/>
            </a:endParaRPr>
          </a:p>
        </p:txBody>
      </p:sp>
      <p:sp>
        <p:nvSpPr>
          <p:cNvPr id="4" name="object 4"/>
          <p:cNvSpPr txBox="1"/>
          <p:nvPr/>
        </p:nvSpPr>
        <p:spPr>
          <a:xfrm>
            <a:off x="8665845" y="3792854"/>
            <a:ext cx="1756169" cy="430783"/>
          </a:xfrm>
          <a:prstGeom prst="rect">
            <a:avLst/>
          </a:prstGeom>
        </p:spPr>
        <p:txBody>
          <a:bodyPr wrap="square" lIns="0" tIns="0" rIns="0" bIns="0" rtlCol="0">
            <a:noAutofit/>
          </a:bodyPr>
          <a:lstStyle/>
          <a:p>
            <a:pPr marL="12700">
              <a:lnSpc>
                <a:spcPts val="3354"/>
              </a:lnSpc>
              <a:spcBef>
                <a:spcPts val="167"/>
              </a:spcBef>
            </a:pPr>
            <a:endParaRPr sz="3200" dirty="0">
              <a:latin typeface="Calibri"/>
              <a:cs typeface="Calibri"/>
            </a:endParaRPr>
          </a:p>
        </p:txBody>
      </p:sp>
      <p:sp>
        <p:nvSpPr>
          <p:cNvPr id="3" name="object 3"/>
          <p:cNvSpPr txBox="1"/>
          <p:nvPr/>
        </p:nvSpPr>
        <p:spPr>
          <a:xfrm>
            <a:off x="10504424" y="3792854"/>
            <a:ext cx="501961" cy="430783"/>
          </a:xfrm>
          <a:prstGeom prst="rect">
            <a:avLst/>
          </a:prstGeom>
        </p:spPr>
        <p:txBody>
          <a:bodyPr wrap="square" lIns="0" tIns="0" rIns="0" bIns="0" rtlCol="0">
            <a:noAutofit/>
          </a:bodyPr>
          <a:lstStyle/>
          <a:p>
            <a:pPr marL="12700">
              <a:lnSpc>
                <a:spcPts val="3354"/>
              </a:lnSpc>
              <a:spcBef>
                <a:spcPts val="167"/>
              </a:spcBef>
            </a:pPr>
            <a:endParaRPr sz="3200" dirty="0">
              <a:latin typeface="Calibri"/>
              <a:cs typeface="Calibri"/>
            </a:endParaRPr>
          </a:p>
        </p:txBody>
      </p:sp>
      <p:sp>
        <p:nvSpPr>
          <p:cNvPr id="2" name="object 2"/>
          <p:cNvSpPr txBox="1"/>
          <p:nvPr/>
        </p:nvSpPr>
        <p:spPr>
          <a:xfrm>
            <a:off x="275640" y="4280306"/>
            <a:ext cx="2008906" cy="431088"/>
          </a:xfrm>
          <a:prstGeom prst="rect">
            <a:avLst/>
          </a:prstGeom>
        </p:spPr>
        <p:txBody>
          <a:bodyPr wrap="square" lIns="0" tIns="0" rIns="0" bIns="0" rtlCol="0">
            <a:noAutofit/>
          </a:bodyPr>
          <a:lstStyle/>
          <a:p>
            <a:pPr marL="12700">
              <a:lnSpc>
                <a:spcPts val="3354"/>
              </a:lnSpc>
              <a:spcBef>
                <a:spcPts val="167"/>
              </a:spcBef>
            </a:pPr>
            <a:r>
              <a:rPr sz="4800" spc="0" baseline="3413" dirty="0">
                <a:latin typeface="Calibri"/>
                <a:cs typeface="Calibri"/>
              </a:rPr>
              <a:t>.</a:t>
            </a:r>
            <a:endParaRPr sz="3200" dirty="0">
              <a:latin typeface="Calibri"/>
              <a:cs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7"/>
          <p:cNvSpPr/>
          <p:nvPr/>
        </p:nvSpPr>
        <p:spPr>
          <a:xfrm>
            <a:off x="-58213" y="0"/>
            <a:ext cx="12192000" cy="6858000"/>
          </a:xfrm>
          <a:prstGeom prst="rect">
            <a:avLst/>
          </a:prstGeom>
          <a:blipFill>
            <a:blip r:embed="rId2" cstate="print"/>
            <a:stretch>
              <a:fillRect/>
            </a:stretch>
          </a:blipFill>
        </p:spPr>
        <p:txBody>
          <a:bodyPr wrap="square" lIns="0" tIns="0" rIns="0" bIns="0" rtlCol="0">
            <a:noAutofit/>
          </a:bodyPr>
          <a:lstStyle/>
          <a:p>
            <a:endParaRPr dirty="0"/>
          </a:p>
        </p:txBody>
      </p:sp>
      <p:sp>
        <p:nvSpPr>
          <p:cNvPr id="3" name="CuadroTexto 2"/>
          <p:cNvSpPr txBox="1"/>
          <p:nvPr/>
        </p:nvSpPr>
        <p:spPr>
          <a:xfrm>
            <a:off x="609600" y="1927086"/>
            <a:ext cx="11277600" cy="2585323"/>
          </a:xfrm>
          <a:prstGeom prst="rect">
            <a:avLst/>
          </a:prstGeom>
          <a:noFill/>
        </p:spPr>
        <p:txBody>
          <a:bodyPr wrap="square" rtlCol="0">
            <a:spAutoFit/>
          </a:bodyPr>
          <a:lstStyle/>
          <a:p>
            <a:pPr algn="just"/>
            <a:r>
              <a:rPr lang="es-ES" sz="2400" dirty="0"/>
              <a:t>Para los bebés el sentido del olfato juega un papel muy importante en su recorrido por aprender de todo lo que los rodea, este sentido les ayuda a aprender en que situación se encuentran, tanto así que son capaces de reconocer a su madre con solo olerla. </a:t>
            </a:r>
            <a:r>
              <a:rPr lang="es-ES" sz="2400" dirty="0" err="1"/>
              <a:t>Glade</a:t>
            </a:r>
            <a:r>
              <a:rPr lang="es-ES" sz="2400" dirty="0"/>
              <a:t> </a:t>
            </a:r>
            <a:r>
              <a:rPr lang="es-ES" sz="2400" dirty="0" err="1"/>
              <a:t>B</a:t>
            </a:r>
            <a:r>
              <a:rPr lang="es-ES" sz="2400" dirty="0" err="1" smtClean="0"/>
              <a:t>aby</a:t>
            </a:r>
            <a:r>
              <a:rPr lang="es-ES" sz="2400" dirty="0" smtClean="0"/>
              <a:t> está </a:t>
            </a:r>
            <a:r>
              <a:rPr lang="es-ES" sz="2400" dirty="0"/>
              <a:t>pensado en brindar un ambiente que sea agradable para el bebé, por lo que se ha pensado crear una línea con esencias naturales que sean capaces de brindar una sensación de tranquilidad, relajación y protección a los más pequeños de la casa. </a:t>
            </a:r>
            <a:endParaRPr lang="es-HN" sz="2400" b="1" dirty="0"/>
          </a:p>
          <a:p>
            <a:endParaRPr lang="es-HN" dirty="0"/>
          </a:p>
        </p:txBody>
      </p:sp>
      <p:sp>
        <p:nvSpPr>
          <p:cNvPr id="4" name="CuadroTexto 3"/>
          <p:cNvSpPr txBox="1"/>
          <p:nvPr/>
        </p:nvSpPr>
        <p:spPr>
          <a:xfrm>
            <a:off x="609600" y="1209368"/>
            <a:ext cx="7391400" cy="707886"/>
          </a:xfrm>
          <a:prstGeom prst="rect">
            <a:avLst/>
          </a:prstGeom>
          <a:noFill/>
        </p:spPr>
        <p:txBody>
          <a:bodyPr wrap="square" rtlCol="0">
            <a:spAutoFit/>
          </a:bodyPr>
          <a:lstStyle/>
          <a:p>
            <a:r>
              <a:rPr lang="es-HN" sz="4000" dirty="0" smtClean="0"/>
              <a:t>Estrategia de los cincos sentidos</a:t>
            </a:r>
            <a:endParaRPr lang="es-HN" sz="4000" dirty="0"/>
          </a:p>
        </p:txBody>
      </p:sp>
    </p:spTree>
    <p:extLst>
      <p:ext uri="{BB962C8B-B14F-4D97-AF65-F5344CB8AC3E}">
        <p14:creationId xmlns:p14="http://schemas.microsoft.com/office/powerpoint/2010/main" val="3389556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9"/>
          <p:cNvSpPr/>
          <p:nvPr/>
        </p:nvSpPr>
        <p:spPr>
          <a:xfrm>
            <a:off x="0" y="-4763"/>
            <a:ext cx="12192000" cy="6858000"/>
          </a:xfrm>
          <a:prstGeom prst="rect">
            <a:avLst/>
          </a:prstGeom>
          <a:blipFill>
            <a:blip r:embed="rId2" cstate="print"/>
            <a:stretch>
              <a:fillRect/>
            </a:stretch>
          </a:blipFill>
        </p:spPr>
        <p:txBody>
          <a:bodyPr wrap="square" lIns="0" tIns="0" rIns="0" bIns="0" rtlCol="0">
            <a:noAutofit/>
          </a:bodyPr>
          <a:lstStyle/>
          <a:p>
            <a:endParaRPr dirty="0"/>
          </a:p>
        </p:txBody>
      </p:sp>
      <p:sp>
        <p:nvSpPr>
          <p:cNvPr id="4" name="CuadroTexto 3"/>
          <p:cNvSpPr txBox="1"/>
          <p:nvPr/>
        </p:nvSpPr>
        <p:spPr>
          <a:xfrm>
            <a:off x="990600" y="1071565"/>
            <a:ext cx="4114800" cy="584775"/>
          </a:xfrm>
          <a:prstGeom prst="rect">
            <a:avLst/>
          </a:prstGeom>
          <a:noFill/>
        </p:spPr>
        <p:txBody>
          <a:bodyPr wrap="square" rtlCol="0">
            <a:spAutoFit/>
          </a:bodyPr>
          <a:lstStyle/>
          <a:p>
            <a:r>
              <a:rPr lang="es-HN" sz="3200" dirty="0" smtClean="0"/>
              <a:t>Modelo de distribución</a:t>
            </a:r>
            <a:endParaRPr lang="es-HN" sz="3200" dirty="0"/>
          </a:p>
        </p:txBody>
      </p:sp>
      <p:sp>
        <p:nvSpPr>
          <p:cNvPr id="5" name="CuadroTexto 4"/>
          <p:cNvSpPr txBox="1"/>
          <p:nvPr/>
        </p:nvSpPr>
        <p:spPr>
          <a:xfrm>
            <a:off x="762000" y="1656340"/>
            <a:ext cx="10896600" cy="3754874"/>
          </a:xfrm>
          <a:prstGeom prst="rect">
            <a:avLst/>
          </a:prstGeom>
          <a:noFill/>
        </p:spPr>
        <p:txBody>
          <a:bodyPr wrap="square" rtlCol="0">
            <a:spAutoFit/>
          </a:bodyPr>
          <a:lstStyle/>
          <a:p>
            <a:pPr marL="285750" indent="-285750">
              <a:buFont typeface="Arial" panose="020B0604020202020204" pitchFamily="34" charset="0"/>
              <a:buChar char="•"/>
            </a:pPr>
            <a:r>
              <a:rPr lang="es-ES" sz="2400" dirty="0"/>
              <a:t>Nuestro Producto será Fabricado y Almacenado en las fábricas de SC JOHNSON y será exportado a todo América.</a:t>
            </a:r>
            <a:endParaRPr lang="es-HN" sz="2400" dirty="0"/>
          </a:p>
          <a:p>
            <a:pPr marL="285750" indent="-285750">
              <a:buFont typeface="Arial" panose="020B0604020202020204" pitchFamily="34" charset="0"/>
              <a:buChar char="•"/>
            </a:pPr>
            <a:r>
              <a:rPr lang="es-ES" sz="2400" dirty="0"/>
              <a:t>La compañía </a:t>
            </a:r>
            <a:r>
              <a:rPr lang="es-ES" sz="2400" dirty="0" err="1"/>
              <a:t>Sysco</a:t>
            </a:r>
            <a:r>
              <a:rPr lang="es-ES" sz="2400" dirty="0"/>
              <a:t> se va a encargar de distribuir el producto en México y Canadá con sus camiones de alta tecnología y almacenamiento seguro.</a:t>
            </a:r>
            <a:endParaRPr lang="es-HN" sz="2400" dirty="0"/>
          </a:p>
          <a:p>
            <a:pPr marL="285750" indent="-285750">
              <a:buFont typeface="Arial" panose="020B0604020202020204" pitchFamily="34" charset="0"/>
              <a:buChar char="•"/>
            </a:pPr>
            <a:r>
              <a:rPr lang="es-ES" sz="2400" dirty="0"/>
              <a:t>Serán los diferentes supermercados y almacenes en </a:t>
            </a:r>
            <a:r>
              <a:rPr lang="es-ES" sz="2400" dirty="0" smtClean="0"/>
              <a:t>América.</a:t>
            </a:r>
          </a:p>
          <a:p>
            <a:pPr marL="285750" indent="-285750">
              <a:buFont typeface="Arial" panose="020B0604020202020204" pitchFamily="34" charset="0"/>
              <a:buChar char="•"/>
            </a:pPr>
            <a:r>
              <a:rPr lang="es-ES" sz="2400" dirty="0"/>
              <a:t>El </a:t>
            </a:r>
            <a:r>
              <a:rPr lang="es-ES" sz="2400" dirty="0" err="1"/>
              <a:t>shipping</a:t>
            </a:r>
            <a:r>
              <a:rPr lang="es-ES" sz="2400" dirty="0"/>
              <a:t> a través de barco dirigido a Centro América y América del sur es mediante a la compañía </a:t>
            </a:r>
            <a:r>
              <a:rPr lang="es-ES" sz="2400" dirty="0" err="1"/>
              <a:t>Mearks</a:t>
            </a:r>
            <a:r>
              <a:rPr lang="es-ES" sz="2400" dirty="0"/>
              <a:t> esta se encargará de la distribución y logística del producto a diferentes partes de </a:t>
            </a:r>
            <a:r>
              <a:rPr lang="es-ES" sz="2400" dirty="0" smtClean="0"/>
              <a:t>América.</a:t>
            </a:r>
            <a:endParaRPr lang="es-HN" sz="2400" dirty="0"/>
          </a:p>
          <a:p>
            <a:pPr marL="285750" indent="-285750">
              <a:buFont typeface="Arial" panose="020B0604020202020204" pitchFamily="34" charset="0"/>
              <a:buChar char="•"/>
            </a:pPr>
            <a:endParaRPr lang="es-HN" sz="2800" dirty="0" smtClean="0"/>
          </a:p>
          <a:p>
            <a:pPr marL="285750" indent="-285750">
              <a:buFont typeface="Arial" panose="020B0604020202020204" pitchFamily="34" charset="0"/>
              <a:buChar char="•"/>
            </a:pPr>
            <a:endParaRPr lang="es-HN" dirty="0"/>
          </a:p>
        </p:txBody>
      </p:sp>
    </p:spTree>
    <p:extLst>
      <p:ext uri="{BB962C8B-B14F-4D97-AF65-F5344CB8AC3E}">
        <p14:creationId xmlns:p14="http://schemas.microsoft.com/office/powerpoint/2010/main" val="32059904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9"/>
          <p:cNvSpPr/>
          <p:nvPr/>
        </p:nvSpPr>
        <p:spPr>
          <a:xfrm>
            <a:off x="0" y="-4763"/>
            <a:ext cx="12192000" cy="6858000"/>
          </a:xfrm>
          <a:prstGeom prst="rect">
            <a:avLst/>
          </a:prstGeom>
          <a:blipFill>
            <a:blip r:embed="rId2" cstate="print"/>
            <a:stretch>
              <a:fillRect/>
            </a:stretch>
          </a:blipFill>
        </p:spPr>
        <p:txBody>
          <a:bodyPr wrap="square" lIns="0" tIns="0" rIns="0" bIns="0" rtlCol="0">
            <a:noAutofit/>
          </a:bodyPr>
          <a:lstStyle/>
          <a:p>
            <a:endParaRPr dirty="0"/>
          </a:p>
        </p:txBody>
      </p:sp>
      <p:sp>
        <p:nvSpPr>
          <p:cNvPr id="3" name="CuadroTexto 2"/>
          <p:cNvSpPr txBox="1"/>
          <p:nvPr/>
        </p:nvSpPr>
        <p:spPr>
          <a:xfrm>
            <a:off x="869674" y="914400"/>
            <a:ext cx="2057400" cy="707886"/>
          </a:xfrm>
          <a:prstGeom prst="rect">
            <a:avLst/>
          </a:prstGeom>
          <a:noFill/>
        </p:spPr>
        <p:txBody>
          <a:bodyPr wrap="square" rtlCol="0">
            <a:spAutoFit/>
          </a:bodyPr>
          <a:lstStyle/>
          <a:p>
            <a:r>
              <a:rPr lang="es-HN" sz="4000" dirty="0" smtClean="0"/>
              <a:t>Método</a:t>
            </a:r>
            <a:endParaRPr lang="es-HN" sz="4000" dirty="0"/>
          </a:p>
        </p:txBody>
      </p:sp>
      <p:sp>
        <p:nvSpPr>
          <p:cNvPr id="4" name="CuadroTexto 3"/>
          <p:cNvSpPr txBox="1"/>
          <p:nvPr/>
        </p:nvSpPr>
        <p:spPr>
          <a:xfrm>
            <a:off x="876300" y="1752600"/>
            <a:ext cx="10439400" cy="2954655"/>
          </a:xfrm>
          <a:prstGeom prst="rect">
            <a:avLst/>
          </a:prstGeom>
          <a:noFill/>
        </p:spPr>
        <p:txBody>
          <a:bodyPr wrap="square" rtlCol="0">
            <a:spAutoFit/>
          </a:bodyPr>
          <a:lstStyle/>
          <a:p>
            <a:r>
              <a:rPr lang="es-ES" sz="2800" dirty="0"/>
              <a:t>FOB será el método ya que este nos reduce los costos ya que no se paga flete porque ellos irían a dejar el producto directo al comprador, una vez en el barco ellos asumen los costos de seguro y de naviero, a través de un Bill of </a:t>
            </a:r>
            <a:r>
              <a:rPr lang="es-ES" sz="2800" dirty="0" err="1"/>
              <a:t>Lading</a:t>
            </a:r>
            <a:r>
              <a:rPr lang="es-ES" sz="2800" dirty="0"/>
              <a:t> el cual asegurara que nosotros recibimos el pago y ellos el producto, de esta manera reducimos costos y hay menos riesgos. </a:t>
            </a:r>
            <a:endParaRPr lang="es-HN" sz="2800" dirty="0"/>
          </a:p>
          <a:p>
            <a:endParaRPr lang="es-HN" dirty="0"/>
          </a:p>
        </p:txBody>
      </p:sp>
    </p:spTree>
    <p:extLst>
      <p:ext uri="{BB962C8B-B14F-4D97-AF65-F5344CB8AC3E}">
        <p14:creationId xmlns:p14="http://schemas.microsoft.com/office/powerpoint/2010/main" val="6710385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9"/>
          <p:cNvSpPr/>
          <p:nvPr/>
        </p:nvSpPr>
        <p:spPr>
          <a:xfrm>
            <a:off x="0" y="-4763"/>
            <a:ext cx="12192000" cy="6858000"/>
          </a:xfrm>
          <a:prstGeom prst="rect">
            <a:avLst/>
          </a:prstGeom>
          <a:blipFill>
            <a:blip r:embed="rId2" cstate="print"/>
            <a:stretch>
              <a:fillRect/>
            </a:stretch>
          </a:blipFill>
        </p:spPr>
        <p:txBody>
          <a:bodyPr wrap="square" lIns="0" tIns="0" rIns="0" bIns="0" rtlCol="0">
            <a:noAutofit/>
          </a:bodyPr>
          <a:lstStyle/>
          <a:p>
            <a:endParaRPr dirty="0"/>
          </a:p>
        </p:txBody>
      </p:sp>
      <p:sp>
        <p:nvSpPr>
          <p:cNvPr id="3" name="CuadroTexto 2"/>
          <p:cNvSpPr txBox="1"/>
          <p:nvPr/>
        </p:nvSpPr>
        <p:spPr>
          <a:xfrm>
            <a:off x="914400" y="579950"/>
            <a:ext cx="4953000" cy="830997"/>
          </a:xfrm>
          <a:prstGeom prst="rect">
            <a:avLst/>
          </a:prstGeom>
          <a:noFill/>
        </p:spPr>
        <p:txBody>
          <a:bodyPr wrap="square" rtlCol="0">
            <a:spAutoFit/>
          </a:bodyPr>
          <a:lstStyle/>
          <a:p>
            <a:r>
              <a:rPr lang="es-HN" sz="4800" dirty="0" smtClean="0"/>
              <a:t>Conclusiones</a:t>
            </a:r>
            <a:endParaRPr lang="es-HN" sz="4800" dirty="0"/>
          </a:p>
        </p:txBody>
      </p:sp>
      <p:sp>
        <p:nvSpPr>
          <p:cNvPr id="4" name="CuadroTexto 3"/>
          <p:cNvSpPr txBox="1"/>
          <p:nvPr/>
        </p:nvSpPr>
        <p:spPr>
          <a:xfrm>
            <a:off x="685800" y="1445360"/>
            <a:ext cx="11125200" cy="3046988"/>
          </a:xfrm>
          <a:prstGeom prst="rect">
            <a:avLst/>
          </a:prstGeom>
          <a:noFill/>
        </p:spPr>
        <p:txBody>
          <a:bodyPr wrap="square" rtlCol="0">
            <a:spAutoFit/>
          </a:bodyPr>
          <a:lstStyle/>
          <a:p>
            <a:pPr marL="285750" indent="-285750">
              <a:buFont typeface="Arial" panose="020B0604020202020204" pitchFamily="34" charset="0"/>
              <a:buChar char="•"/>
            </a:pPr>
            <a:r>
              <a:rPr lang="es-HN" sz="2400" dirty="0"/>
              <a:t>L</a:t>
            </a:r>
            <a:r>
              <a:rPr lang="es-HN" sz="2400" dirty="0" smtClean="0"/>
              <a:t>a </a:t>
            </a:r>
            <a:r>
              <a:rPr lang="es-HN" sz="2400" dirty="0"/>
              <a:t>línea de productos se basaba en dos productos innovadores para el mercado latinoamericano, la creación de un producto multiusos como lo es un Mr. Músculo con la capacidad de limpiar la casa al igual que resguardarla de insectos, con componentes de olor y fragancias mientras aleja los insectos de las áreas donde se aplicó el </a:t>
            </a:r>
            <a:r>
              <a:rPr lang="es-HN" sz="2400" dirty="0" smtClean="0"/>
              <a:t>producto.</a:t>
            </a:r>
          </a:p>
          <a:p>
            <a:pPr marL="285750" indent="-285750">
              <a:buFont typeface="Arial" panose="020B0604020202020204" pitchFamily="34" charset="0"/>
              <a:buChar char="•"/>
            </a:pPr>
            <a:r>
              <a:rPr lang="es-HN" sz="2400" dirty="0"/>
              <a:t>S</a:t>
            </a:r>
            <a:r>
              <a:rPr lang="es-HN" sz="2400" dirty="0" smtClean="0"/>
              <a:t>e </a:t>
            </a:r>
            <a:r>
              <a:rPr lang="es-HN" sz="2400" dirty="0"/>
              <a:t>introduce también el </a:t>
            </a:r>
            <a:r>
              <a:rPr lang="es-HN" sz="2400" dirty="0" err="1"/>
              <a:t>Baby</a:t>
            </a:r>
            <a:r>
              <a:rPr lang="es-HN" sz="2400" dirty="0"/>
              <a:t> </a:t>
            </a:r>
            <a:r>
              <a:rPr lang="es-HN" sz="2400" dirty="0" err="1"/>
              <a:t>Glade</a:t>
            </a:r>
            <a:r>
              <a:rPr lang="es-HN" sz="2400" dirty="0"/>
              <a:t> el cual es un air </a:t>
            </a:r>
            <a:r>
              <a:rPr lang="es-HN" sz="2400" dirty="0" err="1"/>
              <a:t>freshener</a:t>
            </a:r>
            <a:r>
              <a:rPr lang="es-HN" sz="2400" dirty="0"/>
              <a:t> natural que aromatiza la casa mientras cuida a la mamá y al bebé durante su crecimiento de químicos dañinos que normalmente trae productos de esta índole.</a:t>
            </a:r>
            <a:endParaRPr lang="es-HN" sz="2400" dirty="0"/>
          </a:p>
        </p:txBody>
      </p:sp>
    </p:spTree>
    <p:extLst>
      <p:ext uri="{BB962C8B-B14F-4D97-AF65-F5344CB8AC3E}">
        <p14:creationId xmlns:p14="http://schemas.microsoft.com/office/powerpoint/2010/main" val="4204226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9"/>
          <p:cNvSpPr/>
          <p:nvPr/>
        </p:nvSpPr>
        <p:spPr>
          <a:xfrm>
            <a:off x="0" y="-4763"/>
            <a:ext cx="12192000" cy="6858000"/>
          </a:xfrm>
          <a:prstGeom prst="rect">
            <a:avLst/>
          </a:prstGeom>
          <a:blipFill>
            <a:blip r:embed="rId2" cstate="print"/>
            <a:stretch>
              <a:fillRect/>
            </a:stretch>
          </a:blipFill>
        </p:spPr>
        <p:txBody>
          <a:bodyPr wrap="square" lIns="0" tIns="0" rIns="0" bIns="0" rtlCol="0">
            <a:noAutofit/>
          </a:bodyPr>
          <a:lstStyle/>
          <a:p>
            <a:endParaRPr dirty="0"/>
          </a:p>
        </p:txBody>
      </p:sp>
      <p:sp>
        <p:nvSpPr>
          <p:cNvPr id="3" name="CuadroTexto 2"/>
          <p:cNvSpPr txBox="1"/>
          <p:nvPr/>
        </p:nvSpPr>
        <p:spPr>
          <a:xfrm>
            <a:off x="914400" y="1981200"/>
            <a:ext cx="10896600" cy="2954655"/>
          </a:xfrm>
          <a:prstGeom prst="rect">
            <a:avLst/>
          </a:prstGeom>
          <a:noFill/>
        </p:spPr>
        <p:txBody>
          <a:bodyPr wrap="square" rtlCol="0">
            <a:spAutoFit/>
          </a:bodyPr>
          <a:lstStyle/>
          <a:p>
            <a:pPr algn="just"/>
            <a:r>
              <a:rPr lang="es-HN" sz="2800" dirty="0"/>
              <a:t>Con el uso de los sentido del olfato se trata de estimular al cliente proveyendo un aroma agradable que cause emoción y cree que el hipocampo relacione ese olor con un recuerdo positivo, se concluyó que el mejor continente a exportar es el continente a Americano los cuales son los que más consumen Mr. Músculo y son altos consumidores de </a:t>
            </a:r>
            <a:r>
              <a:rPr lang="es-HN" sz="2800" dirty="0" err="1"/>
              <a:t>G</a:t>
            </a:r>
            <a:r>
              <a:rPr lang="es-HN" sz="2800" dirty="0" err="1" smtClean="0"/>
              <a:t>lade</a:t>
            </a:r>
            <a:r>
              <a:rPr lang="es-HN" sz="2800" dirty="0" smtClean="0"/>
              <a:t> </a:t>
            </a:r>
            <a:r>
              <a:rPr lang="es-HN" sz="2800" dirty="0"/>
              <a:t>y productos de SC Johnson.</a:t>
            </a:r>
          </a:p>
          <a:p>
            <a:endParaRPr lang="es-HN" dirty="0"/>
          </a:p>
        </p:txBody>
      </p:sp>
    </p:spTree>
    <p:extLst>
      <p:ext uri="{BB962C8B-B14F-4D97-AF65-F5344CB8AC3E}">
        <p14:creationId xmlns:p14="http://schemas.microsoft.com/office/powerpoint/2010/main" val="8911570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9"/>
          <p:cNvSpPr/>
          <p:nvPr/>
        </p:nvSpPr>
        <p:spPr>
          <a:xfrm>
            <a:off x="0" y="0"/>
            <a:ext cx="12192000" cy="6858000"/>
          </a:xfrm>
          <a:prstGeom prst="rect">
            <a:avLst/>
          </a:prstGeom>
          <a:blipFill>
            <a:blip r:embed="rId2" cstate="print"/>
            <a:stretch>
              <a:fillRect/>
            </a:stretch>
          </a:blipFill>
        </p:spPr>
        <p:txBody>
          <a:bodyPr wrap="square" lIns="0" tIns="0" rIns="0" bIns="0" rtlCol="0">
            <a:noAutofit/>
          </a:bodyPr>
          <a:lstStyle/>
          <a:p>
            <a:endParaRPr dirty="0"/>
          </a:p>
        </p:txBody>
      </p:sp>
      <p:sp>
        <p:nvSpPr>
          <p:cNvPr id="3" name="CuadroTexto 2"/>
          <p:cNvSpPr txBox="1"/>
          <p:nvPr/>
        </p:nvSpPr>
        <p:spPr>
          <a:xfrm>
            <a:off x="1981200" y="2209800"/>
            <a:ext cx="8229600" cy="1446550"/>
          </a:xfrm>
          <a:prstGeom prst="rect">
            <a:avLst/>
          </a:prstGeom>
          <a:noFill/>
        </p:spPr>
        <p:txBody>
          <a:bodyPr wrap="square" rtlCol="0">
            <a:spAutoFit/>
          </a:bodyPr>
          <a:lstStyle/>
          <a:p>
            <a:r>
              <a:rPr lang="es-HN" sz="8800" dirty="0" smtClean="0"/>
              <a:t>¡Muchas gracias!</a:t>
            </a:r>
            <a:endParaRPr lang="es-HN" sz="8800" dirty="0"/>
          </a:p>
        </p:txBody>
      </p:sp>
    </p:spTree>
    <p:extLst>
      <p:ext uri="{BB962C8B-B14F-4D97-AF65-F5344CB8AC3E}">
        <p14:creationId xmlns:p14="http://schemas.microsoft.com/office/powerpoint/2010/main" val="2430703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4158129" y="661415"/>
            <a:ext cx="4959200" cy="1503426"/>
          </a:xfrm>
          <a:prstGeom prst="rect">
            <a:avLst/>
          </a:prstGeom>
        </p:spPr>
        <p:txBody>
          <a:bodyPr wrap="square" lIns="0" tIns="0" rIns="0" bIns="0" rtlCol="0">
            <a:noAutofit/>
          </a:bodyPr>
          <a:lstStyle/>
          <a:p>
            <a:pPr>
              <a:lnSpc>
                <a:spcPts val="700"/>
              </a:lnSpc>
              <a:spcBef>
                <a:spcPts val="17"/>
              </a:spcBef>
            </a:pPr>
            <a:endParaRPr sz="700"/>
          </a:p>
          <a:p>
            <a:pPr>
              <a:lnSpc>
                <a:spcPct val="101725"/>
              </a:lnSpc>
              <a:spcBef>
                <a:spcPts val="1000"/>
              </a:spcBef>
            </a:pPr>
            <a:r>
              <a:rPr sz="5400" spc="0" dirty="0">
                <a:latin typeface="Calibri"/>
                <a:cs typeface="Calibri"/>
              </a:rPr>
              <a:t>é</a:t>
            </a:r>
            <a:endParaRPr sz="5400">
              <a:latin typeface="Calibri"/>
              <a:cs typeface="Calibri"/>
            </a:endParaRPr>
          </a:p>
        </p:txBody>
      </p:sp>
      <p:sp>
        <p:nvSpPr>
          <p:cNvPr id="9" name="object 9"/>
          <p:cNvSpPr/>
          <p:nvPr/>
        </p:nvSpPr>
        <p:spPr>
          <a:xfrm>
            <a:off x="0" y="3313"/>
            <a:ext cx="12192000" cy="6858000"/>
          </a:xfrm>
          <a:prstGeom prst="rect">
            <a:avLst/>
          </a:prstGeom>
          <a:blipFill>
            <a:blip r:embed="rId2" cstate="print"/>
            <a:stretch>
              <a:fillRect/>
            </a:stretch>
          </a:blipFill>
        </p:spPr>
        <p:txBody>
          <a:bodyPr wrap="square" lIns="0" tIns="0" rIns="0" bIns="0" rtlCol="0">
            <a:noAutofit/>
          </a:bodyPr>
          <a:lstStyle/>
          <a:p>
            <a:endParaRPr dirty="0"/>
          </a:p>
        </p:txBody>
      </p:sp>
      <p:sp>
        <p:nvSpPr>
          <p:cNvPr id="8" name="object 8"/>
          <p:cNvSpPr txBox="1"/>
          <p:nvPr/>
        </p:nvSpPr>
        <p:spPr>
          <a:xfrm>
            <a:off x="3007868" y="1005230"/>
            <a:ext cx="1265877" cy="711504"/>
          </a:xfrm>
          <a:prstGeom prst="rect">
            <a:avLst/>
          </a:prstGeom>
        </p:spPr>
        <p:txBody>
          <a:bodyPr wrap="square" lIns="0" tIns="0" rIns="0" bIns="0" rtlCol="0">
            <a:noAutofit/>
          </a:bodyPr>
          <a:lstStyle/>
          <a:p>
            <a:pPr marL="12700">
              <a:lnSpc>
                <a:spcPts val="5600"/>
              </a:lnSpc>
              <a:spcBef>
                <a:spcPts val="280"/>
              </a:spcBef>
            </a:pPr>
            <a:endParaRPr sz="5400" dirty="0">
              <a:latin typeface="Calibri"/>
              <a:cs typeface="Calibri"/>
            </a:endParaRPr>
          </a:p>
        </p:txBody>
      </p:sp>
      <p:sp>
        <p:nvSpPr>
          <p:cNvPr id="7" name="object 7"/>
          <p:cNvSpPr txBox="1"/>
          <p:nvPr/>
        </p:nvSpPr>
        <p:spPr>
          <a:xfrm>
            <a:off x="3513620" y="1576916"/>
            <a:ext cx="5491090" cy="711504"/>
          </a:xfrm>
          <a:prstGeom prst="rect">
            <a:avLst/>
          </a:prstGeom>
        </p:spPr>
        <p:txBody>
          <a:bodyPr wrap="square" lIns="0" tIns="0" rIns="0" bIns="0" rtlCol="0">
            <a:noAutofit/>
          </a:bodyPr>
          <a:lstStyle/>
          <a:p>
            <a:pPr marL="12700">
              <a:lnSpc>
                <a:spcPts val="5600"/>
              </a:lnSpc>
              <a:spcBef>
                <a:spcPts val="280"/>
              </a:spcBef>
            </a:pPr>
            <a:r>
              <a:rPr lang="es-ES" sz="5400" dirty="0">
                <a:latin typeface="Calibri"/>
                <a:cs typeface="Calibri"/>
              </a:rPr>
              <a:t>	Objetivos</a:t>
            </a:r>
            <a:endParaRPr sz="5400" dirty="0">
              <a:latin typeface="Calibri"/>
              <a:cs typeface="Calibri"/>
            </a:endParaRPr>
          </a:p>
        </p:txBody>
      </p:sp>
      <p:sp>
        <p:nvSpPr>
          <p:cNvPr id="6" name="object 6"/>
          <p:cNvSpPr txBox="1"/>
          <p:nvPr/>
        </p:nvSpPr>
        <p:spPr>
          <a:xfrm>
            <a:off x="5409904" y="1005230"/>
            <a:ext cx="849261" cy="711504"/>
          </a:xfrm>
          <a:prstGeom prst="rect">
            <a:avLst/>
          </a:prstGeom>
        </p:spPr>
        <p:txBody>
          <a:bodyPr wrap="square" lIns="0" tIns="0" rIns="0" bIns="0" rtlCol="0">
            <a:noAutofit/>
          </a:bodyPr>
          <a:lstStyle/>
          <a:p>
            <a:pPr marL="12700">
              <a:lnSpc>
                <a:spcPts val="5600"/>
              </a:lnSpc>
              <a:spcBef>
                <a:spcPts val="280"/>
              </a:spcBef>
            </a:pPr>
            <a:endParaRPr sz="5400" dirty="0">
              <a:latin typeface="Calibri"/>
              <a:cs typeface="Calibri"/>
            </a:endParaRPr>
          </a:p>
        </p:txBody>
      </p:sp>
      <p:sp>
        <p:nvSpPr>
          <p:cNvPr id="5" name="object 5"/>
          <p:cNvSpPr txBox="1"/>
          <p:nvPr/>
        </p:nvSpPr>
        <p:spPr>
          <a:xfrm>
            <a:off x="6286746" y="1005230"/>
            <a:ext cx="2495487" cy="711504"/>
          </a:xfrm>
          <a:prstGeom prst="rect">
            <a:avLst/>
          </a:prstGeom>
        </p:spPr>
        <p:txBody>
          <a:bodyPr wrap="square" lIns="0" tIns="0" rIns="0" bIns="0" rtlCol="0">
            <a:noAutofit/>
          </a:bodyPr>
          <a:lstStyle/>
          <a:p>
            <a:pPr marL="12700">
              <a:lnSpc>
                <a:spcPts val="5600"/>
              </a:lnSpc>
              <a:spcBef>
                <a:spcPts val="280"/>
              </a:spcBef>
            </a:pPr>
            <a:endParaRPr sz="5400" dirty="0">
              <a:latin typeface="Calibri"/>
              <a:cs typeface="Calibri"/>
            </a:endParaRPr>
          </a:p>
        </p:txBody>
      </p:sp>
      <p:sp>
        <p:nvSpPr>
          <p:cNvPr id="3" name="object 3"/>
          <p:cNvSpPr txBox="1"/>
          <p:nvPr/>
        </p:nvSpPr>
        <p:spPr>
          <a:xfrm>
            <a:off x="9715539" y="2425725"/>
            <a:ext cx="1974525" cy="1031925"/>
          </a:xfrm>
          <a:prstGeom prst="rect">
            <a:avLst/>
          </a:prstGeom>
        </p:spPr>
        <p:txBody>
          <a:bodyPr wrap="square" lIns="0" tIns="0" rIns="0" bIns="0" rtlCol="0">
            <a:noAutofit/>
          </a:bodyPr>
          <a:lstStyle/>
          <a:p>
            <a:pPr marL="12700" marR="68625">
              <a:lnSpc>
                <a:spcPts val="3770"/>
              </a:lnSpc>
              <a:spcBef>
                <a:spcPts val="188"/>
              </a:spcBef>
            </a:pPr>
            <a:endParaRPr sz="3600" dirty="0">
              <a:latin typeface="Calibri"/>
              <a:cs typeface="Calibri"/>
            </a:endParaRPr>
          </a:p>
        </p:txBody>
      </p:sp>
      <p:sp>
        <p:nvSpPr>
          <p:cNvPr id="2" name="object 2"/>
          <p:cNvSpPr txBox="1"/>
          <p:nvPr/>
        </p:nvSpPr>
        <p:spPr>
          <a:xfrm>
            <a:off x="1091895" y="3523640"/>
            <a:ext cx="9044093" cy="482904"/>
          </a:xfrm>
          <a:prstGeom prst="rect">
            <a:avLst/>
          </a:prstGeom>
        </p:spPr>
        <p:txBody>
          <a:bodyPr wrap="square" lIns="0" tIns="0" rIns="0" bIns="0" rtlCol="0">
            <a:noAutofit/>
          </a:bodyPr>
          <a:lstStyle/>
          <a:p>
            <a:pPr marL="12700">
              <a:lnSpc>
                <a:spcPts val="3770"/>
              </a:lnSpc>
              <a:spcBef>
                <a:spcPts val="188"/>
              </a:spcBef>
            </a:pPr>
            <a:endParaRPr sz="3600" dirty="0">
              <a:latin typeface="Calibri"/>
              <a:cs typeface="Calibri"/>
            </a:endParaRPr>
          </a:p>
        </p:txBody>
      </p:sp>
      <p:sp>
        <p:nvSpPr>
          <p:cNvPr id="4" name="CuadroTexto 3"/>
          <p:cNvSpPr txBox="1"/>
          <p:nvPr/>
        </p:nvSpPr>
        <p:spPr>
          <a:xfrm>
            <a:off x="860814" y="2468251"/>
            <a:ext cx="10851864" cy="2369880"/>
          </a:xfrm>
          <a:prstGeom prst="rect">
            <a:avLst/>
          </a:prstGeom>
          <a:noFill/>
        </p:spPr>
        <p:txBody>
          <a:bodyPr wrap="square" rtlCol="0">
            <a:spAutoFit/>
          </a:bodyPr>
          <a:lstStyle/>
          <a:p>
            <a:pPr marL="285750" indent="-285750">
              <a:buFont typeface="Arial" panose="020B0604020202020204" pitchFamily="34" charset="0"/>
              <a:buChar char="•"/>
            </a:pPr>
            <a:r>
              <a:rPr lang="es-HN" sz="2800" i="1" dirty="0" smtClean="0"/>
              <a:t>General</a:t>
            </a:r>
          </a:p>
          <a:p>
            <a:pPr lvl="0"/>
            <a:r>
              <a:rPr lang="es-ES" sz="2800" dirty="0"/>
              <a:t>Crear una propuesta de dos alternativas de líneas de productos de la multinacional S.C. Johnson que puedan ser tomadas en consideración para el lanzamiento de nuevas, competitivas e innovadoras líneas.</a:t>
            </a:r>
            <a:endParaRPr lang="es-HN" sz="2800" dirty="0"/>
          </a:p>
          <a:p>
            <a:pPr marL="285750" indent="-285750">
              <a:buFont typeface="Arial" panose="020B0604020202020204" pitchFamily="34" charset="0"/>
              <a:buChar char="•"/>
            </a:pPr>
            <a:endParaRPr lang="es-HN" dirty="0" smtClean="0"/>
          </a:p>
          <a:p>
            <a:pPr marL="285750" indent="-285750">
              <a:buFont typeface="Arial" panose="020B0604020202020204" pitchFamily="34" charset="0"/>
              <a:buChar char="•"/>
            </a:pPr>
            <a:endParaRPr lang="es-H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9"/>
          <p:cNvSpPr/>
          <p:nvPr/>
        </p:nvSpPr>
        <p:spPr>
          <a:xfrm>
            <a:off x="0" y="3313"/>
            <a:ext cx="12192000" cy="6858000"/>
          </a:xfrm>
          <a:prstGeom prst="rect">
            <a:avLst/>
          </a:prstGeom>
          <a:blipFill>
            <a:blip r:embed="rId2" cstate="print"/>
            <a:stretch>
              <a:fillRect/>
            </a:stretch>
          </a:blipFill>
        </p:spPr>
        <p:txBody>
          <a:bodyPr wrap="square" lIns="0" tIns="0" rIns="0" bIns="0" rtlCol="0">
            <a:noAutofit/>
          </a:bodyPr>
          <a:lstStyle/>
          <a:p>
            <a:endParaRPr dirty="0"/>
          </a:p>
        </p:txBody>
      </p:sp>
      <p:sp>
        <p:nvSpPr>
          <p:cNvPr id="3" name="CuadroTexto 2"/>
          <p:cNvSpPr txBox="1"/>
          <p:nvPr/>
        </p:nvSpPr>
        <p:spPr>
          <a:xfrm>
            <a:off x="838200" y="1219200"/>
            <a:ext cx="11049000" cy="3939540"/>
          </a:xfrm>
          <a:prstGeom prst="rect">
            <a:avLst/>
          </a:prstGeom>
          <a:noFill/>
        </p:spPr>
        <p:txBody>
          <a:bodyPr wrap="square" rtlCol="0">
            <a:spAutoFit/>
          </a:bodyPr>
          <a:lstStyle/>
          <a:p>
            <a:r>
              <a:rPr lang="es-HN" sz="3600" i="1" dirty="0" smtClean="0"/>
              <a:t>Específicos</a:t>
            </a:r>
          </a:p>
          <a:p>
            <a:pPr marL="285750" lvl="0" indent="-285750">
              <a:buFont typeface="Arial" panose="020B0604020202020204" pitchFamily="34" charset="0"/>
              <a:buChar char="•"/>
            </a:pPr>
            <a:r>
              <a:rPr lang="es-ES" sz="2800" dirty="0"/>
              <a:t>Implementar las estrategias de los cinco sentidos en las propuestas creadas para generar un efecto diferenciador.</a:t>
            </a:r>
            <a:endParaRPr lang="es-HN" sz="2800" dirty="0"/>
          </a:p>
          <a:p>
            <a:pPr marL="285750" lvl="0" indent="-285750">
              <a:buFont typeface="Arial" panose="020B0604020202020204" pitchFamily="34" charset="0"/>
              <a:buChar char="•"/>
            </a:pPr>
            <a:r>
              <a:rPr lang="es-ES" sz="2800" dirty="0"/>
              <a:t>Diseñar </a:t>
            </a:r>
            <a:r>
              <a:rPr lang="es-ES" sz="2800" dirty="0" smtClean="0"/>
              <a:t>el </a:t>
            </a:r>
            <a:r>
              <a:rPr lang="es-ES" sz="2800" dirty="0" err="1"/>
              <a:t>branding</a:t>
            </a:r>
            <a:r>
              <a:rPr lang="es-ES" sz="2800" dirty="0"/>
              <a:t> para las líneas propuestas que sea capaz de identificarse y adaptarse internacionalmente.</a:t>
            </a:r>
            <a:endParaRPr lang="es-HN" sz="2800" dirty="0"/>
          </a:p>
          <a:p>
            <a:pPr marL="285750" lvl="0" indent="-285750">
              <a:buFont typeface="Arial" panose="020B0604020202020204" pitchFamily="34" charset="0"/>
              <a:buChar char="•"/>
            </a:pPr>
            <a:r>
              <a:rPr lang="es-ES" sz="2800" dirty="0"/>
              <a:t>Desarrollar una propuesta de estructura y modelo de distribución que se ajuste al punto de vista del continente al que se van a exportar los productos seleccionados.</a:t>
            </a:r>
            <a:endParaRPr lang="es-HN" sz="2800" dirty="0"/>
          </a:p>
          <a:p>
            <a:endParaRPr lang="es-HN" dirty="0"/>
          </a:p>
        </p:txBody>
      </p:sp>
    </p:spTree>
    <p:extLst>
      <p:ext uri="{BB962C8B-B14F-4D97-AF65-F5344CB8AC3E}">
        <p14:creationId xmlns:p14="http://schemas.microsoft.com/office/powerpoint/2010/main" val="85740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28575"/>
            <a:ext cx="12192000" cy="6858000"/>
          </a:xfrm>
          <a:prstGeom prst="rect">
            <a:avLst/>
          </a:prstGeom>
          <a:blipFill>
            <a:blip r:embed="rId2" cstate="print"/>
            <a:stretch>
              <a:fillRect/>
            </a:stretch>
          </a:blipFill>
        </p:spPr>
        <p:txBody>
          <a:bodyPr wrap="square" lIns="0" tIns="0" rIns="0" bIns="0" rtlCol="0">
            <a:noAutofit/>
          </a:bodyPr>
          <a:lstStyle/>
          <a:p>
            <a:endParaRPr dirty="0"/>
          </a:p>
        </p:txBody>
      </p:sp>
      <p:sp>
        <p:nvSpPr>
          <p:cNvPr id="2" name="object 2"/>
          <p:cNvSpPr txBox="1"/>
          <p:nvPr/>
        </p:nvSpPr>
        <p:spPr>
          <a:xfrm>
            <a:off x="3048000" y="1143000"/>
            <a:ext cx="6705600" cy="534415"/>
          </a:xfrm>
          <a:prstGeom prst="rect">
            <a:avLst/>
          </a:prstGeom>
        </p:spPr>
        <p:txBody>
          <a:bodyPr wrap="square" lIns="0" tIns="0" rIns="0" bIns="0" rtlCol="0">
            <a:noAutofit/>
          </a:bodyPr>
          <a:lstStyle/>
          <a:p>
            <a:pPr marL="12700">
              <a:lnSpc>
                <a:spcPts val="4180"/>
              </a:lnSpc>
              <a:spcBef>
                <a:spcPts val="209"/>
              </a:spcBef>
            </a:pPr>
            <a:r>
              <a:rPr lang="es-ES" sz="6000" baseline="3413" dirty="0" err="1" smtClean="0">
                <a:latin typeface="Calibri"/>
                <a:cs typeface="Calibri"/>
              </a:rPr>
              <a:t>Mr.Músculo</a:t>
            </a:r>
            <a:r>
              <a:rPr lang="es-ES" sz="6000" baseline="3413" dirty="0" smtClean="0">
                <a:latin typeface="Calibri"/>
                <a:cs typeface="Calibri"/>
              </a:rPr>
              <a:t> </a:t>
            </a:r>
            <a:r>
              <a:rPr lang="es-ES" sz="6000" baseline="3413" dirty="0" err="1">
                <a:latin typeface="Calibri"/>
                <a:cs typeface="Calibri"/>
              </a:rPr>
              <a:t>Swipe</a:t>
            </a:r>
            <a:r>
              <a:rPr lang="es-ES" sz="6000" baseline="3413" dirty="0">
                <a:latin typeface="Calibri"/>
                <a:cs typeface="Calibri"/>
              </a:rPr>
              <a:t> and </a:t>
            </a:r>
            <a:r>
              <a:rPr lang="es-ES" sz="6000" baseline="3413" dirty="0" err="1">
                <a:latin typeface="Calibri"/>
                <a:cs typeface="Calibri"/>
              </a:rPr>
              <a:t>Kill</a:t>
            </a:r>
            <a:endParaRPr sz="4000" dirty="0">
              <a:latin typeface="Calibri"/>
              <a:cs typeface="Calibri"/>
            </a:endParaRPr>
          </a:p>
        </p:txBody>
      </p:sp>
      <p:sp>
        <p:nvSpPr>
          <p:cNvPr id="5" name="CuadroTexto 4">
            <a:extLst>
              <a:ext uri="{FF2B5EF4-FFF2-40B4-BE49-F238E27FC236}">
                <a16:creationId xmlns="" xmlns:a16="http://schemas.microsoft.com/office/drawing/2014/main" id="{D5B1C7B6-0D5F-2B48-A945-B2C4B74C77E0}"/>
              </a:ext>
            </a:extLst>
          </p:cNvPr>
          <p:cNvSpPr txBox="1"/>
          <p:nvPr/>
        </p:nvSpPr>
        <p:spPr>
          <a:xfrm>
            <a:off x="1143000" y="1905000"/>
            <a:ext cx="10515600" cy="3385542"/>
          </a:xfrm>
          <a:prstGeom prst="rect">
            <a:avLst/>
          </a:prstGeom>
          <a:noFill/>
        </p:spPr>
        <p:txBody>
          <a:bodyPr wrap="square" rtlCol="0">
            <a:spAutoFit/>
          </a:bodyPr>
          <a:lstStyle/>
          <a:p>
            <a:r>
              <a:rPr lang="es-ES_tradnl" sz="2800" dirty="0"/>
              <a:t>Dada la constante necesidad de limpiar las cocinas y alejar los insectos que tratan de invadir las cocinas. Este producto viene a satisfacer estas necesidades , un solo producto que cumple doble función. </a:t>
            </a:r>
            <a:r>
              <a:rPr lang="es-ES_tradnl" sz="2800" dirty="0" err="1"/>
              <a:t>Mr</a:t>
            </a:r>
            <a:r>
              <a:rPr lang="es-ES_tradnl" sz="2800" dirty="0"/>
              <a:t> </a:t>
            </a:r>
            <a:r>
              <a:rPr lang="es-ES_tradnl" sz="2800" dirty="0" smtClean="0"/>
              <a:t>Músculo </a:t>
            </a:r>
            <a:r>
              <a:rPr lang="es-ES_tradnl" sz="2800" dirty="0" err="1"/>
              <a:t>Swipe</a:t>
            </a:r>
            <a:r>
              <a:rPr lang="es-ES_tradnl" sz="2800" dirty="0"/>
              <a:t> and </a:t>
            </a:r>
            <a:r>
              <a:rPr lang="es-ES_tradnl" sz="2800" dirty="0" err="1"/>
              <a:t>Kill</a:t>
            </a:r>
            <a:r>
              <a:rPr lang="es-ES_tradnl" sz="2800" dirty="0"/>
              <a:t> es un limpiador para la cocina que a la vez combate con los insectos , el liquido contiene un porcentaje de repelente natural. Un repelente natural que no llega a afectar la salud de los consumidores y contiene un olor placentero . </a:t>
            </a:r>
          </a:p>
          <a:p>
            <a:endParaRPr lang="es-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9"/>
          <p:cNvSpPr/>
          <p:nvPr/>
        </p:nvSpPr>
        <p:spPr>
          <a:xfrm>
            <a:off x="0" y="-4763"/>
            <a:ext cx="12192000" cy="6858000"/>
          </a:xfrm>
          <a:prstGeom prst="rect">
            <a:avLst/>
          </a:prstGeom>
          <a:blipFill>
            <a:blip r:embed="rId2" cstate="print"/>
            <a:stretch>
              <a:fillRect/>
            </a:stretch>
          </a:blipFill>
        </p:spPr>
        <p:txBody>
          <a:bodyPr wrap="square" lIns="0" tIns="0" rIns="0" bIns="0" rtlCol="0">
            <a:noAutofit/>
          </a:bodyPr>
          <a:lstStyle/>
          <a:p>
            <a:endParaRPr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4763"/>
            <a:ext cx="6253163" cy="6253163"/>
          </a:xfrm>
          <a:prstGeom prst="rect">
            <a:avLst/>
          </a:prstGeom>
        </p:spPr>
      </p:pic>
    </p:spTree>
    <p:extLst>
      <p:ext uri="{BB962C8B-B14F-4D97-AF65-F5344CB8AC3E}">
        <p14:creationId xmlns:p14="http://schemas.microsoft.com/office/powerpoint/2010/main" val="440564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9"/>
          <p:cNvSpPr/>
          <p:nvPr/>
        </p:nvSpPr>
        <p:spPr>
          <a:xfrm>
            <a:off x="0" y="-4763"/>
            <a:ext cx="12192000" cy="6858000"/>
          </a:xfrm>
          <a:prstGeom prst="rect">
            <a:avLst/>
          </a:prstGeom>
          <a:blipFill>
            <a:blip r:embed="rId2" cstate="print"/>
            <a:stretch>
              <a:fillRect/>
            </a:stretch>
          </a:blipFill>
        </p:spPr>
        <p:txBody>
          <a:bodyPr wrap="square" lIns="0" tIns="0" rIns="0" bIns="0" rtlCol="0">
            <a:noAutofit/>
          </a:bodyPr>
          <a:lstStyle/>
          <a:p>
            <a:endParaRPr dirty="0"/>
          </a:p>
        </p:txBody>
      </p:sp>
      <p:sp>
        <p:nvSpPr>
          <p:cNvPr id="3" name="CuadroTexto 2"/>
          <p:cNvSpPr txBox="1"/>
          <p:nvPr/>
        </p:nvSpPr>
        <p:spPr>
          <a:xfrm>
            <a:off x="190500" y="685800"/>
            <a:ext cx="11811000" cy="4616648"/>
          </a:xfrm>
          <a:prstGeom prst="rect">
            <a:avLst/>
          </a:prstGeom>
          <a:noFill/>
        </p:spPr>
        <p:txBody>
          <a:bodyPr wrap="square" rtlCol="0">
            <a:spAutoFit/>
          </a:bodyPr>
          <a:lstStyle/>
          <a:p>
            <a:pPr algn="ctr"/>
            <a:r>
              <a:rPr lang="es-ES" sz="4000" b="1" dirty="0"/>
              <a:t>Estrategia de los cinco sentidos</a:t>
            </a:r>
            <a:endParaRPr lang="es-HN" sz="4000" b="1" dirty="0"/>
          </a:p>
          <a:p>
            <a:pPr marL="457200" indent="-457200" algn="just">
              <a:buFont typeface="Arial" panose="020B0604020202020204" pitchFamily="34" charset="0"/>
              <a:buChar char="•"/>
            </a:pPr>
            <a:r>
              <a:rPr lang="es-HN" sz="2600" dirty="0"/>
              <a:t>Según un estudio de la Universidad de Rockefeller en Nueva York (1999), el ser humano recuerda el 1% de lo que toca, el 2% de lo que escucha, el 5% de lo que ve, el 15% de lo que prueba y el 35% de lo que huele. Para las empresas es muy importante que sus productos sean reconocidos y recordados, es por eso que los sentidos pueden ser un buen aleado para el marketing.</a:t>
            </a:r>
          </a:p>
          <a:p>
            <a:pPr marL="457200" indent="-457200" algn="just">
              <a:buFont typeface="Arial" panose="020B0604020202020204" pitchFamily="34" charset="0"/>
              <a:buChar char="•"/>
            </a:pPr>
            <a:r>
              <a:rPr lang="es-HN" sz="2600" dirty="0" smtClean="0"/>
              <a:t>Esta </a:t>
            </a:r>
            <a:r>
              <a:rPr lang="es-ES" sz="2600" dirty="0"/>
              <a:t>línea ha sido diseñada con la motivación de crear un producto capaz de poder limpiar, desinfectar superficies difíciles sin necesidad de mucho esfuerzo, y repeler a todos aquellos animales que pueden ser molestos en el hogar, dejando un aroma agradable. </a:t>
            </a:r>
            <a:endParaRPr lang="es-HN" sz="2600" dirty="0"/>
          </a:p>
          <a:p>
            <a:pPr algn="just"/>
            <a:endParaRPr lang="es-HN" sz="2000" dirty="0"/>
          </a:p>
        </p:txBody>
      </p:sp>
    </p:spTree>
    <p:extLst>
      <p:ext uri="{BB962C8B-B14F-4D97-AF65-F5344CB8AC3E}">
        <p14:creationId xmlns:p14="http://schemas.microsoft.com/office/powerpoint/2010/main" val="1290390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noAutofit/>
          </a:bodyPr>
          <a:lstStyle/>
          <a:p>
            <a:endParaRPr dirty="0"/>
          </a:p>
        </p:txBody>
      </p:sp>
      <p:sp>
        <p:nvSpPr>
          <p:cNvPr id="4" name="CuadroTexto 3">
            <a:extLst>
              <a:ext uri="{FF2B5EF4-FFF2-40B4-BE49-F238E27FC236}">
                <a16:creationId xmlns="" xmlns:a16="http://schemas.microsoft.com/office/drawing/2014/main" id="{DE32A85D-ED30-F742-B446-0F865F4AC914}"/>
              </a:ext>
            </a:extLst>
          </p:cNvPr>
          <p:cNvSpPr txBox="1"/>
          <p:nvPr/>
        </p:nvSpPr>
        <p:spPr>
          <a:xfrm>
            <a:off x="2057400" y="533400"/>
            <a:ext cx="6781800" cy="707886"/>
          </a:xfrm>
          <a:prstGeom prst="rect">
            <a:avLst/>
          </a:prstGeom>
          <a:noFill/>
        </p:spPr>
        <p:txBody>
          <a:bodyPr wrap="square" rtlCol="0">
            <a:spAutoFit/>
          </a:bodyPr>
          <a:lstStyle/>
          <a:p>
            <a:pPr algn="ctr"/>
            <a:r>
              <a:rPr lang="es-US" sz="4000" dirty="0"/>
              <a:t>Selección Cromatica</a:t>
            </a:r>
          </a:p>
        </p:txBody>
      </p:sp>
      <p:sp>
        <p:nvSpPr>
          <p:cNvPr id="5" name="CuadroTexto 4">
            <a:extLst>
              <a:ext uri="{FF2B5EF4-FFF2-40B4-BE49-F238E27FC236}">
                <a16:creationId xmlns="" xmlns:a16="http://schemas.microsoft.com/office/drawing/2014/main" id="{0022715C-C4FA-1A48-855F-7595CB6EB413}"/>
              </a:ext>
            </a:extLst>
          </p:cNvPr>
          <p:cNvSpPr txBox="1"/>
          <p:nvPr/>
        </p:nvSpPr>
        <p:spPr>
          <a:xfrm>
            <a:off x="1181100" y="2597049"/>
            <a:ext cx="10020300" cy="2092881"/>
          </a:xfrm>
          <a:prstGeom prst="rect">
            <a:avLst/>
          </a:prstGeom>
          <a:noFill/>
        </p:spPr>
        <p:txBody>
          <a:bodyPr wrap="square" rtlCol="0">
            <a:spAutoFit/>
          </a:bodyPr>
          <a:lstStyle/>
          <a:p>
            <a:r>
              <a:rPr lang="es-ES_tradnl" sz="2800" dirty="0"/>
              <a:t>En el diseño de </a:t>
            </a:r>
            <a:r>
              <a:rPr lang="es-ES_tradnl" sz="2800" dirty="0" smtClean="0"/>
              <a:t>Mr. Músculo </a:t>
            </a:r>
            <a:r>
              <a:rPr lang="es-ES_tradnl" sz="2800" dirty="0" err="1"/>
              <a:t>Sweep</a:t>
            </a:r>
            <a:r>
              <a:rPr lang="es-ES_tradnl" sz="2800" dirty="0"/>
              <a:t> and </a:t>
            </a:r>
            <a:r>
              <a:rPr lang="es-ES_tradnl" sz="2800" dirty="0" err="1"/>
              <a:t>Kill</a:t>
            </a:r>
            <a:r>
              <a:rPr lang="es-ES_tradnl" sz="2800" dirty="0"/>
              <a:t> se trata de reflejar los colores como azul </a:t>
            </a:r>
            <a:r>
              <a:rPr lang="es-ES_tradnl" sz="2800" dirty="0" err="1"/>
              <a:t>cyan</a:t>
            </a:r>
            <a:r>
              <a:rPr lang="es-ES_tradnl" sz="2800" dirty="0"/>
              <a:t>, amarillo y tonos de blanco. Lo cual tiene una armonía cromática trasmitiendo la </a:t>
            </a:r>
            <a:r>
              <a:rPr lang="es-ES_tradnl" sz="2800" dirty="0" smtClean="0"/>
              <a:t>higiene, la </a:t>
            </a:r>
            <a:r>
              <a:rPr lang="es-ES_tradnl" sz="2800" dirty="0"/>
              <a:t>acción eficiente y la aplicación de dicho producto.</a:t>
            </a:r>
          </a:p>
          <a:p>
            <a:endParaRPr lang="es-US" dirty="0"/>
          </a:p>
        </p:txBody>
      </p:sp>
      <p:sp>
        <p:nvSpPr>
          <p:cNvPr id="6" name="CuadroTexto 5">
            <a:extLst>
              <a:ext uri="{FF2B5EF4-FFF2-40B4-BE49-F238E27FC236}">
                <a16:creationId xmlns="" xmlns:a16="http://schemas.microsoft.com/office/drawing/2014/main" id="{1CC971C2-DFB4-7949-81C8-767211AB2C40}"/>
              </a:ext>
            </a:extLst>
          </p:cNvPr>
          <p:cNvSpPr txBox="1"/>
          <p:nvPr/>
        </p:nvSpPr>
        <p:spPr>
          <a:xfrm>
            <a:off x="685800" y="1688335"/>
            <a:ext cx="4953000" cy="461665"/>
          </a:xfrm>
          <a:prstGeom prst="rect">
            <a:avLst/>
          </a:prstGeom>
          <a:noFill/>
        </p:spPr>
        <p:txBody>
          <a:bodyPr wrap="square" rtlCol="0">
            <a:spAutoFit/>
          </a:bodyPr>
          <a:lstStyle/>
          <a:p>
            <a:r>
              <a:rPr lang="es-US" sz="2400" dirty="0" err="1" smtClean="0"/>
              <a:t>Mr.Músculo</a:t>
            </a:r>
            <a:r>
              <a:rPr lang="es-US" sz="2400" dirty="0" smtClean="0"/>
              <a:t> </a:t>
            </a:r>
            <a:r>
              <a:rPr lang="es-US" sz="2400" dirty="0"/>
              <a:t>Sweep and Kill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noAutofit/>
          </a:bodyPr>
          <a:lstStyle/>
          <a:p>
            <a:endParaRPr/>
          </a:p>
        </p:txBody>
      </p:sp>
      <p:sp>
        <p:nvSpPr>
          <p:cNvPr id="5" name="CuadroTexto 4">
            <a:extLst>
              <a:ext uri="{FF2B5EF4-FFF2-40B4-BE49-F238E27FC236}">
                <a16:creationId xmlns="" xmlns:a16="http://schemas.microsoft.com/office/drawing/2014/main" id="{824B4DE1-F807-9D43-995C-F072CF2B4E20}"/>
              </a:ext>
            </a:extLst>
          </p:cNvPr>
          <p:cNvSpPr txBox="1"/>
          <p:nvPr/>
        </p:nvSpPr>
        <p:spPr>
          <a:xfrm>
            <a:off x="2895600" y="707867"/>
            <a:ext cx="5867400" cy="923330"/>
          </a:xfrm>
          <a:prstGeom prst="rect">
            <a:avLst/>
          </a:prstGeom>
          <a:noFill/>
        </p:spPr>
        <p:txBody>
          <a:bodyPr wrap="square" rtlCol="0">
            <a:spAutoFit/>
          </a:bodyPr>
          <a:lstStyle/>
          <a:p>
            <a:pPr algn="ctr"/>
            <a:r>
              <a:rPr lang="es-US" sz="5400" dirty="0"/>
              <a:t>Baby Glade</a:t>
            </a:r>
          </a:p>
        </p:txBody>
      </p:sp>
      <p:sp>
        <p:nvSpPr>
          <p:cNvPr id="6" name="CuadroTexto 5">
            <a:extLst>
              <a:ext uri="{FF2B5EF4-FFF2-40B4-BE49-F238E27FC236}">
                <a16:creationId xmlns="" xmlns:a16="http://schemas.microsoft.com/office/drawing/2014/main" id="{FD84D062-AFB4-9240-8C47-1F6B2F6CC5C4}"/>
              </a:ext>
            </a:extLst>
          </p:cNvPr>
          <p:cNvSpPr txBox="1"/>
          <p:nvPr/>
        </p:nvSpPr>
        <p:spPr>
          <a:xfrm>
            <a:off x="1066800" y="1600200"/>
            <a:ext cx="10363200" cy="3816429"/>
          </a:xfrm>
          <a:prstGeom prst="rect">
            <a:avLst/>
          </a:prstGeom>
          <a:noFill/>
        </p:spPr>
        <p:txBody>
          <a:bodyPr wrap="square" rtlCol="0">
            <a:spAutoFit/>
          </a:bodyPr>
          <a:lstStyle/>
          <a:p>
            <a:r>
              <a:rPr lang="es-ES_tradnl" sz="2800" dirty="0"/>
              <a:t>Debido a la falta de un producto que sea natural y sobre todo sano para la etapa de maternidad y en el periodo de post y pre lactancia</a:t>
            </a:r>
            <a:r>
              <a:rPr lang="es-ES_tradnl" sz="2800" dirty="0" smtClean="0"/>
              <a:t>. Se </a:t>
            </a:r>
            <a:r>
              <a:rPr lang="es-ES_tradnl" sz="2800" dirty="0"/>
              <a:t>ha desarrollado este producto, un air </a:t>
            </a:r>
            <a:r>
              <a:rPr lang="es-ES_tradnl" sz="2800" dirty="0" err="1"/>
              <a:t>freshener</a:t>
            </a:r>
            <a:r>
              <a:rPr lang="es-ES_tradnl" sz="2800" dirty="0"/>
              <a:t> natural libre de químicos que dará una brisa de manzanilla a tu casa y protegerá a las madres durante su embarazo y a tu bebe al momento de estar en la casa. Hecho a base de extractos naturales de manzanilla y limón que le dará un aroma agradable a tu casa como a la vez será un olor calmante para tu bebe libre de químicos.</a:t>
            </a:r>
          </a:p>
          <a:p>
            <a:endParaRPr lang="es-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9"/>
          <p:cNvSpPr/>
          <p:nvPr/>
        </p:nvSpPr>
        <p:spPr>
          <a:xfrm>
            <a:off x="0" y="-4763"/>
            <a:ext cx="12192000" cy="6858000"/>
          </a:xfrm>
          <a:prstGeom prst="rect">
            <a:avLst/>
          </a:prstGeom>
          <a:blipFill>
            <a:blip r:embed="rId2" cstate="print"/>
            <a:stretch>
              <a:fillRect/>
            </a:stretch>
          </a:blipFill>
        </p:spPr>
        <p:txBody>
          <a:bodyPr wrap="square" lIns="0" tIns="0" rIns="0" bIns="0" rtlCol="0">
            <a:noAutofit/>
          </a:bodyPr>
          <a:lstStyle/>
          <a:p>
            <a:endParaRPr dirty="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11802"/>
            <a:ext cx="5257800" cy="6293626"/>
          </a:xfrm>
          <a:prstGeom prst="rect">
            <a:avLst/>
          </a:prstGeom>
        </p:spPr>
      </p:pic>
    </p:spTree>
    <p:extLst>
      <p:ext uri="{BB962C8B-B14F-4D97-AF65-F5344CB8AC3E}">
        <p14:creationId xmlns:p14="http://schemas.microsoft.com/office/powerpoint/2010/main" val="1768067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781</TotalTime>
  <Words>1079</Words>
  <Application>Microsoft Office PowerPoint</Application>
  <PresentationFormat>Panorámica</PresentationFormat>
  <Paragraphs>49</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dc:creator>
  <cp:lastModifiedBy>CRAI</cp:lastModifiedBy>
  <cp:revision>15</cp:revision>
  <dcterms:modified xsi:type="dcterms:W3CDTF">2019-06-05T21:32:57Z</dcterms:modified>
</cp:coreProperties>
</file>