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Sentiment Analysis of the Saudi Horse Cup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Leveraging Social Media Data for Event Insights</a:t>
            </a:r>
            <a:br/>
            <a:br/>
            <a:r>
              <a:rPr/>
              <a:t>JALAWI Mohammed ALWAJI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June 20,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Geographical Analysis</a:t>
            </a:r>
          </a:p>
        </p:txBody>
      </p:sp>
      <p:pic>
        <p:nvPicPr>
          <p:cNvPr descr="images/top_countries_user_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Countries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 engaging countries: [List top 5]</a:t>
            </a:r>
          </a:p>
          <a:p>
            <a:pPr lvl="0"/>
            <a:r>
              <a:rPr/>
              <a:t>Surprising findings: [Mention any unexpected countries in top 10]</a:t>
            </a:r>
          </a:p>
          <a:p>
            <a:pPr lvl="0"/>
            <a:r>
              <a:rPr/>
              <a:t>Implications for targeted marketing and international outreach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Sentiment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Utilized BERT (Bidirectional Encoder Representations from Transformers) model</a:t>
            </a:r>
          </a:p>
          <a:p>
            <a:pPr lvl="0"/>
            <a:r>
              <a:rPr/>
              <a:t>Advantages of BERT:</a:t>
            </a:r>
          </a:p>
          <a:p>
            <a:pPr lvl="1"/>
            <a:r>
              <a:rPr/>
              <a:t>Contextual understanding of language</a:t>
            </a:r>
          </a:p>
          <a:p>
            <a:pPr lvl="1"/>
            <a:r>
              <a:rPr/>
              <a:t>Pre-trained on large corpus, fine-tuned for our task</a:t>
            </a:r>
          </a:p>
          <a:p>
            <a:pPr lvl="1"/>
            <a:r>
              <a:rPr/>
              <a:t>State-of-the-art performance in NLP tasks</a:t>
            </a:r>
          </a:p>
          <a:p>
            <a:pPr lvl="0"/>
            <a:r>
              <a:rPr/>
              <a:t>Process: Tokenization → BERT model → Sentiment classification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Sentiment Analysis Results</a:t>
            </a:r>
          </a:p>
        </p:txBody>
      </p:sp>
      <p:pic>
        <p:nvPicPr>
          <p:cNvPr descr="images/sentiment_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Sentiment Distribution 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Overall sentiment breakdown:</a:t>
            </a:r>
          </a:p>
          <a:p>
            <a:pPr lvl="1"/>
            <a:r>
              <a:rPr/>
              <a:t>Positive: [X]%</a:t>
            </a:r>
          </a:p>
          <a:p>
            <a:pPr lvl="1"/>
            <a:r>
              <a:rPr/>
              <a:t>Neutral: [Y]%</a:t>
            </a:r>
          </a:p>
          <a:p>
            <a:pPr lvl="1"/>
            <a:r>
              <a:rPr/>
              <a:t>Negative: [Z]%</a:t>
            </a:r>
          </a:p>
          <a:p>
            <a:pPr lvl="0"/>
            <a:r>
              <a:rPr/>
              <a:t>Key findings: [Summarize main sentiment trends]</a:t>
            </a:r>
          </a:p>
          <a:p>
            <a:pPr lvl="0"/>
            <a:r>
              <a:rPr/>
              <a:t>Comparison to initial expectations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Sentiment vs. Engagement</a:t>
            </a:r>
          </a:p>
        </p:txBody>
      </p:sp>
      <p:pic>
        <p:nvPicPr>
          <p:cNvPr descr="images/sentiment_vs_retw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Sentiment vs Retweets 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Correlation between positive sentiment and higher retweets</a:t>
            </a:r>
          </a:p>
          <a:p>
            <a:pPr lvl="0"/>
            <a:r>
              <a:rPr/>
              <a:t>Outliers: Highly retweeted negative tweets about [specific issues]</a:t>
            </a:r>
          </a:p>
          <a:p>
            <a:pPr lvl="0"/>
            <a:r>
              <a:rPr/>
              <a:t>Insights for content strategy: Focus on [specific types of content]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Insights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 findings:</a:t>
            </a:r>
          </a:p>
          <a:p>
            <a:pPr lvl="1" indent="-342900" marL="685800">
              <a:buAutoNum type="arabicPeriod"/>
            </a:pPr>
            <a:r>
              <a:rPr/>
              <a:t>[Key insight 1]</a:t>
            </a:r>
          </a:p>
          <a:p>
            <a:pPr lvl="1" indent="-342900" marL="685800">
              <a:buAutoNum type="arabicPeriod"/>
            </a:pPr>
            <a:r>
              <a:rPr/>
              <a:t>[Key insight 2]</a:t>
            </a:r>
          </a:p>
          <a:p>
            <a:pPr lvl="1" indent="-342900" marL="685800">
              <a:buAutoNum type="arabicPeriod"/>
            </a:pPr>
            <a:r>
              <a:rPr/>
              <a:t>[Key insight 3]</a:t>
            </a:r>
          </a:p>
          <a:p>
            <a:pPr lvl="0"/>
            <a:r>
              <a:rPr/>
              <a:t>Implications for organizers:</a:t>
            </a:r>
          </a:p>
          <a:p>
            <a:pPr lvl="1"/>
            <a:r>
              <a:rPr/>
              <a:t>Enhance [specific aspect] based on positive sentiment</a:t>
            </a:r>
          </a:p>
          <a:p>
            <a:pPr lvl="1"/>
            <a:r>
              <a:rPr/>
              <a:t>Address concerns about [specific issue] highlighted in negative tweets</a:t>
            </a:r>
          </a:p>
          <a:p>
            <a:pPr lvl="1"/>
            <a:r>
              <a:rPr/>
              <a:t>Leverage international interest for broader marketing reach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Recap: Valuable insights gained through data-driven analysis</a:t>
            </a:r>
          </a:p>
          <a:p>
            <a:pPr lvl="0"/>
            <a:r>
              <a:rPr/>
              <a:t>Limitations: Twitter-only data, potential bias in social media representation</a:t>
            </a:r>
          </a:p>
          <a:p>
            <a:pPr lvl="0"/>
            <a:r>
              <a:rPr/>
              <a:t>Future directions:</a:t>
            </a:r>
          </a:p>
          <a:p>
            <a:pPr lvl="1"/>
            <a:r>
              <a:rPr/>
              <a:t>Incorporate multi-platform data (Instagram, Facebook)</a:t>
            </a:r>
          </a:p>
          <a:p>
            <a:pPr lvl="1"/>
            <a:r>
              <a:rPr/>
              <a:t>Longitudinal study across multiple years</a:t>
            </a:r>
          </a:p>
          <a:p>
            <a:pPr lvl="1"/>
            <a:r>
              <a:rPr/>
              <a:t>Advanced NLP techniques for nuanced sentiment analysis</a:t>
            </a:r>
          </a:p>
          <a:p>
            <a:pPr lvl="0"/>
            <a:r>
              <a:rPr/>
              <a:t>Call to action: Integrate these insights into strategic planning for future Saudi Cup events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Saudi Horse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Prestigious international equestrian event held annually in Saudi Arabia</a:t>
            </a:r>
          </a:p>
          <a:p>
            <a:pPr lvl="0"/>
            <a:r>
              <a:rPr/>
              <a:t>Launched in 2020, quickly becoming one of the world’s richest horse races</a:t>
            </a:r>
          </a:p>
          <a:p>
            <a:pPr lvl="0"/>
            <a:r>
              <a:rPr/>
              <a:t>Features top thoroughbreds and jockeys from around the globe</a:t>
            </a:r>
          </a:p>
          <a:p>
            <a:pPr lvl="0"/>
            <a:r>
              <a:rPr/>
              <a:t>Total prize purse of $35.35 million as of 2024</a:t>
            </a:r>
          </a:p>
          <a:p>
            <a:pPr lvl="0"/>
            <a:r>
              <a:rPr/>
              <a:t>Showcases Saudi Arabia’s commitment to sports and international events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Aim</a:t>
            </a:r>
            <a:r>
              <a:rPr/>
              <a:t>: Analyze global sentiment towards the Saudi Horse Cup using social media data</a:t>
            </a:r>
          </a:p>
          <a:p>
            <a:pPr lvl="0"/>
            <a:r>
              <a:rPr b="1"/>
              <a:t>Objectives</a:t>
            </a:r>
            <a:r>
              <a:rPr/>
              <a:t>:</a:t>
            </a:r>
          </a:p>
          <a:p>
            <a:pPr lvl="1"/>
            <a:r>
              <a:rPr/>
              <a:t>Collect and analyze tweets related to the event</a:t>
            </a:r>
          </a:p>
          <a:p>
            <a:pPr lvl="1"/>
            <a:r>
              <a:rPr/>
              <a:t>Identify prevailing opinions and sentiment trends</a:t>
            </a:r>
          </a:p>
          <a:p>
            <a:pPr lvl="1"/>
            <a:r>
              <a:rPr/>
              <a:t>Uncover geographical variations in public perception</a:t>
            </a:r>
          </a:p>
          <a:p>
            <a:pPr lvl="1"/>
            <a:r>
              <a:rPr/>
              <a:t>Provide actionable insights for event organizers and stakeholders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Source</a:t>
            </a:r>
            <a:r>
              <a:rPr/>
              <a:t>: Twitter (Platform X) platform</a:t>
            </a:r>
          </a:p>
          <a:p>
            <a:pPr lvl="0"/>
            <a:r>
              <a:rPr b="1"/>
              <a:t>Method</a:t>
            </a:r>
            <a:r>
              <a:rPr/>
              <a:t>: Twikit library for efficient data scraping</a:t>
            </a:r>
          </a:p>
          <a:p>
            <a:pPr lvl="0"/>
            <a:r>
              <a:rPr b="1"/>
              <a:t>Timeframe</a:t>
            </a:r>
            <a:r>
              <a:rPr/>
              <a:t>: [Specify exact dates]</a:t>
            </a:r>
          </a:p>
          <a:p>
            <a:pPr lvl="0"/>
            <a:r>
              <a:rPr b="1"/>
              <a:t>Keywords</a:t>
            </a:r>
            <a:r>
              <a:rPr/>
              <a:t>: “Saudi Horse Cup”, “#SaudiCup”, “Saudi racing”, etc.</a:t>
            </a:r>
          </a:p>
          <a:p>
            <a:pPr lvl="0"/>
            <a:r>
              <a:rPr b="1"/>
              <a:t>Dataset</a:t>
            </a:r>
            <a:r>
              <a:rPr/>
              <a:t>: [Mention total number of tweets collected]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Dataset structure: [X] columns including tweet text, user info, and engagement metrics</a:t>
            </a:r>
          </a:p>
          <a:p>
            <a:pPr lvl="0"/>
            <a:r>
              <a:rPr/>
              <a:t>Key features: Tweet content, timestamp, user location, retweet/like counts</a:t>
            </a:r>
          </a:p>
          <a:p>
            <a:pPr lvl="0"/>
            <a:r>
              <a:rPr/>
              <a:t>Initial observations:</a:t>
            </a:r>
          </a:p>
          <a:p>
            <a:pPr lvl="1"/>
            <a:r>
              <a:rPr/>
              <a:t>High engagement during event dates</a:t>
            </a:r>
          </a:p>
          <a:p>
            <a:pPr lvl="1"/>
            <a:r>
              <a:rPr/>
              <a:t>Diverse geographical participation</a:t>
            </a:r>
          </a:p>
          <a:p>
            <a:pPr lvl="1"/>
            <a:r>
              <a:rPr/>
              <a:t>Mix of English and Arabic tweets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 cleaning:</a:t>
            </a:r>
          </a:p>
          <a:p>
            <a:pPr lvl="1"/>
            <a:r>
              <a:rPr/>
              <a:t>Removing special characters and URLs</a:t>
            </a:r>
          </a:p>
          <a:p>
            <a:pPr lvl="1"/>
            <a:r>
              <a:rPr/>
              <a:t>Standardizing text (lowercase, removing extra spaces)</a:t>
            </a:r>
          </a:p>
          <a:p>
            <a:pPr lvl="0"/>
            <a:r>
              <a:rPr/>
              <a:t>Handling missing data and duplicates</a:t>
            </a:r>
          </a:p>
          <a:p>
            <a:pPr lvl="0"/>
            <a:r>
              <a:rPr/>
              <a:t>Feature engineering: Creating sentiment score, extracting hashtags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Language Distribution</a:t>
            </a:r>
          </a:p>
        </p:txBody>
      </p:sp>
      <p:pic>
        <p:nvPicPr>
          <p:cNvPr descr="images/tweet_langu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Language Distribution 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English tweets dominant at [X]%</a:t>
            </a:r>
          </a:p>
          <a:p>
            <a:pPr lvl="0"/>
            <a:r>
              <a:rPr/>
              <a:t>Arabic second most common at [Y]%</a:t>
            </a:r>
          </a:p>
          <a:p>
            <a:pPr lvl="0"/>
            <a:r>
              <a:rPr/>
              <a:t>Focus on English tweets for in-depth analysis</a:t>
            </a:r>
          </a:p>
          <a:p>
            <a:pPr lvl="0"/>
            <a:r>
              <a:rPr/>
              <a:t>Insight: Event’s international appeal and reach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Tweet Activity Over Time</a:t>
            </a:r>
          </a:p>
        </p:txBody>
      </p:sp>
      <p:pic>
        <p:nvPicPr>
          <p:cNvPr descr="images/tweet_count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Tweet Activity Line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Peak activity observed on [specific dates]</a:t>
            </a:r>
          </a:p>
          <a:p>
            <a:pPr lvl="0"/>
            <a:r>
              <a:rPr/>
              <a:t>Correlates with key event milestones:</a:t>
            </a:r>
          </a:p>
          <a:p>
            <a:pPr lvl="1"/>
            <a:r>
              <a:rPr/>
              <a:t>Race day: [Date]</a:t>
            </a:r>
          </a:p>
          <a:p>
            <a:pPr lvl="1"/>
            <a:r>
              <a:rPr/>
              <a:t>Winner announcement: [Date]</a:t>
            </a:r>
          </a:p>
          <a:p>
            <a:pPr lvl="0"/>
            <a:r>
              <a:rPr/>
              <a:t>Implications for future event promotion and engagement strategies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Hashtags</a:t>
            </a:r>
          </a:p>
        </p:txBody>
      </p:sp>
      <p:pic>
        <p:nvPicPr>
          <p:cNvPr descr="images/hashtag_wordclou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Hashtag 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frequent: #SaudiCup, #HorseRacing, #SaudiArabia</a:t>
            </a:r>
          </a:p>
          <a:p>
            <a:pPr lvl="0"/>
            <a:r>
              <a:rPr/>
              <a:t>Emerging themes: [Identify interesting or unexpected hashtags]</a:t>
            </a:r>
          </a:p>
          <a:p>
            <a:pPr lvl="0"/>
            <a:r>
              <a:rPr/>
              <a:t>Insights for future marketing and audience engagement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Sentiment Analysis of the Saudi Horse Cup</dc:title>
  <dc:creator>JALAWI Mohammed ALWAJI</dc:creator>
  <cp:keywords/>
  <dcterms:created xsi:type="dcterms:W3CDTF">2024-06-20T18:35:44Z</dcterms:created>
  <dcterms:modified xsi:type="dcterms:W3CDTF">2024-06-20T18:35:44Z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 20, 2024</vt:lpwstr>
  </property>
  <property fmtid="{D5CDD505-2E9C-101B-9397-08002B2CF9AE}" pid="3" name="subtitle">
    <vt:lpwstr>Leveraging Social Media Data for Event Insights</vt:lpwstr>
  </property>
</Properties>
</file>