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6" r:id="rId6"/>
    <p:sldId id="261" r:id="rId7"/>
    <p:sldId id="258" r:id="rId8"/>
    <p:sldId id="260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8" autoAdjust="0"/>
    <p:restoredTop sz="94660"/>
  </p:normalViewPr>
  <p:slideViewPr>
    <p:cSldViewPr>
      <p:cViewPr varScale="1">
        <p:scale>
          <a:sx n="71" d="100"/>
          <a:sy n="71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Electoral Engineering through Simulation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1"/>
                </a:solidFill>
                <a:latin typeface="Baskerville Old Face" pitchFamily="18" charset="0"/>
              </a:rPr>
              <a:t>Michael Fowlie and Mark C. Wilson</a:t>
            </a:r>
            <a:endParaRPr lang="en-NZ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Artificial Societies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>
                <a:latin typeface="Baskerville Old Face" pitchFamily="18" charset="0"/>
              </a:rPr>
              <a:t>Polya</a:t>
            </a:r>
            <a:r>
              <a:rPr lang="en-NZ" dirty="0" smtClean="0">
                <a:latin typeface="Baskerville Old Face" pitchFamily="18" charset="0"/>
              </a:rPr>
              <a:t> </a:t>
            </a:r>
            <a:r>
              <a:rPr lang="en-NZ" dirty="0" err="1" smtClean="0">
                <a:latin typeface="Baskerville Old Face" pitchFamily="18" charset="0"/>
              </a:rPr>
              <a:t>Eggenberger</a:t>
            </a:r>
            <a:r>
              <a:rPr lang="en-NZ" dirty="0" smtClean="0">
                <a:latin typeface="Baskerville Old Face" pitchFamily="18" charset="0"/>
              </a:rPr>
              <a:t> (Urn model)</a:t>
            </a:r>
          </a:p>
          <a:p>
            <a:r>
              <a:rPr lang="en-NZ" dirty="0" smtClean="0">
                <a:latin typeface="Baskerville Old Face" pitchFamily="18" charset="0"/>
              </a:rPr>
              <a:t>Spatial Model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>
                <a:latin typeface="Baskerville Old Face" pitchFamily="18" charset="0"/>
              </a:rPr>
              <a:t>Polya</a:t>
            </a:r>
            <a:r>
              <a:rPr lang="en-NZ" dirty="0">
                <a:latin typeface="Baskerville Old Face" pitchFamily="18" charset="0"/>
              </a:rPr>
              <a:t> </a:t>
            </a:r>
            <a:r>
              <a:rPr lang="en-NZ" dirty="0" err="1">
                <a:latin typeface="Baskerville Old Face" pitchFamily="18" charset="0"/>
              </a:rPr>
              <a:t>Eggenberger</a:t>
            </a:r>
            <a:r>
              <a:rPr lang="en-NZ" dirty="0">
                <a:latin typeface="Baskerville Old Face" pitchFamily="18" charset="0"/>
              </a:rPr>
              <a:t> (Urn model)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>
              <a:latin typeface="Baskerville Old Face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4800600" cy="479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9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>
                <a:latin typeface="Baskerville Old Face" pitchFamily="18" charset="0"/>
              </a:rPr>
              <a:t>Spatial </a:t>
            </a:r>
            <a:r>
              <a:rPr lang="en-NZ" dirty="0" smtClean="0">
                <a:latin typeface="Baskerville Old Face" pitchFamily="18" charset="0"/>
              </a:rPr>
              <a:t>Model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2271"/>
            <a:ext cx="4106403" cy="41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50" y="1577398"/>
            <a:ext cx="4116162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4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Electoral System Properties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Fairness/Proportionality</a:t>
            </a:r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Decisiveness/Governability</a:t>
            </a:r>
            <a:endParaRPr lang="en-NZ" dirty="0" smtClean="0">
              <a:latin typeface="Baskerville Old Face" pitchFamily="18" charset="0"/>
            </a:endParaRPr>
          </a:p>
          <a:p>
            <a:endParaRPr lang="en-NZ" dirty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Trade-offs are not linear.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Measure</a:t>
            </a:r>
            <a:r>
              <a:rPr lang="en-NZ" dirty="0" smtClean="0"/>
              <a:t>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Proportionality</a:t>
            </a:r>
          </a:p>
          <a:p>
            <a:pPr lvl="1"/>
            <a:r>
              <a:rPr lang="en-NZ" dirty="0" err="1" smtClean="0">
                <a:latin typeface="Baskerville Old Face" pitchFamily="18" charset="0"/>
              </a:rPr>
              <a:t>Loosemorehanby</a:t>
            </a:r>
            <a:r>
              <a:rPr lang="en-NZ" dirty="0" smtClean="0">
                <a:latin typeface="Baskerville Old Face" pitchFamily="18" charset="0"/>
              </a:rPr>
              <a:t> Index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Gallagher Index</a:t>
            </a:r>
          </a:p>
          <a:p>
            <a:r>
              <a:rPr lang="en-NZ" dirty="0" smtClean="0">
                <a:latin typeface="Baskerville Old Face" pitchFamily="18" charset="0"/>
              </a:rPr>
              <a:t>Governability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Effective number of parties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Sum of squares of Shapley </a:t>
            </a:r>
            <a:r>
              <a:rPr lang="en-NZ" dirty="0" err="1" smtClean="0">
                <a:latin typeface="Baskerville Old Face" pitchFamily="18" charset="0"/>
              </a:rPr>
              <a:t>Shubik</a:t>
            </a:r>
            <a:r>
              <a:rPr lang="en-NZ" dirty="0" smtClean="0">
                <a:latin typeface="Baskerville Old Face" pitchFamily="18" charset="0"/>
              </a:rPr>
              <a:t> Power Index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Entropy of Shapley </a:t>
            </a:r>
            <a:r>
              <a:rPr lang="en-NZ" dirty="0" err="1" smtClean="0">
                <a:latin typeface="Baskerville Old Face" pitchFamily="18" charset="0"/>
              </a:rPr>
              <a:t>Shubik</a:t>
            </a:r>
            <a:r>
              <a:rPr lang="en-NZ" dirty="0" smtClean="0">
                <a:latin typeface="Baskerville Old Face" pitchFamily="18" charset="0"/>
              </a:rPr>
              <a:t> Power Index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8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MMP Review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4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Model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We use real election data as starting points</a:t>
            </a:r>
          </a:p>
          <a:p>
            <a:r>
              <a:rPr lang="en-NZ" dirty="0" smtClean="0">
                <a:latin typeface="Baskerville Old Face" pitchFamily="18" charset="0"/>
              </a:rPr>
              <a:t>Infer voter preferences based </a:t>
            </a:r>
            <a:r>
              <a:rPr lang="en-NZ" dirty="0">
                <a:latin typeface="Baskerville Old Face" pitchFamily="18" charset="0"/>
              </a:rPr>
              <a:t>on New Zealand Election Study.</a:t>
            </a:r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Switch voter preferences based on some probability.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MMP Review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Proposal to lower threshold to 4% from 5%</a:t>
            </a:r>
          </a:p>
          <a:p>
            <a:r>
              <a:rPr lang="en-NZ" dirty="0" smtClean="0">
                <a:latin typeface="Baskerville Old Face" pitchFamily="18" charset="0"/>
              </a:rPr>
              <a:t>Small loss in governability by lowering the threshold to 3%</a:t>
            </a:r>
          </a:p>
          <a:p>
            <a:r>
              <a:rPr lang="en-NZ" dirty="0" smtClean="0">
                <a:latin typeface="Baskerville Old Face" pitchFamily="18" charset="0"/>
              </a:rPr>
              <a:t>Large gains in </a:t>
            </a:r>
            <a:r>
              <a:rPr lang="en-NZ" dirty="0" smtClean="0">
                <a:latin typeface="Baskerville Old Face" pitchFamily="18" charset="0"/>
              </a:rPr>
              <a:t>proportionality by </a:t>
            </a:r>
            <a:r>
              <a:rPr lang="en-NZ" dirty="0" smtClean="0">
                <a:latin typeface="Baskerville Old Face" pitchFamily="18" charset="0"/>
              </a:rPr>
              <a:t>lowering the threshold to 3%.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MMP Review</a:t>
            </a:r>
            <a:endParaRPr lang="en-NZ" dirty="0">
              <a:latin typeface="Baskerville Old Face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11280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STV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28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“The </a:t>
            </a:r>
            <a:r>
              <a:rPr lang="en-NZ" dirty="0">
                <a:latin typeface="Baskerville Old Face" pitchFamily="18" charset="0"/>
              </a:rPr>
              <a:t>Electoral Sweet Spot: Low Magnitude Proportional Electoral </a:t>
            </a:r>
            <a:r>
              <a:rPr lang="en-NZ" dirty="0" smtClean="0">
                <a:latin typeface="Baskerville Old Face" pitchFamily="18" charset="0"/>
              </a:rPr>
              <a:t>System” paper claims 2 or 3 winners per electorate is optimal.</a:t>
            </a:r>
          </a:p>
          <a:p>
            <a:r>
              <a:rPr lang="en-NZ" dirty="0" smtClean="0">
                <a:latin typeface="Baskerville Old Face" pitchFamily="18" charset="0"/>
              </a:rPr>
              <a:t>We aim to validate this by statistical simulation.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162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Electoral Engineering through Simulation</vt:lpstr>
      <vt:lpstr>Electoral System Properties</vt:lpstr>
      <vt:lpstr>Measures</vt:lpstr>
      <vt:lpstr>MMP Review</vt:lpstr>
      <vt:lpstr>Model</vt:lpstr>
      <vt:lpstr>MMP Review</vt:lpstr>
      <vt:lpstr>MMP Review</vt:lpstr>
      <vt:lpstr>STV</vt:lpstr>
      <vt:lpstr>PowerPoint Presentation</vt:lpstr>
      <vt:lpstr>Artificial Societies</vt:lpstr>
      <vt:lpstr>Polya Eggenberger (Urn model) </vt:lpstr>
      <vt:lpstr>Spatial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 Fowlie</cp:lastModifiedBy>
  <cp:revision>13</cp:revision>
  <dcterms:created xsi:type="dcterms:W3CDTF">2006-08-16T00:00:00Z</dcterms:created>
  <dcterms:modified xsi:type="dcterms:W3CDTF">2012-09-21T03:01:03Z</dcterms:modified>
</cp:coreProperties>
</file>