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62" r:id="rId5"/>
    <p:sldId id="26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82" r:id="rId14"/>
    <p:sldId id="270" r:id="rId15"/>
    <p:sldId id="264" r:id="rId16"/>
    <p:sldId id="279" r:id="rId17"/>
    <p:sldId id="280" r:id="rId18"/>
    <p:sldId id="281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8" autoAdjust="0"/>
    <p:restoredTop sz="96868" autoAdjust="0"/>
  </p:normalViewPr>
  <p:slideViewPr>
    <p:cSldViewPr>
      <p:cViewPr>
        <p:scale>
          <a:sx n="100" d="100"/>
          <a:sy n="100" d="100"/>
        </p:scale>
        <p:origin x="-193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6930-66B2-4661-8A27-F9DC632532F3}" type="datetimeFigureOut">
              <a:rPr lang="en-NZ" smtClean="0"/>
              <a:t>25/09/2012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C1E5-53A9-448D-823F-BF56E65E9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6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FC1E5-53A9-448D-823F-BF56E65E9AA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23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ze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Engineering through Simulation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1"/>
                </a:solidFill>
                <a:latin typeface="Baskerville Old Face" pitchFamily="18" charset="0"/>
              </a:rPr>
              <a:t>Michael Fowlie and Mark C. Wilson</a:t>
            </a:r>
            <a:endParaRPr lang="en-NZ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NZ" dirty="0" smtClean="0"/>
                  <a:t>Each node in the tree represents a range. Starting from the root, we recursively select a child range that contains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NZ" b="0" dirty="0" smtClean="0"/>
                  <a:t>.</a:t>
                </a:r>
              </a:p>
              <a:p>
                <a:r>
                  <a:rPr lang="en-NZ" dirty="0" smtClean="0"/>
                  <a:t>Each node has a parameter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NZ" dirty="0" smtClean="0"/>
                  <a:t> representing the total weight of the range.</a:t>
                </a:r>
              </a:p>
              <a:p>
                <a:r>
                  <a:rPr lang="en-NZ" dirty="0" smtClean="0"/>
                  <a:t>We can compute whether a node contains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NZ" dirty="0" smtClean="0"/>
                  <a:t> in constant time.</a:t>
                </a:r>
              </a:p>
              <a:p>
                <a:r>
                  <a:rPr lang="en-NZ" dirty="0" smtClean="0"/>
                  <a:t>We never actually use most of the nodes. Nodes are lazily created.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889" b="-1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Spatial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We create parties with coordinates in an arbitrary dimensional space (e.g. 2D) called the space of issues.</a:t>
            </a:r>
          </a:p>
          <a:p>
            <a:r>
              <a:rPr lang="en-NZ" dirty="0" smtClean="0"/>
              <a:t>Each voter has random coordinates and selects a preference order by distance from itself to each party. The lower the distance, the more a voter prefers a party.</a:t>
            </a:r>
          </a:p>
          <a:p>
            <a:r>
              <a:rPr lang="en-NZ" dirty="0" smtClean="0"/>
              <a:t>We vary the mean for each coordinate on the district level.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61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Spatial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Selecting the number of dimensions and variance in each.</a:t>
            </a:r>
          </a:p>
          <a:p>
            <a:r>
              <a:rPr lang="en-NZ" dirty="0"/>
              <a:t>Placement of parties.</a:t>
            </a:r>
          </a:p>
          <a:p>
            <a:pPr lvl="1"/>
            <a:r>
              <a:rPr lang="en-NZ" dirty="0"/>
              <a:t>Normal distribution</a:t>
            </a:r>
          </a:p>
          <a:p>
            <a:pPr lvl="1"/>
            <a:r>
              <a:rPr lang="en-NZ" dirty="0"/>
              <a:t>Normal distribution + traditional major “left” and “right” parties extremely close to the origin</a:t>
            </a:r>
            <a:r>
              <a:rPr lang="en-NZ" dirty="0" smtClean="0"/>
              <a:t>.</a:t>
            </a:r>
          </a:p>
          <a:p>
            <a:r>
              <a:rPr lang="en-NZ" dirty="0" smtClean="0"/>
              <a:t>We may be able to obtain typical values for these from real world data. (e.g. PCA on votes for each party, by district)</a:t>
            </a:r>
          </a:p>
        </p:txBody>
      </p:sp>
    </p:spTree>
    <p:extLst>
      <p:ext uri="{BB962C8B-B14F-4D97-AF65-F5344CB8AC3E}">
        <p14:creationId xmlns:p14="http://schemas.microsoft.com/office/powerpoint/2010/main" val="8876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Spatial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Variance of distribution used for selecting means for larger district should be lower than that of a smaller district.</a:t>
            </a:r>
          </a:p>
          <a:p>
            <a:r>
              <a:rPr lang="en-NZ" dirty="0" smtClean="0"/>
              <a:t>We create a larger district by two methods</a:t>
            </a:r>
          </a:p>
          <a:p>
            <a:pPr lvl="1"/>
            <a:r>
              <a:rPr lang="en-NZ" dirty="0" smtClean="0"/>
              <a:t>by combining multiple independent districts</a:t>
            </a:r>
          </a:p>
          <a:p>
            <a:pPr lvl="1"/>
            <a:r>
              <a:rPr lang="en-NZ" dirty="0" smtClean="0"/>
              <a:t>the case where the variance is unchanged for the larger district.</a:t>
            </a:r>
          </a:p>
          <a:p>
            <a:r>
              <a:rPr lang="en-NZ" dirty="0" smtClean="0"/>
              <a:t>In reality the variance of the distribution for larger districts should be between these two figures. (e.g. it’s not very plausible that a far left district and far right district would be combined)</a:t>
            </a:r>
          </a:p>
        </p:txBody>
      </p:sp>
    </p:spTree>
    <p:extLst>
      <p:ext uri="{BB962C8B-B14F-4D97-AF65-F5344CB8AC3E}">
        <p14:creationId xmlns:p14="http://schemas.microsoft.com/office/powerpoint/2010/main" val="2041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Preliminary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These results are for STV with different values of district magnitude.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Points near the bottom left corner are better.</a:t>
            </a:r>
          </a:p>
          <a:p>
            <a:endParaRPr lang="en-NZ" dirty="0" smtClean="0"/>
          </a:p>
          <a:p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24276"/>
              </p:ext>
            </p:extLst>
          </p:nvPr>
        </p:nvGraphicFramePr>
        <p:xfrm>
          <a:off x="160020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Colour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DM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Red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Orange</a:t>
                      </a:r>
                      <a:endParaRPr lang="en-NZ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Green</a:t>
                      </a:r>
                      <a:endParaRPr lang="en-NZ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Blue</a:t>
                      </a:r>
                      <a:endParaRPr lang="en-NZ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>
                <a:latin typeface="Baskerville Old Face" pitchFamily="18" charset="0"/>
              </a:rPr>
              <a:t>Polya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err="1">
                <a:latin typeface="Baskerville Old Face" pitchFamily="18" charset="0"/>
              </a:rPr>
              <a:t>Eggenberger</a:t>
            </a:r>
            <a:r>
              <a:rPr lang="en-NZ" dirty="0">
                <a:latin typeface="Baskerville Old Face" pitchFamily="18" charset="0"/>
              </a:rPr>
              <a:t> (Urn model)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99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>
                <a:latin typeface="Baskerville Old Face" pitchFamily="18" charset="0"/>
              </a:rPr>
              <a:t>Polya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err="1">
                <a:latin typeface="Baskerville Old Face" pitchFamily="18" charset="0"/>
              </a:rPr>
              <a:t>Eggenberger</a:t>
            </a:r>
            <a:r>
              <a:rPr lang="en-NZ" dirty="0">
                <a:latin typeface="Baskerville Old Face" pitchFamily="18" charset="0"/>
              </a:rPr>
              <a:t> (Urn model)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1676400"/>
            <a:ext cx="476959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76959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763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>
                <a:latin typeface="Baskerville Old Face" pitchFamily="18" charset="0"/>
              </a:rPr>
              <a:t>Spatial Model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8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>
                <a:latin typeface="Baskerville Old Face" pitchFamily="18" charset="0"/>
              </a:rPr>
              <a:t>Spatial Model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9800"/>
            <a:ext cx="465512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0" y="2209558"/>
            <a:ext cx="4636290" cy="462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References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latin typeface="Baskerville Old Face" pitchFamily="18" charset="0"/>
              </a:rPr>
              <a:t>John Carey and Simon </a:t>
            </a:r>
            <a:r>
              <a:rPr lang="en-NZ" dirty="0" err="1">
                <a:latin typeface="Baskerville Old Face" pitchFamily="18" charset="0"/>
              </a:rPr>
              <a:t>Hix</a:t>
            </a:r>
            <a:r>
              <a:rPr lang="en-NZ" dirty="0">
                <a:latin typeface="Baskerville Old Face" pitchFamily="18" charset="0"/>
              </a:rPr>
              <a:t> (2011) 'The Electoral Sweet Spot: Low-Magnitude Proportional Electoral Systems', </a:t>
            </a:r>
            <a:r>
              <a:rPr lang="en-NZ" i="1" dirty="0">
                <a:latin typeface="Baskerville Old Face" pitchFamily="18" charset="0"/>
              </a:rPr>
              <a:t>American Journal of Political Science </a:t>
            </a:r>
            <a:r>
              <a:rPr lang="en-NZ" dirty="0">
                <a:latin typeface="Baskerville Old Face" pitchFamily="18" charset="0"/>
              </a:rPr>
              <a:t>55(2) 383-339</a:t>
            </a:r>
            <a:r>
              <a:rPr lang="en-NZ" dirty="0" smtClean="0">
                <a:latin typeface="Baskerville Old Face" pitchFamily="18" charset="0"/>
              </a:rPr>
              <a:t>.</a:t>
            </a:r>
          </a:p>
          <a:p>
            <a:r>
              <a:rPr lang="en-NZ" dirty="0" smtClean="0">
                <a:latin typeface="Baskerville Old Face" pitchFamily="18" charset="0"/>
              </a:rPr>
              <a:t>New </a:t>
            </a:r>
            <a:r>
              <a:rPr lang="en-NZ" dirty="0">
                <a:latin typeface="Baskerville Old Face" pitchFamily="18" charset="0"/>
              </a:rPr>
              <a:t>Zealand Election Study 2008.</a:t>
            </a:r>
            <a:r>
              <a:rPr lang="en-NZ" dirty="0" smtClean="0">
                <a:hlinkClick r:id="rId2"/>
              </a:rPr>
              <a:t> http://www.nzes.org</a:t>
            </a:r>
            <a:r>
              <a:rPr lang="en-NZ" dirty="0" smtClean="0"/>
              <a:t>/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System Properties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Fairness/Proportionality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Decisiveness/Governability</a:t>
            </a:r>
            <a:endParaRPr lang="en-NZ" dirty="0" smtClean="0">
              <a:latin typeface="Baskerville Old Face" pitchFamily="18" charset="0"/>
            </a:endParaRPr>
          </a:p>
          <a:p>
            <a:endParaRPr lang="en-NZ" dirty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Trade-offs are not linear.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Measure</a:t>
            </a:r>
            <a:r>
              <a:rPr lang="en-NZ" dirty="0" smtClean="0"/>
              <a:t>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Proportionality</a:t>
            </a:r>
          </a:p>
          <a:p>
            <a:pPr lvl="1"/>
            <a:r>
              <a:rPr lang="en-NZ" dirty="0" err="1" smtClean="0">
                <a:latin typeface="Baskerville Old Face" pitchFamily="18" charset="0"/>
              </a:rPr>
              <a:t>Loosemorehanby</a:t>
            </a:r>
            <a:r>
              <a:rPr lang="en-NZ" dirty="0" smtClean="0">
                <a:latin typeface="Baskerville Old Face" pitchFamily="18" charset="0"/>
              </a:rPr>
              <a:t>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Gallagher Index</a:t>
            </a:r>
          </a:p>
          <a:p>
            <a:r>
              <a:rPr lang="en-NZ" dirty="0" smtClean="0">
                <a:latin typeface="Baskerville Old Face" pitchFamily="18" charset="0"/>
              </a:rPr>
              <a:t>Governability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Effective number of parties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Sum of squares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Entropy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The </a:t>
            </a:r>
            <a:r>
              <a:rPr lang="en-NZ" dirty="0">
                <a:latin typeface="Baskerville Old Face" pitchFamily="18" charset="0"/>
              </a:rPr>
              <a:t>Electoral Sweet </a:t>
            </a:r>
            <a:r>
              <a:rPr lang="en-NZ" dirty="0" smtClean="0">
                <a:latin typeface="Baskerville Old Face" pitchFamily="18" charset="0"/>
              </a:rPr>
              <a:t>Spot </a:t>
            </a:r>
            <a:r>
              <a:rPr lang="en-NZ" dirty="0" smtClean="0">
                <a:latin typeface="Baskerville Old Face" pitchFamily="18" charset="0"/>
              </a:rPr>
              <a:t>paper claims </a:t>
            </a:r>
            <a:r>
              <a:rPr lang="en-NZ" dirty="0" smtClean="0">
                <a:latin typeface="Baskerville Old Face" pitchFamily="18" charset="0"/>
              </a:rPr>
              <a:t>district magnitude of 2 or 3 is optimal.</a:t>
            </a:r>
          </a:p>
          <a:p>
            <a:r>
              <a:rPr lang="en-NZ" dirty="0" smtClean="0">
                <a:latin typeface="Baskerville Old Face" pitchFamily="18" charset="0"/>
              </a:rPr>
              <a:t>Uses data from 609 real elections in 81 different countries.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We aim to </a:t>
            </a:r>
            <a:r>
              <a:rPr lang="en-NZ" dirty="0" smtClean="0">
                <a:latin typeface="Baskerville Old Face" pitchFamily="18" charset="0"/>
              </a:rPr>
              <a:t>validate this theoretically </a:t>
            </a:r>
            <a:r>
              <a:rPr lang="en-NZ" dirty="0" smtClean="0">
                <a:latin typeface="Baskerville Old Face" pitchFamily="18" charset="0"/>
              </a:rPr>
              <a:t>by </a:t>
            </a:r>
            <a:r>
              <a:rPr lang="en-NZ" dirty="0" smtClean="0">
                <a:latin typeface="Baskerville Old Face" pitchFamily="18" charset="0"/>
              </a:rPr>
              <a:t> simulation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smtClean="0">
                <a:latin typeface="Baskerville Old Face" pitchFamily="18" charset="0"/>
              </a:rPr>
              <a:t>of artificial societies.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Models for Artificial </a:t>
            </a:r>
            <a:r>
              <a:rPr lang="en-NZ" dirty="0" smtClean="0">
                <a:latin typeface="Baskerville Old Face" pitchFamily="18" charset="0"/>
              </a:rPr>
              <a:t>Societies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>
                <a:latin typeface="Baskerville Old Face" pitchFamily="18" charset="0"/>
              </a:rPr>
              <a:t>Polya</a:t>
            </a:r>
            <a:r>
              <a:rPr lang="en-NZ" dirty="0" smtClean="0">
                <a:latin typeface="Baskerville Old Face" pitchFamily="18" charset="0"/>
              </a:rPr>
              <a:t> </a:t>
            </a:r>
            <a:r>
              <a:rPr lang="en-NZ" dirty="0" err="1" smtClean="0">
                <a:latin typeface="Baskerville Old Face" pitchFamily="18" charset="0"/>
              </a:rPr>
              <a:t>Eggenberger</a:t>
            </a:r>
            <a:r>
              <a:rPr lang="en-NZ" dirty="0" smtClean="0">
                <a:latin typeface="Baskerville Old Face" pitchFamily="18" charset="0"/>
              </a:rPr>
              <a:t> (Urn model)</a:t>
            </a:r>
          </a:p>
          <a:p>
            <a:r>
              <a:rPr lang="en-NZ" dirty="0" smtClean="0">
                <a:latin typeface="Baskerville Old Face" pitchFamily="18" charset="0"/>
              </a:rPr>
              <a:t>Spatial </a:t>
            </a:r>
            <a:r>
              <a:rPr lang="en-NZ" dirty="0" smtClean="0">
                <a:latin typeface="Baskerville Old Face" pitchFamily="18" charset="0"/>
              </a:rPr>
              <a:t>Model</a:t>
            </a:r>
          </a:p>
          <a:p>
            <a:endParaRPr lang="en-NZ" dirty="0">
              <a:latin typeface="Baskerville Old Face" pitchFamily="18" charset="0"/>
            </a:endParaRPr>
          </a:p>
          <a:p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We assume districts are independent.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Urn Process (Intuition)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Urn starts with one ball of each colour.</a:t>
                </a:r>
              </a:p>
              <a:p>
                <a:r>
                  <a:rPr lang="en-NZ" dirty="0" smtClean="0"/>
                  <a:t>We select a ball randomly from the Urn, record it, and place the ball and </a:t>
                </a:r>
                <a14:m>
                  <m:oMath xmlns:m="http://schemas.openxmlformats.org/officeDocument/2006/math">
                    <m:r>
                      <a:rPr lang="en-NZ" i="1"/>
                      <m:t>𝛼</m:t>
                    </m:r>
                  </m:oMath>
                </a14:m>
                <a:r>
                  <a:rPr lang="en-NZ" dirty="0" smtClean="0"/>
                  <a:t> copies of the ball back into the Urn.</a:t>
                </a:r>
              </a:p>
              <a:p>
                <a:endParaRPr lang="en-NZ" dirty="0" smtClean="0"/>
              </a:p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𝛼</m:t>
                    </m:r>
                  </m:oMath>
                </a14:m>
                <a:r>
                  <a:rPr lang="en-NZ" dirty="0" smtClean="0"/>
                  <a:t> represents the homogeneity of preferences.</a:t>
                </a:r>
              </a:p>
              <a:p>
                <a:r>
                  <a:rPr lang="en-NZ" dirty="0" smtClean="0"/>
                  <a:t>Each colour represents a preference order.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Sampling from the Urn process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NZ" dirty="0" smtClean="0"/>
                  <a:t> number of parties.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NZ" dirty="0" smtClean="0"/>
                  <a:t> number of voters.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𝑀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NZ" dirty="0" smtClean="0"/>
                  <a:t> number of preference orders.</a:t>
                </a:r>
              </a:p>
              <a:p>
                <a:r>
                  <a:rPr lang="en-NZ" dirty="0" smtClean="0"/>
                  <a:t>Naive approach would be to simply store the balls in a list and sample from the list.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𝑀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NZ" dirty="0" smtClean="0"/>
                  <a:t>, very large for even relatively small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NZ" dirty="0" smtClean="0"/>
                  <a:t>.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𝑀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≈4,000,000 </m:t>
                    </m:r>
                  </m:oMath>
                </a14:m>
                <a:r>
                  <a:rPr lang="en-NZ" dirty="0" smtClean="0"/>
                  <a:t>for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=10</m:t>
                    </m:r>
                  </m:oMath>
                </a14:m>
                <a:endParaRPr lang="en-NZ" b="0" dirty="0" smtClean="0"/>
              </a:p>
              <a:p>
                <a:r>
                  <a:rPr lang="en-NZ" b="0" dirty="0" smtClean="0"/>
                  <a:t>Typically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</a:rPr>
                      <m:t>&lt;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b="0" dirty="0" smtClean="0"/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≈30,000</m:t>
                    </m:r>
                  </m:oMath>
                </a14:m>
                <a:r>
                  <a:rPr lang="en-NZ" dirty="0" smtClean="0"/>
                  <a:t> in the case of New Zealand.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48" b="-1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Efficiently Sampling from the Urn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We take advantage of the fact that almost all preference orders have a weight of 1.</a:t>
                </a:r>
              </a:p>
              <a:p>
                <a:r>
                  <a:rPr lang="en-NZ" b="0" dirty="0" smtClean="0"/>
                  <a:t>Time complexity of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n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log</m:t>
                    </m:r>
                    <m:r>
                      <a:rPr lang="en-NZ" b="0" i="1" smtClean="0">
                        <a:latin typeface="Cambria Math"/>
                      </a:rPr>
                      <m:t>⁡(</m:t>
                    </m:r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!)</m:t>
                    </m:r>
                  </m:oMath>
                </a14:m>
                <a:r>
                  <a:rPr lang="en-NZ" b="0" dirty="0" smtClean="0"/>
                  <a:t> </a:t>
                </a:r>
              </a:p>
              <a:p>
                <a:r>
                  <a:rPr lang="en-NZ" dirty="0" smtClean="0"/>
                  <a:t>We select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NZ" dirty="0" smtClean="0"/>
                  <a:t> uniformly at random between 0 and 1.</a:t>
                </a:r>
              </a:p>
              <a:p>
                <a:r>
                  <a:rPr lang="en-NZ" dirty="0" smtClean="0"/>
                  <a:t>We select the smallest node with the cumulative probability distribution &lt; x.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Structure</a:t>
            </a:r>
            <a:endParaRPr lang="en-NZ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16002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1869074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0-1023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600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2438400"/>
            <a:ext cx="3218545" cy="3124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ounded Rectangle 15"/>
          <p:cNvSpPr/>
          <p:nvPr/>
        </p:nvSpPr>
        <p:spPr>
          <a:xfrm>
            <a:off x="4038600" y="2438400"/>
            <a:ext cx="3218545" cy="3124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2667000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512-1023</a:t>
            </a:r>
          </a:p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7272" y="3429000"/>
            <a:ext cx="1286328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5072" y="3429000"/>
            <a:ext cx="1286328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6700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0-511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600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8214" y="362653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0-255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100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366370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256-511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500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kerville">
      <a:majorFont>
        <a:latin typeface="Baskerville Old Face"/>
        <a:ea typeface=""/>
        <a:cs typeface=""/>
      </a:majorFont>
      <a:minorFont>
        <a:latin typeface="Baskerville Old Fa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671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Electoral Engineering through Simulation</vt:lpstr>
      <vt:lpstr>Electoral System Properties</vt:lpstr>
      <vt:lpstr>Measures</vt:lpstr>
      <vt:lpstr>PowerPoint Presentation</vt:lpstr>
      <vt:lpstr>Models for Artificial Societies</vt:lpstr>
      <vt:lpstr>Urn Process (Intuition)</vt:lpstr>
      <vt:lpstr>Sampling from the Urn process</vt:lpstr>
      <vt:lpstr>Efficiently Sampling from the Urn</vt:lpstr>
      <vt:lpstr>Tree Structure</vt:lpstr>
      <vt:lpstr>PowerPoint Presentation</vt:lpstr>
      <vt:lpstr>Spatial Model</vt:lpstr>
      <vt:lpstr>Spatial Model</vt:lpstr>
      <vt:lpstr>Spatial Model</vt:lpstr>
      <vt:lpstr>Preliminary Results</vt:lpstr>
      <vt:lpstr>Polya Eggenberger (Urn model) </vt:lpstr>
      <vt:lpstr>Polya Eggenberger (Urn model) </vt:lpstr>
      <vt:lpstr>Spatial Model </vt:lpstr>
      <vt:lpstr>Spatial Model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 Fowlie</cp:lastModifiedBy>
  <cp:revision>34</cp:revision>
  <dcterms:created xsi:type="dcterms:W3CDTF">2006-08-16T00:00:00Z</dcterms:created>
  <dcterms:modified xsi:type="dcterms:W3CDTF">2012-09-25T22:29:21Z</dcterms:modified>
</cp:coreProperties>
</file>