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2"/>
  </p:notesMasterIdLst>
  <p:sldIdLst>
    <p:sldId id="470" r:id="rId2"/>
    <p:sldId id="353" r:id="rId3"/>
    <p:sldId id="491" r:id="rId4"/>
    <p:sldId id="352" r:id="rId5"/>
    <p:sldId id="511" r:id="rId6"/>
    <p:sldId id="512" r:id="rId7"/>
    <p:sldId id="513" r:id="rId8"/>
    <p:sldId id="514" r:id="rId9"/>
    <p:sldId id="529" r:id="rId10"/>
    <p:sldId id="476" r:id="rId11"/>
    <p:sldId id="530" r:id="rId12"/>
    <p:sldId id="533" r:id="rId13"/>
    <p:sldId id="535" r:id="rId14"/>
    <p:sldId id="534" r:id="rId15"/>
    <p:sldId id="515" r:id="rId16"/>
    <p:sldId id="528" r:id="rId17"/>
    <p:sldId id="516" r:id="rId18"/>
    <p:sldId id="526" r:id="rId19"/>
    <p:sldId id="527" r:id="rId20"/>
    <p:sldId id="297" r:id="rId21"/>
  </p:sldIdLst>
  <p:sldSz cx="12190413" cy="6859588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658"/>
    <a:srgbClr val="59A3B0"/>
    <a:srgbClr val="9CC7CE"/>
    <a:srgbClr val="3296A8"/>
    <a:srgbClr val="7F8EAB"/>
    <a:srgbClr val="6D8AAB"/>
    <a:srgbClr val="31709C"/>
    <a:srgbClr val="7697B3"/>
    <a:srgbClr val="6FA094"/>
    <a:srgbClr val="94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7778" autoAdjust="0"/>
  </p:normalViewPr>
  <p:slideViewPr>
    <p:cSldViewPr snapToGrid="0" showGuides="1">
      <p:cViewPr varScale="1">
        <p:scale>
          <a:sx n="93" d="100"/>
          <a:sy n="93" d="100"/>
        </p:scale>
        <p:origin x="432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32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7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7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90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8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3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1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8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2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3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4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5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09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3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5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8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3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440607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jp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2516BD3-EC09-4FDA-B320-3544BF24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8" y="0"/>
            <a:ext cx="12190413" cy="6857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57EF7B-66CB-4F00-B5E1-837A289EC3D5}"/>
              </a:ext>
            </a:extLst>
          </p:cNvPr>
          <p:cNvSpPr txBox="1"/>
          <p:nvPr/>
        </p:nvSpPr>
        <p:spPr>
          <a:xfrm>
            <a:off x="2505039" y="2685385"/>
            <a:ext cx="330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程式解釋</a:t>
            </a:r>
            <a:endParaRPr lang="en-US" altLang="zh-CN" sz="5400" b="1" spc="3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30C7AC-72BD-4DEE-9457-1B1829221B93}"/>
              </a:ext>
            </a:extLst>
          </p:cNvPr>
          <p:cNvSpPr/>
          <p:nvPr/>
        </p:nvSpPr>
        <p:spPr>
          <a:xfrm>
            <a:off x="146062" y="5560620"/>
            <a:ext cx="4576767" cy="6987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組長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顏家珣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</a:t>
            </a:r>
            <a:r>
              <a:rPr lang="en-US" altLang="zh-TW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孫易丞、吳秉翰</a:t>
            </a:r>
            <a:endParaRPr lang="en-US" altLang="zh-TW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400" b="1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劉俊毅、蘇軒正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516EC7C-B8A4-4436-83D8-26267E0AE3AF}"/>
              </a:ext>
            </a:extLst>
          </p:cNvPr>
          <p:cNvSpPr txBox="1"/>
          <p:nvPr/>
        </p:nvSpPr>
        <p:spPr>
          <a:xfrm>
            <a:off x="146062" y="1224965"/>
            <a:ext cx="8019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編譯器期末專題</a:t>
            </a:r>
            <a:r>
              <a:rPr lang="en-US" altLang="zh-TW" sz="8000" b="1" dirty="0">
                <a:solidFill>
                  <a:srgbClr val="59A3B0"/>
                </a:solidFill>
                <a:latin typeface="Agency FB" panose="020B0503020202020204" pitchFamily="34" charset="0"/>
                <a:ea typeface="宋体-PUA" panose="02010600030101010101" pitchFamily="2" charset="-122"/>
              </a:rPr>
              <a:t>-</a:t>
            </a:r>
            <a:endParaRPr lang="en-US" altLang="zh-CN" sz="8000" b="1" dirty="0">
              <a:solidFill>
                <a:srgbClr val="59A3B0"/>
              </a:solidFill>
              <a:latin typeface="Agency FB" panose="020B0503020202020204" pitchFamily="34" charset="0"/>
              <a:ea typeface="宋体-PUA" panose="02010600030101010101" pitchFamily="2" charset="-122"/>
            </a:endParaRPr>
          </a:p>
        </p:txBody>
      </p:sp>
      <p:sp>
        <p:nvSpPr>
          <p:cNvPr id="11" name="等腰三角形 4">
            <a:extLst>
              <a:ext uri="{FF2B5EF4-FFF2-40B4-BE49-F238E27FC236}">
                <a16:creationId xmlns:a16="http://schemas.microsoft.com/office/drawing/2014/main" id="{02308F69-AF45-4907-A4DE-DD51710E90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42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00219"/>
            <a:chOff x="723" y="429774"/>
            <a:chExt cx="12189689" cy="8002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458168" y="460552"/>
              <a:ext cx="3260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程式架構</a:t>
              </a:r>
              <a:endParaRPr lang="en-US" altLang="zh-TW" sz="20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TW" sz="2400" b="1" dirty="0">
                  <a:solidFill>
                    <a:srgbClr val="3B4658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Table-driven</a:t>
              </a:r>
              <a:endParaRPr lang="zh-CN" altLang="en-US" sz="2400" b="1" spc="600" dirty="0">
                <a:solidFill>
                  <a:srgbClr val="3B46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490157" y="1035018"/>
            <a:ext cx="7284779" cy="5760858"/>
            <a:chOff x="2727901" y="1044162"/>
            <a:chExt cx="7284779" cy="5760858"/>
          </a:xfrm>
        </p:grpSpPr>
        <p:sp>
          <p:nvSpPr>
            <p:cNvPr id="25" name="Freeform 151"/>
            <p:cNvSpPr>
              <a:spLocks noEditPoints="1"/>
            </p:cNvSpPr>
            <p:nvPr/>
          </p:nvSpPr>
          <p:spPr bwMode="auto">
            <a:xfrm>
              <a:off x="5858958" y="4816222"/>
              <a:ext cx="984776" cy="794893"/>
            </a:xfrm>
            <a:custGeom>
              <a:avLst/>
              <a:gdLst>
                <a:gd name="T0" fmla="*/ 6 w 71"/>
                <a:gd name="T1" fmla="*/ 40 h 65"/>
                <a:gd name="T2" fmla="*/ 39 w 71"/>
                <a:gd name="T3" fmla="*/ 40 h 65"/>
                <a:gd name="T4" fmla="*/ 41 w 71"/>
                <a:gd name="T5" fmla="*/ 43 h 65"/>
                <a:gd name="T6" fmla="*/ 41 w 71"/>
                <a:gd name="T7" fmla="*/ 43 h 65"/>
                <a:gd name="T8" fmla="*/ 41 w 71"/>
                <a:gd name="T9" fmla="*/ 56 h 65"/>
                <a:gd name="T10" fmla="*/ 65 w 71"/>
                <a:gd name="T11" fmla="*/ 33 h 65"/>
                <a:gd name="T12" fmla="*/ 41 w 71"/>
                <a:gd name="T13" fmla="*/ 10 h 65"/>
                <a:gd name="T14" fmla="*/ 41 w 71"/>
                <a:gd name="T15" fmla="*/ 23 h 65"/>
                <a:gd name="T16" fmla="*/ 39 w 71"/>
                <a:gd name="T17" fmla="*/ 25 h 65"/>
                <a:gd name="T18" fmla="*/ 39 w 71"/>
                <a:gd name="T19" fmla="*/ 25 h 65"/>
                <a:gd name="T20" fmla="*/ 6 w 71"/>
                <a:gd name="T21" fmla="*/ 25 h 65"/>
                <a:gd name="T22" fmla="*/ 6 w 71"/>
                <a:gd name="T23" fmla="*/ 40 h 65"/>
                <a:gd name="T24" fmla="*/ 36 w 71"/>
                <a:gd name="T25" fmla="*/ 46 h 65"/>
                <a:gd name="T26" fmla="*/ 36 w 71"/>
                <a:gd name="T27" fmla="*/ 46 h 65"/>
                <a:gd name="T28" fmla="*/ 3 w 71"/>
                <a:gd name="T29" fmla="*/ 46 h 65"/>
                <a:gd name="T30" fmla="*/ 0 w 71"/>
                <a:gd name="T31" fmla="*/ 43 h 65"/>
                <a:gd name="T32" fmla="*/ 0 w 71"/>
                <a:gd name="T33" fmla="*/ 23 h 65"/>
                <a:gd name="T34" fmla="*/ 0 w 71"/>
                <a:gd name="T35" fmla="*/ 23 h 65"/>
                <a:gd name="T36" fmla="*/ 3 w 71"/>
                <a:gd name="T37" fmla="*/ 20 h 65"/>
                <a:gd name="T38" fmla="*/ 36 w 71"/>
                <a:gd name="T39" fmla="*/ 20 h 65"/>
                <a:gd name="T40" fmla="*/ 36 w 71"/>
                <a:gd name="T41" fmla="*/ 3 h 65"/>
                <a:gd name="T42" fmla="*/ 37 w 71"/>
                <a:gd name="T43" fmla="*/ 1 h 65"/>
                <a:gd name="T44" fmla="*/ 41 w 71"/>
                <a:gd name="T45" fmla="*/ 1 h 65"/>
                <a:gd name="T46" fmla="*/ 70 w 71"/>
                <a:gd name="T47" fmla="*/ 31 h 65"/>
                <a:gd name="T48" fmla="*/ 70 w 71"/>
                <a:gd name="T49" fmla="*/ 31 h 65"/>
                <a:gd name="T50" fmla="*/ 70 w 71"/>
                <a:gd name="T51" fmla="*/ 31 h 65"/>
                <a:gd name="T52" fmla="*/ 70 w 71"/>
                <a:gd name="T53" fmla="*/ 35 h 65"/>
                <a:gd name="T54" fmla="*/ 41 w 71"/>
                <a:gd name="T55" fmla="*/ 64 h 65"/>
                <a:gd name="T56" fmla="*/ 39 w 71"/>
                <a:gd name="T57" fmla="*/ 65 h 65"/>
                <a:gd name="T58" fmla="*/ 36 w 71"/>
                <a:gd name="T59" fmla="*/ 63 h 65"/>
                <a:gd name="T60" fmla="*/ 36 w 71"/>
                <a:gd name="T61" fmla="*/ 4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" h="65">
                  <a:moveTo>
                    <a:pt x="6" y="40"/>
                  </a:moveTo>
                  <a:cubicBezTo>
                    <a:pt x="39" y="40"/>
                    <a:pt x="39" y="40"/>
                    <a:pt x="39" y="40"/>
                  </a:cubicBezTo>
                  <a:cubicBezTo>
                    <a:pt x="40" y="40"/>
                    <a:pt x="41" y="42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4"/>
                    <a:pt x="40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40"/>
                    <a:pt x="6" y="40"/>
                    <a:pt x="6" y="40"/>
                  </a:cubicBezTo>
                  <a:close/>
                  <a:moveTo>
                    <a:pt x="36" y="46"/>
                  </a:moveTo>
                  <a:cubicBezTo>
                    <a:pt x="36" y="46"/>
                    <a:pt x="36" y="46"/>
                    <a:pt x="36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2" y="46"/>
                    <a:pt x="0" y="45"/>
                    <a:pt x="0" y="4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2" y="20"/>
                    <a:pt x="3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2"/>
                    <a:pt x="37" y="1"/>
                  </a:cubicBezTo>
                  <a:cubicBezTo>
                    <a:pt x="38" y="0"/>
                    <a:pt x="40" y="0"/>
                    <a:pt x="41" y="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1" y="32"/>
                    <a:pt x="71" y="34"/>
                    <a:pt x="70" y="3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0" y="65"/>
                    <a:pt x="40" y="65"/>
                    <a:pt x="39" y="65"/>
                  </a:cubicBezTo>
                  <a:cubicBezTo>
                    <a:pt x="37" y="65"/>
                    <a:pt x="36" y="64"/>
                    <a:pt x="36" y="63"/>
                  </a:cubicBezTo>
                  <a:cubicBezTo>
                    <a:pt x="36" y="46"/>
                    <a:pt x="36" y="46"/>
                    <a:pt x="36" y="46"/>
                  </a:cubicBezTo>
                  <a:close/>
                </a:path>
              </a:pathLst>
            </a:custGeom>
            <a:solidFill>
              <a:srgbClr val="3B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2727901" y="1044162"/>
              <a:ext cx="7284779" cy="5760858"/>
              <a:chOff x="2727901" y="1044162"/>
              <a:chExt cx="7284779" cy="5760858"/>
            </a:xfrm>
          </p:grpSpPr>
          <p:grpSp>
            <p:nvGrpSpPr>
              <p:cNvPr id="8" name="组合 27">
                <a:extLst>
                  <a:ext uri="{FF2B5EF4-FFF2-40B4-BE49-F238E27FC236}">
                    <a16:creationId xmlns:a16="http://schemas.microsoft.com/office/drawing/2014/main" id="{A79FC94A-3CC3-487B-B79C-8D22A5F6F7F2}"/>
                  </a:ext>
                </a:extLst>
              </p:cNvPr>
              <p:cNvGrpSpPr/>
              <p:nvPr/>
            </p:nvGrpSpPr>
            <p:grpSpPr>
              <a:xfrm flipH="1">
                <a:off x="2727901" y="1044162"/>
                <a:ext cx="4815898" cy="5760858"/>
                <a:chOff x="4091697" y="1562043"/>
                <a:chExt cx="3331196" cy="4114164"/>
              </a:xfrm>
              <a:solidFill>
                <a:srgbClr val="51ACB5"/>
              </a:solidFill>
            </p:grpSpPr>
            <p:sp>
              <p:nvSpPr>
                <p:cNvPr id="12" name="Oval 6">
                  <a:extLst>
                    <a:ext uri="{FF2B5EF4-FFF2-40B4-BE49-F238E27FC236}">
                      <a16:creationId xmlns:a16="http://schemas.microsoft.com/office/drawing/2014/main" id="{7A177FD3-7153-49FB-B94B-4C47423DD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1697" y="1562043"/>
                  <a:ext cx="1870200" cy="1880716"/>
                </a:xfrm>
                <a:prstGeom prst="ellipse">
                  <a:avLst/>
                </a:prstGeom>
                <a:solidFill>
                  <a:srgbClr val="3B4658"/>
                </a:solidFill>
                <a:ln>
                  <a:noFill/>
                </a:ln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dirty="0">
                      <a:solidFill>
                        <a:schemeClr val="bg1"/>
                      </a:solidFill>
                      <a:latin typeface="Impact" pitchFamily="34" charset="0"/>
                      <a:ea typeface="微软雅黑" pitchFamily="34" charset="-122"/>
                      <a:sym typeface="Impact" pitchFamily="34" charset="0"/>
                    </a:rPr>
                    <a:t>First &amp;Follow</a:t>
                  </a:r>
                  <a:endParaRPr lang="zh-CN" altLang="en-US" sz="2800" dirty="0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  <a:sym typeface="Impact" pitchFamily="34" charset="0"/>
                  </a:endParaRPr>
                </a:p>
              </p:txBody>
            </p:sp>
            <p:sp>
              <p:nvSpPr>
                <p:cNvPr id="13" name="Oval 7">
                  <a:extLst>
                    <a:ext uri="{FF2B5EF4-FFF2-40B4-BE49-F238E27FC236}">
                      <a16:creationId xmlns:a16="http://schemas.microsoft.com/office/drawing/2014/main" id="{B9F01DD0-8D1B-46A2-8E5D-2A1C19619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94565" y="3795491"/>
                  <a:ext cx="1828328" cy="1880716"/>
                </a:xfrm>
                <a:prstGeom prst="ellipse">
                  <a:avLst/>
                </a:prstGeom>
                <a:solidFill>
                  <a:srgbClr val="3B4658"/>
                </a:solidFill>
                <a:ln>
                  <a:noFill/>
                </a:ln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TW" sz="2800" dirty="0">
                      <a:solidFill>
                        <a:schemeClr val="bg1"/>
                      </a:solidFill>
                      <a:latin typeface="Impact" pitchFamily="34" charset="0"/>
                      <a:ea typeface="微软雅黑" pitchFamily="34" charset="-122"/>
                      <a:sym typeface="Impact" pitchFamily="34" charset="0"/>
                    </a:rPr>
                    <a:t>Parsing table</a:t>
                  </a:r>
                  <a:endParaRPr lang="zh-CN" altLang="en-US" sz="2800" dirty="0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  <a:sym typeface="Impact" pitchFamily="34" charset="0"/>
                  </a:endParaRPr>
                </a:p>
              </p:txBody>
            </p:sp>
          </p:grpSp>
          <p:sp>
            <p:nvSpPr>
              <p:cNvPr id="22" name="Oval 5">
                <a:extLst>
                  <a:ext uri="{FF2B5EF4-FFF2-40B4-BE49-F238E27FC236}">
                    <a16:creationId xmlns:a16="http://schemas.microsoft.com/office/drawing/2014/main" id="{63616EDF-1021-42AA-85E6-B17EB8DC9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321572" y="4162109"/>
                <a:ext cx="2691108" cy="2633471"/>
              </a:xfrm>
              <a:prstGeom prst="ellipse">
                <a:avLst/>
              </a:prstGeom>
              <a:solidFill>
                <a:srgbClr val="3B4658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TW" sz="2800" dirty="0">
                    <a:solidFill>
                      <a:schemeClr val="bg1"/>
                    </a:solidFill>
                    <a:latin typeface="Impact" pitchFamily="34" charset="0"/>
                    <a:ea typeface="微软雅黑" pitchFamily="34" charset="-122"/>
                    <a:sym typeface="Impact" pitchFamily="34" charset="0"/>
                  </a:rPr>
                  <a:t>Applying rules</a:t>
                </a:r>
                <a:endParaRPr lang="zh-CN" altLang="en-US" sz="2800" dirty="0">
                  <a:solidFill>
                    <a:schemeClr val="bg1"/>
                  </a:solidFill>
                  <a:latin typeface="Impact" pitchFamily="34" charset="0"/>
                  <a:ea typeface="微软雅黑" pitchFamily="34" charset="-122"/>
                  <a:sym typeface="Impact" pitchFamily="34" charset="0"/>
                </a:endParaRPr>
              </a:p>
            </p:txBody>
          </p:sp>
          <p:sp>
            <p:nvSpPr>
              <p:cNvPr id="27" name="Freeform 151"/>
              <p:cNvSpPr>
                <a:spLocks noEditPoints="1"/>
              </p:cNvSpPr>
              <p:nvPr/>
            </p:nvSpPr>
            <p:spPr bwMode="auto">
              <a:xfrm rot="10800000">
                <a:off x="5768190" y="5611115"/>
                <a:ext cx="1030356" cy="794893"/>
              </a:xfrm>
              <a:custGeom>
                <a:avLst/>
                <a:gdLst>
                  <a:gd name="T0" fmla="*/ 6 w 71"/>
                  <a:gd name="T1" fmla="*/ 40 h 65"/>
                  <a:gd name="T2" fmla="*/ 39 w 71"/>
                  <a:gd name="T3" fmla="*/ 40 h 65"/>
                  <a:gd name="T4" fmla="*/ 41 w 71"/>
                  <a:gd name="T5" fmla="*/ 43 h 65"/>
                  <a:gd name="T6" fmla="*/ 41 w 71"/>
                  <a:gd name="T7" fmla="*/ 43 h 65"/>
                  <a:gd name="T8" fmla="*/ 41 w 71"/>
                  <a:gd name="T9" fmla="*/ 56 h 65"/>
                  <a:gd name="T10" fmla="*/ 65 w 71"/>
                  <a:gd name="T11" fmla="*/ 33 h 65"/>
                  <a:gd name="T12" fmla="*/ 41 w 71"/>
                  <a:gd name="T13" fmla="*/ 10 h 65"/>
                  <a:gd name="T14" fmla="*/ 41 w 71"/>
                  <a:gd name="T15" fmla="*/ 23 h 65"/>
                  <a:gd name="T16" fmla="*/ 39 w 71"/>
                  <a:gd name="T17" fmla="*/ 25 h 65"/>
                  <a:gd name="T18" fmla="*/ 39 w 71"/>
                  <a:gd name="T19" fmla="*/ 25 h 65"/>
                  <a:gd name="T20" fmla="*/ 6 w 71"/>
                  <a:gd name="T21" fmla="*/ 25 h 65"/>
                  <a:gd name="T22" fmla="*/ 6 w 71"/>
                  <a:gd name="T23" fmla="*/ 40 h 65"/>
                  <a:gd name="T24" fmla="*/ 36 w 71"/>
                  <a:gd name="T25" fmla="*/ 46 h 65"/>
                  <a:gd name="T26" fmla="*/ 36 w 71"/>
                  <a:gd name="T27" fmla="*/ 46 h 65"/>
                  <a:gd name="T28" fmla="*/ 3 w 71"/>
                  <a:gd name="T29" fmla="*/ 46 h 65"/>
                  <a:gd name="T30" fmla="*/ 0 w 71"/>
                  <a:gd name="T31" fmla="*/ 43 h 65"/>
                  <a:gd name="T32" fmla="*/ 0 w 71"/>
                  <a:gd name="T33" fmla="*/ 23 h 65"/>
                  <a:gd name="T34" fmla="*/ 0 w 71"/>
                  <a:gd name="T35" fmla="*/ 23 h 65"/>
                  <a:gd name="T36" fmla="*/ 3 w 71"/>
                  <a:gd name="T37" fmla="*/ 20 h 65"/>
                  <a:gd name="T38" fmla="*/ 36 w 71"/>
                  <a:gd name="T39" fmla="*/ 20 h 65"/>
                  <a:gd name="T40" fmla="*/ 36 w 71"/>
                  <a:gd name="T41" fmla="*/ 3 h 65"/>
                  <a:gd name="T42" fmla="*/ 37 w 71"/>
                  <a:gd name="T43" fmla="*/ 1 h 65"/>
                  <a:gd name="T44" fmla="*/ 41 w 71"/>
                  <a:gd name="T45" fmla="*/ 1 h 65"/>
                  <a:gd name="T46" fmla="*/ 70 w 71"/>
                  <a:gd name="T47" fmla="*/ 31 h 65"/>
                  <a:gd name="T48" fmla="*/ 70 w 71"/>
                  <a:gd name="T49" fmla="*/ 31 h 65"/>
                  <a:gd name="T50" fmla="*/ 70 w 71"/>
                  <a:gd name="T51" fmla="*/ 31 h 65"/>
                  <a:gd name="T52" fmla="*/ 70 w 71"/>
                  <a:gd name="T53" fmla="*/ 35 h 65"/>
                  <a:gd name="T54" fmla="*/ 41 w 71"/>
                  <a:gd name="T55" fmla="*/ 64 h 65"/>
                  <a:gd name="T56" fmla="*/ 39 w 71"/>
                  <a:gd name="T57" fmla="*/ 65 h 65"/>
                  <a:gd name="T58" fmla="*/ 36 w 71"/>
                  <a:gd name="T59" fmla="*/ 63 h 65"/>
                  <a:gd name="T60" fmla="*/ 36 w 71"/>
                  <a:gd name="T61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65">
                    <a:moveTo>
                      <a:pt x="6" y="40"/>
                    </a:moveTo>
                    <a:cubicBezTo>
                      <a:pt x="39" y="40"/>
                      <a:pt x="39" y="40"/>
                      <a:pt x="39" y="40"/>
                    </a:cubicBezTo>
                    <a:cubicBezTo>
                      <a:pt x="40" y="40"/>
                      <a:pt x="41" y="42"/>
                      <a:pt x="41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24"/>
                      <a:pt x="40" y="25"/>
                      <a:pt x="39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40"/>
                      <a:pt x="6" y="40"/>
                      <a:pt x="6" y="40"/>
                    </a:cubicBezTo>
                    <a:close/>
                    <a:moveTo>
                      <a:pt x="36" y="46"/>
                    </a:moveTo>
                    <a:cubicBezTo>
                      <a:pt x="36" y="46"/>
                      <a:pt x="36" y="46"/>
                      <a:pt x="36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6"/>
                      <a:pt x="0" y="45"/>
                      <a:pt x="0" y="4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1"/>
                      <a:pt x="2" y="20"/>
                      <a:pt x="3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2"/>
                      <a:pt x="37" y="1"/>
                    </a:cubicBezTo>
                    <a:cubicBezTo>
                      <a:pt x="38" y="0"/>
                      <a:pt x="40" y="0"/>
                      <a:pt x="41" y="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1" y="32"/>
                      <a:pt x="71" y="34"/>
                      <a:pt x="70" y="35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0" y="65"/>
                      <a:pt x="40" y="65"/>
                      <a:pt x="39" y="65"/>
                    </a:cubicBezTo>
                    <a:cubicBezTo>
                      <a:pt x="37" y="65"/>
                      <a:pt x="36" y="64"/>
                      <a:pt x="36" y="63"/>
                    </a:cubicBezTo>
                    <a:cubicBezTo>
                      <a:pt x="36" y="46"/>
                      <a:pt x="36" y="46"/>
                      <a:pt x="36" y="46"/>
                    </a:cubicBezTo>
                    <a:close/>
                  </a:path>
                </a:pathLst>
              </a:custGeom>
              <a:solidFill>
                <a:srgbClr val="3B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" name="群組 1"/>
              <p:cNvGrpSpPr/>
              <p:nvPr/>
            </p:nvGrpSpPr>
            <p:grpSpPr>
              <a:xfrm>
                <a:off x="4253407" y="3280187"/>
                <a:ext cx="1276630" cy="1123960"/>
                <a:chOff x="4253407" y="3280187"/>
                <a:chExt cx="1276630" cy="1123960"/>
              </a:xfrm>
            </p:grpSpPr>
            <p:sp>
              <p:nvSpPr>
                <p:cNvPr id="24" name="Freeform 153"/>
                <p:cNvSpPr>
                  <a:spLocks noEditPoints="1"/>
                </p:cNvSpPr>
                <p:nvPr/>
              </p:nvSpPr>
              <p:spPr bwMode="auto">
                <a:xfrm>
                  <a:off x="4833474" y="3609254"/>
                  <a:ext cx="696563" cy="794893"/>
                </a:xfrm>
                <a:custGeom>
                  <a:avLst/>
                  <a:gdLst>
                    <a:gd name="T0" fmla="*/ 1 w 59"/>
                    <a:gd name="T1" fmla="*/ 40 h 60"/>
                    <a:gd name="T2" fmla="*/ 24 w 59"/>
                    <a:gd name="T3" fmla="*/ 17 h 60"/>
                    <a:gd name="T4" fmla="*/ 13 w 59"/>
                    <a:gd name="T5" fmla="*/ 5 h 60"/>
                    <a:gd name="T6" fmla="*/ 13 w 59"/>
                    <a:gd name="T7" fmla="*/ 1 h 60"/>
                    <a:gd name="T8" fmla="*/ 15 w 59"/>
                    <a:gd name="T9" fmla="*/ 0 h 60"/>
                    <a:gd name="T10" fmla="*/ 57 w 59"/>
                    <a:gd name="T11" fmla="*/ 0 h 60"/>
                    <a:gd name="T12" fmla="*/ 59 w 59"/>
                    <a:gd name="T13" fmla="*/ 3 h 60"/>
                    <a:gd name="T14" fmla="*/ 59 w 59"/>
                    <a:gd name="T15" fmla="*/ 3 h 60"/>
                    <a:gd name="T16" fmla="*/ 59 w 59"/>
                    <a:gd name="T17" fmla="*/ 45 h 60"/>
                    <a:gd name="T18" fmla="*/ 57 w 59"/>
                    <a:gd name="T19" fmla="*/ 48 h 60"/>
                    <a:gd name="T20" fmla="*/ 55 w 59"/>
                    <a:gd name="T21" fmla="*/ 47 h 60"/>
                    <a:gd name="T22" fmla="*/ 55 w 59"/>
                    <a:gd name="T23" fmla="*/ 47 h 60"/>
                    <a:gd name="T24" fmla="*/ 43 w 59"/>
                    <a:gd name="T25" fmla="*/ 35 h 60"/>
                    <a:gd name="T26" fmla="*/ 20 w 59"/>
                    <a:gd name="T27" fmla="*/ 59 h 60"/>
                    <a:gd name="T28" fmla="*/ 16 w 59"/>
                    <a:gd name="T29" fmla="*/ 59 h 60"/>
                    <a:gd name="T30" fmla="*/ 16 w 59"/>
                    <a:gd name="T31" fmla="*/ 58 h 60"/>
                    <a:gd name="T32" fmla="*/ 1 w 59"/>
                    <a:gd name="T33" fmla="*/ 44 h 60"/>
                    <a:gd name="T34" fmla="*/ 1 w 59"/>
                    <a:gd name="T35" fmla="*/ 40 h 60"/>
                    <a:gd name="T36" fmla="*/ 1 w 59"/>
                    <a:gd name="T37" fmla="*/ 40 h 60"/>
                    <a:gd name="T38" fmla="*/ 30 w 59"/>
                    <a:gd name="T39" fmla="*/ 19 h 60"/>
                    <a:gd name="T40" fmla="*/ 30 w 59"/>
                    <a:gd name="T41" fmla="*/ 19 h 60"/>
                    <a:gd name="T42" fmla="*/ 7 w 59"/>
                    <a:gd name="T43" fmla="*/ 42 h 60"/>
                    <a:gd name="T44" fmla="*/ 18 w 59"/>
                    <a:gd name="T45" fmla="*/ 53 h 60"/>
                    <a:gd name="T46" fmla="*/ 41 w 59"/>
                    <a:gd name="T47" fmla="*/ 30 h 60"/>
                    <a:gd name="T48" fmla="*/ 41 w 59"/>
                    <a:gd name="T49" fmla="*/ 29 h 60"/>
                    <a:gd name="T50" fmla="*/ 45 w 59"/>
                    <a:gd name="T51" fmla="*/ 29 h 60"/>
                    <a:gd name="T52" fmla="*/ 54 w 59"/>
                    <a:gd name="T53" fmla="*/ 39 h 60"/>
                    <a:gd name="T54" fmla="*/ 54 w 59"/>
                    <a:gd name="T55" fmla="*/ 6 h 60"/>
                    <a:gd name="T56" fmla="*/ 21 w 59"/>
                    <a:gd name="T57" fmla="*/ 6 h 60"/>
                    <a:gd name="T58" fmla="*/ 30 w 59"/>
                    <a:gd name="T59" fmla="*/ 15 h 60"/>
                    <a:gd name="T60" fmla="*/ 30 w 59"/>
                    <a:gd name="T61" fmla="*/ 15 h 60"/>
                    <a:gd name="T62" fmla="*/ 30 w 59"/>
                    <a:gd name="T63" fmla="*/ 1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60">
                      <a:moveTo>
                        <a:pt x="1" y="40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2"/>
                        <a:pt x="13" y="1"/>
                      </a:cubicBezTo>
                      <a:cubicBezTo>
                        <a:pt x="13" y="1"/>
                        <a:pt x="14" y="0"/>
                        <a:pt x="15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8" y="0"/>
                        <a:pt x="59" y="2"/>
                        <a:pt x="59" y="3"/>
                      </a:cubicBezTo>
                      <a:cubicBezTo>
                        <a:pt x="59" y="3"/>
                        <a:pt x="59" y="3"/>
                        <a:pt x="59" y="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9" y="47"/>
                        <a:pt x="58" y="48"/>
                        <a:pt x="57" y="48"/>
                      </a:cubicBezTo>
                      <a:cubicBezTo>
                        <a:pt x="56" y="48"/>
                        <a:pt x="55" y="48"/>
                        <a:pt x="55" y="47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9" y="60"/>
                        <a:pt x="17" y="60"/>
                        <a:pt x="16" y="59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0" y="43"/>
                        <a:pt x="0" y="41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lose/>
                      <a:moveTo>
                        <a:pt x="30" y="19"/>
                      </a:move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7" y="42"/>
                        <a:pt x="7" y="42"/>
                        <a:pt x="7" y="42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2" y="28"/>
                        <a:pt x="44" y="28"/>
                        <a:pt x="45" y="29"/>
                      </a:cubicBezTo>
                      <a:cubicBezTo>
                        <a:pt x="54" y="39"/>
                        <a:pt x="54" y="39"/>
                        <a:pt x="54" y="39"/>
                      </a:cubicBezTo>
                      <a:cubicBezTo>
                        <a:pt x="54" y="6"/>
                        <a:pt x="54" y="6"/>
                        <a:pt x="5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1" y="16"/>
                        <a:pt x="31" y="18"/>
                        <a:pt x="30" y="19"/>
                      </a:cubicBezTo>
                      <a:close/>
                    </a:path>
                  </a:pathLst>
                </a:custGeom>
                <a:solidFill>
                  <a:srgbClr val="3B46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宋体"/>
                    <a:cs typeface="+mn-cs"/>
                  </a:endParaRPr>
                </a:p>
              </p:txBody>
            </p:sp>
            <p:sp>
              <p:nvSpPr>
                <p:cNvPr id="28" name="Freeform 153"/>
                <p:cNvSpPr>
                  <a:spLocks noEditPoints="1"/>
                </p:cNvSpPr>
                <p:nvPr/>
              </p:nvSpPr>
              <p:spPr bwMode="auto">
                <a:xfrm rot="10800000">
                  <a:off x="4253407" y="3280187"/>
                  <a:ext cx="696563" cy="794893"/>
                </a:xfrm>
                <a:custGeom>
                  <a:avLst/>
                  <a:gdLst>
                    <a:gd name="T0" fmla="*/ 1 w 59"/>
                    <a:gd name="T1" fmla="*/ 40 h 60"/>
                    <a:gd name="T2" fmla="*/ 24 w 59"/>
                    <a:gd name="T3" fmla="*/ 17 h 60"/>
                    <a:gd name="T4" fmla="*/ 13 w 59"/>
                    <a:gd name="T5" fmla="*/ 5 h 60"/>
                    <a:gd name="T6" fmla="*/ 13 w 59"/>
                    <a:gd name="T7" fmla="*/ 1 h 60"/>
                    <a:gd name="T8" fmla="*/ 15 w 59"/>
                    <a:gd name="T9" fmla="*/ 0 h 60"/>
                    <a:gd name="T10" fmla="*/ 57 w 59"/>
                    <a:gd name="T11" fmla="*/ 0 h 60"/>
                    <a:gd name="T12" fmla="*/ 59 w 59"/>
                    <a:gd name="T13" fmla="*/ 3 h 60"/>
                    <a:gd name="T14" fmla="*/ 59 w 59"/>
                    <a:gd name="T15" fmla="*/ 3 h 60"/>
                    <a:gd name="T16" fmla="*/ 59 w 59"/>
                    <a:gd name="T17" fmla="*/ 45 h 60"/>
                    <a:gd name="T18" fmla="*/ 57 w 59"/>
                    <a:gd name="T19" fmla="*/ 48 h 60"/>
                    <a:gd name="T20" fmla="*/ 55 w 59"/>
                    <a:gd name="T21" fmla="*/ 47 h 60"/>
                    <a:gd name="T22" fmla="*/ 55 w 59"/>
                    <a:gd name="T23" fmla="*/ 47 h 60"/>
                    <a:gd name="T24" fmla="*/ 43 w 59"/>
                    <a:gd name="T25" fmla="*/ 35 h 60"/>
                    <a:gd name="T26" fmla="*/ 20 w 59"/>
                    <a:gd name="T27" fmla="*/ 59 h 60"/>
                    <a:gd name="T28" fmla="*/ 16 w 59"/>
                    <a:gd name="T29" fmla="*/ 59 h 60"/>
                    <a:gd name="T30" fmla="*/ 16 w 59"/>
                    <a:gd name="T31" fmla="*/ 58 h 60"/>
                    <a:gd name="T32" fmla="*/ 1 w 59"/>
                    <a:gd name="T33" fmla="*/ 44 h 60"/>
                    <a:gd name="T34" fmla="*/ 1 w 59"/>
                    <a:gd name="T35" fmla="*/ 40 h 60"/>
                    <a:gd name="T36" fmla="*/ 1 w 59"/>
                    <a:gd name="T37" fmla="*/ 40 h 60"/>
                    <a:gd name="T38" fmla="*/ 30 w 59"/>
                    <a:gd name="T39" fmla="*/ 19 h 60"/>
                    <a:gd name="T40" fmla="*/ 30 w 59"/>
                    <a:gd name="T41" fmla="*/ 19 h 60"/>
                    <a:gd name="T42" fmla="*/ 7 w 59"/>
                    <a:gd name="T43" fmla="*/ 42 h 60"/>
                    <a:gd name="T44" fmla="*/ 18 w 59"/>
                    <a:gd name="T45" fmla="*/ 53 h 60"/>
                    <a:gd name="T46" fmla="*/ 41 w 59"/>
                    <a:gd name="T47" fmla="*/ 30 h 60"/>
                    <a:gd name="T48" fmla="*/ 41 w 59"/>
                    <a:gd name="T49" fmla="*/ 29 h 60"/>
                    <a:gd name="T50" fmla="*/ 45 w 59"/>
                    <a:gd name="T51" fmla="*/ 29 h 60"/>
                    <a:gd name="T52" fmla="*/ 54 w 59"/>
                    <a:gd name="T53" fmla="*/ 39 h 60"/>
                    <a:gd name="T54" fmla="*/ 54 w 59"/>
                    <a:gd name="T55" fmla="*/ 6 h 60"/>
                    <a:gd name="T56" fmla="*/ 21 w 59"/>
                    <a:gd name="T57" fmla="*/ 6 h 60"/>
                    <a:gd name="T58" fmla="*/ 30 w 59"/>
                    <a:gd name="T59" fmla="*/ 15 h 60"/>
                    <a:gd name="T60" fmla="*/ 30 w 59"/>
                    <a:gd name="T61" fmla="*/ 15 h 60"/>
                    <a:gd name="T62" fmla="*/ 30 w 59"/>
                    <a:gd name="T63" fmla="*/ 1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60">
                      <a:moveTo>
                        <a:pt x="1" y="40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2"/>
                        <a:pt x="13" y="1"/>
                      </a:cubicBezTo>
                      <a:cubicBezTo>
                        <a:pt x="13" y="1"/>
                        <a:pt x="14" y="0"/>
                        <a:pt x="15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8" y="0"/>
                        <a:pt x="59" y="2"/>
                        <a:pt x="59" y="3"/>
                      </a:cubicBezTo>
                      <a:cubicBezTo>
                        <a:pt x="59" y="3"/>
                        <a:pt x="59" y="3"/>
                        <a:pt x="59" y="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9" y="47"/>
                        <a:pt x="58" y="48"/>
                        <a:pt x="57" y="48"/>
                      </a:cubicBezTo>
                      <a:cubicBezTo>
                        <a:pt x="56" y="48"/>
                        <a:pt x="55" y="48"/>
                        <a:pt x="55" y="47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9" y="60"/>
                        <a:pt x="17" y="60"/>
                        <a:pt x="16" y="59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0" y="43"/>
                        <a:pt x="0" y="41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lose/>
                      <a:moveTo>
                        <a:pt x="30" y="19"/>
                      </a:move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7" y="42"/>
                        <a:pt x="7" y="42"/>
                        <a:pt x="7" y="42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2" y="28"/>
                        <a:pt x="44" y="28"/>
                        <a:pt x="45" y="29"/>
                      </a:cubicBezTo>
                      <a:cubicBezTo>
                        <a:pt x="54" y="39"/>
                        <a:pt x="54" y="39"/>
                        <a:pt x="54" y="39"/>
                      </a:cubicBezTo>
                      <a:cubicBezTo>
                        <a:pt x="54" y="6"/>
                        <a:pt x="54" y="6"/>
                        <a:pt x="5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1" y="16"/>
                        <a:pt x="31" y="18"/>
                        <a:pt x="30" y="19"/>
                      </a:cubicBezTo>
                      <a:close/>
                    </a:path>
                  </a:pathLst>
                </a:custGeom>
                <a:solidFill>
                  <a:srgbClr val="3B46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宋体"/>
                    <a:cs typeface="+mn-cs"/>
                  </a:endParaRPr>
                </a:p>
              </p:txBody>
            </p:sp>
          </p:grpSp>
          <p:grpSp>
            <p:nvGrpSpPr>
              <p:cNvPr id="30" name="群組 29"/>
              <p:cNvGrpSpPr/>
              <p:nvPr/>
            </p:nvGrpSpPr>
            <p:grpSpPr>
              <a:xfrm rot="5400000">
                <a:off x="6862444" y="3289312"/>
                <a:ext cx="1276630" cy="1123960"/>
                <a:chOff x="4253407" y="3280187"/>
                <a:chExt cx="1276630" cy="1123960"/>
              </a:xfrm>
            </p:grpSpPr>
            <p:sp>
              <p:nvSpPr>
                <p:cNvPr id="31" name="Freeform 153"/>
                <p:cNvSpPr>
                  <a:spLocks noEditPoints="1"/>
                </p:cNvSpPr>
                <p:nvPr/>
              </p:nvSpPr>
              <p:spPr bwMode="auto">
                <a:xfrm>
                  <a:off x="4833474" y="3609254"/>
                  <a:ext cx="696563" cy="794893"/>
                </a:xfrm>
                <a:custGeom>
                  <a:avLst/>
                  <a:gdLst>
                    <a:gd name="T0" fmla="*/ 1 w 59"/>
                    <a:gd name="T1" fmla="*/ 40 h 60"/>
                    <a:gd name="T2" fmla="*/ 24 w 59"/>
                    <a:gd name="T3" fmla="*/ 17 h 60"/>
                    <a:gd name="T4" fmla="*/ 13 w 59"/>
                    <a:gd name="T5" fmla="*/ 5 h 60"/>
                    <a:gd name="T6" fmla="*/ 13 w 59"/>
                    <a:gd name="T7" fmla="*/ 1 h 60"/>
                    <a:gd name="T8" fmla="*/ 15 w 59"/>
                    <a:gd name="T9" fmla="*/ 0 h 60"/>
                    <a:gd name="T10" fmla="*/ 57 w 59"/>
                    <a:gd name="T11" fmla="*/ 0 h 60"/>
                    <a:gd name="T12" fmla="*/ 59 w 59"/>
                    <a:gd name="T13" fmla="*/ 3 h 60"/>
                    <a:gd name="T14" fmla="*/ 59 w 59"/>
                    <a:gd name="T15" fmla="*/ 3 h 60"/>
                    <a:gd name="T16" fmla="*/ 59 w 59"/>
                    <a:gd name="T17" fmla="*/ 45 h 60"/>
                    <a:gd name="T18" fmla="*/ 57 w 59"/>
                    <a:gd name="T19" fmla="*/ 48 h 60"/>
                    <a:gd name="T20" fmla="*/ 55 w 59"/>
                    <a:gd name="T21" fmla="*/ 47 h 60"/>
                    <a:gd name="T22" fmla="*/ 55 w 59"/>
                    <a:gd name="T23" fmla="*/ 47 h 60"/>
                    <a:gd name="T24" fmla="*/ 43 w 59"/>
                    <a:gd name="T25" fmla="*/ 35 h 60"/>
                    <a:gd name="T26" fmla="*/ 20 w 59"/>
                    <a:gd name="T27" fmla="*/ 59 h 60"/>
                    <a:gd name="T28" fmla="*/ 16 w 59"/>
                    <a:gd name="T29" fmla="*/ 59 h 60"/>
                    <a:gd name="T30" fmla="*/ 16 w 59"/>
                    <a:gd name="T31" fmla="*/ 58 h 60"/>
                    <a:gd name="T32" fmla="*/ 1 w 59"/>
                    <a:gd name="T33" fmla="*/ 44 h 60"/>
                    <a:gd name="T34" fmla="*/ 1 w 59"/>
                    <a:gd name="T35" fmla="*/ 40 h 60"/>
                    <a:gd name="T36" fmla="*/ 1 w 59"/>
                    <a:gd name="T37" fmla="*/ 40 h 60"/>
                    <a:gd name="T38" fmla="*/ 30 w 59"/>
                    <a:gd name="T39" fmla="*/ 19 h 60"/>
                    <a:gd name="T40" fmla="*/ 30 w 59"/>
                    <a:gd name="T41" fmla="*/ 19 h 60"/>
                    <a:gd name="T42" fmla="*/ 7 w 59"/>
                    <a:gd name="T43" fmla="*/ 42 h 60"/>
                    <a:gd name="T44" fmla="*/ 18 w 59"/>
                    <a:gd name="T45" fmla="*/ 53 h 60"/>
                    <a:gd name="T46" fmla="*/ 41 w 59"/>
                    <a:gd name="T47" fmla="*/ 30 h 60"/>
                    <a:gd name="T48" fmla="*/ 41 w 59"/>
                    <a:gd name="T49" fmla="*/ 29 h 60"/>
                    <a:gd name="T50" fmla="*/ 45 w 59"/>
                    <a:gd name="T51" fmla="*/ 29 h 60"/>
                    <a:gd name="T52" fmla="*/ 54 w 59"/>
                    <a:gd name="T53" fmla="*/ 39 h 60"/>
                    <a:gd name="T54" fmla="*/ 54 w 59"/>
                    <a:gd name="T55" fmla="*/ 6 h 60"/>
                    <a:gd name="T56" fmla="*/ 21 w 59"/>
                    <a:gd name="T57" fmla="*/ 6 h 60"/>
                    <a:gd name="T58" fmla="*/ 30 w 59"/>
                    <a:gd name="T59" fmla="*/ 15 h 60"/>
                    <a:gd name="T60" fmla="*/ 30 w 59"/>
                    <a:gd name="T61" fmla="*/ 15 h 60"/>
                    <a:gd name="T62" fmla="*/ 30 w 59"/>
                    <a:gd name="T63" fmla="*/ 1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60">
                      <a:moveTo>
                        <a:pt x="1" y="40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2"/>
                        <a:pt x="13" y="1"/>
                      </a:cubicBezTo>
                      <a:cubicBezTo>
                        <a:pt x="13" y="1"/>
                        <a:pt x="14" y="0"/>
                        <a:pt x="15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8" y="0"/>
                        <a:pt x="59" y="2"/>
                        <a:pt x="59" y="3"/>
                      </a:cubicBezTo>
                      <a:cubicBezTo>
                        <a:pt x="59" y="3"/>
                        <a:pt x="59" y="3"/>
                        <a:pt x="59" y="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9" y="47"/>
                        <a:pt x="58" y="48"/>
                        <a:pt x="57" y="48"/>
                      </a:cubicBezTo>
                      <a:cubicBezTo>
                        <a:pt x="56" y="48"/>
                        <a:pt x="55" y="48"/>
                        <a:pt x="55" y="47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9" y="60"/>
                        <a:pt x="17" y="60"/>
                        <a:pt x="16" y="59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0" y="43"/>
                        <a:pt x="0" y="41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lose/>
                      <a:moveTo>
                        <a:pt x="30" y="19"/>
                      </a:move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7" y="42"/>
                        <a:pt x="7" y="42"/>
                        <a:pt x="7" y="42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2" y="28"/>
                        <a:pt x="44" y="28"/>
                        <a:pt x="45" y="29"/>
                      </a:cubicBezTo>
                      <a:cubicBezTo>
                        <a:pt x="54" y="39"/>
                        <a:pt x="54" y="39"/>
                        <a:pt x="54" y="39"/>
                      </a:cubicBezTo>
                      <a:cubicBezTo>
                        <a:pt x="54" y="6"/>
                        <a:pt x="54" y="6"/>
                        <a:pt x="5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1" y="16"/>
                        <a:pt x="31" y="18"/>
                        <a:pt x="30" y="19"/>
                      </a:cubicBezTo>
                      <a:close/>
                    </a:path>
                  </a:pathLst>
                </a:custGeom>
                <a:solidFill>
                  <a:srgbClr val="3B46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宋体"/>
                    <a:cs typeface="+mn-cs"/>
                  </a:endParaRPr>
                </a:p>
              </p:txBody>
            </p:sp>
            <p:sp>
              <p:nvSpPr>
                <p:cNvPr id="32" name="Freeform 153"/>
                <p:cNvSpPr>
                  <a:spLocks noEditPoints="1"/>
                </p:cNvSpPr>
                <p:nvPr/>
              </p:nvSpPr>
              <p:spPr bwMode="auto">
                <a:xfrm rot="10800000">
                  <a:off x="4253407" y="3280187"/>
                  <a:ext cx="696563" cy="794893"/>
                </a:xfrm>
                <a:custGeom>
                  <a:avLst/>
                  <a:gdLst>
                    <a:gd name="T0" fmla="*/ 1 w 59"/>
                    <a:gd name="T1" fmla="*/ 40 h 60"/>
                    <a:gd name="T2" fmla="*/ 24 w 59"/>
                    <a:gd name="T3" fmla="*/ 17 h 60"/>
                    <a:gd name="T4" fmla="*/ 13 w 59"/>
                    <a:gd name="T5" fmla="*/ 5 h 60"/>
                    <a:gd name="T6" fmla="*/ 13 w 59"/>
                    <a:gd name="T7" fmla="*/ 1 h 60"/>
                    <a:gd name="T8" fmla="*/ 15 w 59"/>
                    <a:gd name="T9" fmla="*/ 0 h 60"/>
                    <a:gd name="T10" fmla="*/ 57 w 59"/>
                    <a:gd name="T11" fmla="*/ 0 h 60"/>
                    <a:gd name="T12" fmla="*/ 59 w 59"/>
                    <a:gd name="T13" fmla="*/ 3 h 60"/>
                    <a:gd name="T14" fmla="*/ 59 w 59"/>
                    <a:gd name="T15" fmla="*/ 3 h 60"/>
                    <a:gd name="T16" fmla="*/ 59 w 59"/>
                    <a:gd name="T17" fmla="*/ 45 h 60"/>
                    <a:gd name="T18" fmla="*/ 57 w 59"/>
                    <a:gd name="T19" fmla="*/ 48 h 60"/>
                    <a:gd name="T20" fmla="*/ 55 w 59"/>
                    <a:gd name="T21" fmla="*/ 47 h 60"/>
                    <a:gd name="T22" fmla="*/ 55 w 59"/>
                    <a:gd name="T23" fmla="*/ 47 h 60"/>
                    <a:gd name="T24" fmla="*/ 43 w 59"/>
                    <a:gd name="T25" fmla="*/ 35 h 60"/>
                    <a:gd name="T26" fmla="*/ 20 w 59"/>
                    <a:gd name="T27" fmla="*/ 59 h 60"/>
                    <a:gd name="T28" fmla="*/ 16 w 59"/>
                    <a:gd name="T29" fmla="*/ 59 h 60"/>
                    <a:gd name="T30" fmla="*/ 16 w 59"/>
                    <a:gd name="T31" fmla="*/ 58 h 60"/>
                    <a:gd name="T32" fmla="*/ 1 w 59"/>
                    <a:gd name="T33" fmla="*/ 44 h 60"/>
                    <a:gd name="T34" fmla="*/ 1 w 59"/>
                    <a:gd name="T35" fmla="*/ 40 h 60"/>
                    <a:gd name="T36" fmla="*/ 1 w 59"/>
                    <a:gd name="T37" fmla="*/ 40 h 60"/>
                    <a:gd name="T38" fmla="*/ 30 w 59"/>
                    <a:gd name="T39" fmla="*/ 19 h 60"/>
                    <a:gd name="T40" fmla="*/ 30 w 59"/>
                    <a:gd name="T41" fmla="*/ 19 h 60"/>
                    <a:gd name="T42" fmla="*/ 7 w 59"/>
                    <a:gd name="T43" fmla="*/ 42 h 60"/>
                    <a:gd name="T44" fmla="*/ 18 w 59"/>
                    <a:gd name="T45" fmla="*/ 53 h 60"/>
                    <a:gd name="T46" fmla="*/ 41 w 59"/>
                    <a:gd name="T47" fmla="*/ 30 h 60"/>
                    <a:gd name="T48" fmla="*/ 41 w 59"/>
                    <a:gd name="T49" fmla="*/ 29 h 60"/>
                    <a:gd name="T50" fmla="*/ 45 w 59"/>
                    <a:gd name="T51" fmla="*/ 29 h 60"/>
                    <a:gd name="T52" fmla="*/ 54 w 59"/>
                    <a:gd name="T53" fmla="*/ 39 h 60"/>
                    <a:gd name="T54" fmla="*/ 54 w 59"/>
                    <a:gd name="T55" fmla="*/ 6 h 60"/>
                    <a:gd name="T56" fmla="*/ 21 w 59"/>
                    <a:gd name="T57" fmla="*/ 6 h 60"/>
                    <a:gd name="T58" fmla="*/ 30 w 59"/>
                    <a:gd name="T59" fmla="*/ 15 h 60"/>
                    <a:gd name="T60" fmla="*/ 30 w 59"/>
                    <a:gd name="T61" fmla="*/ 15 h 60"/>
                    <a:gd name="T62" fmla="*/ 30 w 59"/>
                    <a:gd name="T63" fmla="*/ 19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60">
                      <a:moveTo>
                        <a:pt x="1" y="40"/>
                      </a:move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2"/>
                        <a:pt x="13" y="1"/>
                      </a:cubicBezTo>
                      <a:cubicBezTo>
                        <a:pt x="13" y="1"/>
                        <a:pt x="14" y="0"/>
                        <a:pt x="15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8" y="0"/>
                        <a:pt x="59" y="2"/>
                        <a:pt x="59" y="3"/>
                      </a:cubicBezTo>
                      <a:cubicBezTo>
                        <a:pt x="59" y="3"/>
                        <a:pt x="59" y="3"/>
                        <a:pt x="59" y="3"/>
                      </a:cubicBezTo>
                      <a:cubicBezTo>
                        <a:pt x="59" y="45"/>
                        <a:pt x="59" y="45"/>
                        <a:pt x="59" y="45"/>
                      </a:cubicBezTo>
                      <a:cubicBezTo>
                        <a:pt x="59" y="47"/>
                        <a:pt x="58" y="48"/>
                        <a:pt x="57" y="48"/>
                      </a:cubicBezTo>
                      <a:cubicBezTo>
                        <a:pt x="56" y="48"/>
                        <a:pt x="55" y="48"/>
                        <a:pt x="55" y="47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9" y="60"/>
                        <a:pt x="17" y="60"/>
                        <a:pt x="16" y="59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0" y="43"/>
                        <a:pt x="0" y="41"/>
                        <a:pt x="1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lose/>
                      <a:moveTo>
                        <a:pt x="30" y="19"/>
                      </a:move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7" y="42"/>
                        <a:pt x="7" y="42"/>
                        <a:pt x="7" y="42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2" y="28"/>
                        <a:pt x="44" y="28"/>
                        <a:pt x="45" y="29"/>
                      </a:cubicBezTo>
                      <a:cubicBezTo>
                        <a:pt x="54" y="39"/>
                        <a:pt x="54" y="39"/>
                        <a:pt x="54" y="39"/>
                      </a:cubicBezTo>
                      <a:cubicBezTo>
                        <a:pt x="54" y="6"/>
                        <a:pt x="54" y="6"/>
                        <a:pt x="5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1" y="16"/>
                        <a:pt x="31" y="18"/>
                        <a:pt x="30" y="19"/>
                      </a:cubicBezTo>
                      <a:close/>
                    </a:path>
                  </a:pathLst>
                </a:custGeom>
                <a:solidFill>
                  <a:srgbClr val="3B465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/>
                    <a:ea typeface="宋体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590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00219"/>
            <a:chOff x="723" y="429774"/>
            <a:chExt cx="12189689" cy="8002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458168" y="460552"/>
              <a:ext cx="3260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程式架構</a:t>
              </a:r>
              <a:endParaRPr lang="en-US" altLang="zh-TW" sz="20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TW" sz="2400" b="1" dirty="0">
                  <a:solidFill>
                    <a:srgbClr val="3B4658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Table-driven</a:t>
              </a:r>
              <a:endParaRPr lang="zh-CN" altLang="en-US" sz="2400" b="1" spc="600" dirty="0">
                <a:solidFill>
                  <a:srgbClr val="3B46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3A14614-604F-4CAE-8269-9EA17EB208C8}"/>
              </a:ext>
            </a:extLst>
          </p:cNvPr>
          <p:cNvGrpSpPr/>
          <p:nvPr/>
        </p:nvGrpSpPr>
        <p:grpSpPr>
          <a:xfrm>
            <a:off x="459984" y="1176778"/>
            <a:ext cx="2424618" cy="657628"/>
            <a:chOff x="459984" y="1176778"/>
            <a:chExt cx="1783594" cy="657628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2A939A-55C8-4E75-B779-2397A6F91BE9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4934530-901A-4AA8-9978-738F06804910}"/>
                </a:ext>
              </a:extLst>
            </p:cNvPr>
            <p:cNvGrpSpPr/>
            <p:nvPr/>
          </p:nvGrpSpPr>
          <p:grpSpPr>
            <a:xfrm>
              <a:off x="459984" y="1231376"/>
              <a:ext cx="1783594" cy="603030"/>
              <a:chOff x="459984" y="1247517"/>
              <a:chExt cx="1783594" cy="603030"/>
            </a:xfrm>
          </p:grpSpPr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C317206B-0203-467A-94FF-B3F3BA8466D6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29" name="文本框 47">
                <a:extLst>
                  <a:ext uri="{FF2B5EF4-FFF2-40B4-BE49-F238E27FC236}">
                    <a16:creationId xmlns:a16="http://schemas.microsoft.com/office/drawing/2014/main" id="{F7F35253-313C-449A-A46B-8961AB5B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14CA0B4-9908-4C90-B852-694E85B3AACE}"/>
                  </a:ext>
                </a:extLst>
              </p:cNvPr>
              <p:cNvSpPr txBox="1"/>
              <p:nvPr/>
            </p:nvSpPr>
            <p:spPr>
              <a:xfrm>
                <a:off x="550765" y="1247517"/>
                <a:ext cx="1692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First &amp;Follow</a:t>
                </a:r>
              </a:p>
            </p:txBody>
          </p:sp>
        </p:grpSp>
      </p:grpSp>
      <p:sp>
        <p:nvSpPr>
          <p:cNvPr id="12" name="3">
            <a:extLst>
              <a:ext uri="{FF2B5EF4-FFF2-40B4-BE49-F238E27FC236}">
                <a16:creationId xmlns:a16="http://schemas.microsoft.com/office/drawing/2014/main" id="{045FE64B-134A-4BDB-A4B6-2D997FCD97A2}"/>
              </a:ext>
            </a:extLst>
          </p:cNvPr>
          <p:cNvSpPr/>
          <p:nvPr/>
        </p:nvSpPr>
        <p:spPr>
          <a:xfrm>
            <a:off x="492211" y="1978762"/>
            <a:ext cx="4965909" cy="3791857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Freeform 331">
            <a:extLst>
              <a:ext uri="{FF2B5EF4-FFF2-40B4-BE49-F238E27FC236}">
                <a16:creationId xmlns:a16="http://schemas.microsoft.com/office/drawing/2014/main" id="{CB5DF535-892A-43CD-8BB4-5786B001A356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F9DED6-F10A-48A1-AE19-1E8647169274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FBF613-6CEC-4D78-8550-24E25FAE2D7A}"/>
              </a:ext>
            </a:extLst>
          </p:cNvPr>
          <p:cNvSpPr txBox="1"/>
          <p:nvPr/>
        </p:nvSpPr>
        <p:spPr>
          <a:xfrm>
            <a:off x="503795" y="2572834"/>
            <a:ext cx="4965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將傳入的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RHS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分為三種情況，一是第一個部分是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，最簡單的情況，直接回傳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，二是爛打的部分，直接回傳空集合，三是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NonTerminal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的部分，逐個檢查傳入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First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，之後再做聯集。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dirty="0"/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這部分要注意一些特殊符號。</a:t>
            </a: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D98177-49FD-4938-8D26-0BFDF6A58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00" y="1281991"/>
            <a:ext cx="4122777" cy="92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979DFC3B-01CB-430A-8458-AAD465753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48" y="2547151"/>
            <a:ext cx="3436918" cy="914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C02D71CD-E5CC-435F-98A9-F4B234264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00" y="3804690"/>
            <a:ext cx="6240082" cy="2152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2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00219"/>
            <a:chOff x="723" y="429774"/>
            <a:chExt cx="12189689" cy="8002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458168" y="460552"/>
              <a:ext cx="3260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程式架構</a:t>
              </a:r>
              <a:endParaRPr lang="en-US" altLang="zh-TW" sz="20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TW" sz="2400" b="1" dirty="0">
                  <a:solidFill>
                    <a:srgbClr val="3B4658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Table-driven</a:t>
              </a:r>
              <a:endParaRPr lang="zh-CN" altLang="en-US" sz="2400" b="1" spc="600" dirty="0">
                <a:solidFill>
                  <a:srgbClr val="3B46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3A14614-604F-4CAE-8269-9EA17EB208C8}"/>
              </a:ext>
            </a:extLst>
          </p:cNvPr>
          <p:cNvGrpSpPr/>
          <p:nvPr/>
        </p:nvGrpSpPr>
        <p:grpSpPr>
          <a:xfrm>
            <a:off x="459984" y="1176778"/>
            <a:ext cx="2424618" cy="657628"/>
            <a:chOff x="459984" y="1176778"/>
            <a:chExt cx="1783594" cy="657628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2A939A-55C8-4E75-B779-2397A6F91BE9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4934530-901A-4AA8-9978-738F06804910}"/>
                </a:ext>
              </a:extLst>
            </p:cNvPr>
            <p:cNvGrpSpPr/>
            <p:nvPr/>
          </p:nvGrpSpPr>
          <p:grpSpPr>
            <a:xfrm>
              <a:off x="459984" y="1231376"/>
              <a:ext cx="1783594" cy="603030"/>
              <a:chOff x="459984" y="1247517"/>
              <a:chExt cx="1783594" cy="603030"/>
            </a:xfrm>
          </p:grpSpPr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C317206B-0203-467A-94FF-B3F3BA8466D6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29" name="文本框 47">
                <a:extLst>
                  <a:ext uri="{FF2B5EF4-FFF2-40B4-BE49-F238E27FC236}">
                    <a16:creationId xmlns:a16="http://schemas.microsoft.com/office/drawing/2014/main" id="{F7F35253-313C-449A-A46B-8961AB5B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14CA0B4-9908-4C90-B852-694E85B3AACE}"/>
                  </a:ext>
                </a:extLst>
              </p:cNvPr>
              <p:cNvSpPr txBox="1"/>
              <p:nvPr/>
            </p:nvSpPr>
            <p:spPr>
              <a:xfrm>
                <a:off x="550765" y="1247517"/>
                <a:ext cx="1692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First &amp;Follow</a:t>
                </a:r>
              </a:p>
            </p:txBody>
          </p:sp>
        </p:grpSp>
      </p:grpSp>
      <p:sp>
        <p:nvSpPr>
          <p:cNvPr id="12" name="3">
            <a:extLst>
              <a:ext uri="{FF2B5EF4-FFF2-40B4-BE49-F238E27FC236}">
                <a16:creationId xmlns:a16="http://schemas.microsoft.com/office/drawing/2014/main" id="{045FE64B-134A-4BDB-A4B6-2D997FCD97A2}"/>
              </a:ext>
            </a:extLst>
          </p:cNvPr>
          <p:cNvSpPr/>
          <p:nvPr/>
        </p:nvSpPr>
        <p:spPr>
          <a:xfrm>
            <a:off x="492211" y="1978763"/>
            <a:ext cx="4965909" cy="3079462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Freeform 331">
            <a:extLst>
              <a:ext uri="{FF2B5EF4-FFF2-40B4-BE49-F238E27FC236}">
                <a16:creationId xmlns:a16="http://schemas.microsoft.com/office/drawing/2014/main" id="{CB5DF535-892A-43CD-8BB4-5786B001A356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F9DED6-F10A-48A1-AE19-1E8647169274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8D4098-DB9C-492D-9730-4E3D743F84B3}"/>
              </a:ext>
            </a:extLst>
          </p:cNvPr>
          <p:cNvSpPr txBox="1"/>
          <p:nvPr/>
        </p:nvSpPr>
        <p:spPr>
          <a:xfrm>
            <a:off x="503795" y="2528793"/>
            <a:ext cx="4965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 set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的部分，比較麻煩，首先先從每一個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RULE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RHS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去搜尋傳入的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LHS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，之後將後面的部分擷取，此時分為兩種情況，一是後面是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，此時要再聯集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一次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LHS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，另一種情況又要分為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NonTerminal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的情形去逐個檢查，另外還要檢查會不會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derive lambda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，若會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derive lambda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還要在聯集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Follow()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11C959-20E9-4447-BBBA-D166F704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91" y="1047324"/>
            <a:ext cx="5200339" cy="1188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C3B2F62-3559-4949-9D8A-FB9E9DFD8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91" y="2475822"/>
            <a:ext cx="6287185" cy="1119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0E86313F-6E16-48ED-B174-42CA1A194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416" y="3834877"/>
            <a:ext cx="5352618" cy="28530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圖片 15" descr="一張含有 文字 的圖片&#10;&#10;自動產生的描述">
            <a:extLst>
              <a:ext uri="{FF2B5EF4-FFF2-40B4-BE49-F238E27FC236}">
                <a16:creationId xmlns:a16="http://schemas.microsoft.com/office/drawing/2014/main" id="{B411DD2B-E857-4098-8609-97DD140F5A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29" y="5431725"/>
            <a:ext cx="5257345" cy="929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07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00219"/>
            <a:chOff x="723" y="429774"/>
            <a:chExt cx="12189689" cy="8002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458168" y="460552"/>
              <a:ext cx="3260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程式架構</a:t>
              </a:r>
              <a:endParaRPr lang="en-US" altLang="zh-TW" sz="20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TW" sz="2400" b="1" dirty="0">
                  <a:solidFill>
                    <a:srgbClr val="3B4658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Table-driven</a:t>
              </a:r>
              <a:endParaRPr lang="zh-CN" altLang="en-US" sz="2400" b="1" spc="600" dirty="0">
                <a:solidFill>
                  <a:srgbClr val="3B46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3A14614-604F-4CAE-8269-9EA17EB208C8}"/>
              </a:ext>
            </a:extLst>
          </p:cNvPr>
          <p:cNvGrpSpPr/>
          <p:nvPr/>
        </p:nvGrpSpPr>
        <p:grpSpPr>
          <a:xfrm>
            <a:off x="459983" y="1176778"/>
            <a:ext cx="2575447" cy="657628"/>
            <a:chOff x="459984" y="1176778"/>
            <a:chExt cx="1783594" cy="657628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2A939A-55C8-4E75-B779-2397A6F91BE9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4934530-901A-4AA8-9978-738F06804910}"/>
                </a:ext>
              </a:extLst>
            </p:cNvPr>
            <p:cNvGrpSpPr/>
            <p:nvPr/>
          </p:nvGrpSpPr>
          <p:grpSpPr>
            <a:xfrm>
              <a:off x="459984" y="1231376"/>
              <a:ext cx="1783594" cy="603030"/>
              <a:chOff x="459984" y="1247517"/>
              <a:chExt cx="1783594" cy="603030"/>
            </a:xfrm>
          </p:grpSpPr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C317206B-0203-467A-94FF-B3F3BA8466D6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29" name="文本框 47">
                <a:extLst>
                  <a:ext uri="{FF2B5EF4-FFF2-40B4-BE49-F238E27FC236}">
                    <a16:creationId xmlns:a16="http://schemas.microsoft.com/office/drawing/2014/main" id="{F7F35253-313C-449A-A46B-8961AB5B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14CA0B4-9908-4C90-B852-694E85B3AACE}"/>
                  </a:ext>
                </a:extLst>
              </p:cNvPr>
              <p:cNvSpPr txBox="1"/>
              <p:nvPr/>
            </p:nvSpPr>
            <p:spPr>
              <a:xfrm>
                <a:off x="550765" y="1247517"/>
                <a:ext cx="16928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Parsing table</a:t>
                </a:r>
              </a:p>
            </p:txBody>
          </p:sp>
        </p:grpSp>
      </p:grpSp>
      <p:sp>
        <p:nvSpPr>
          <p:cNvPr id="12" name="3">
            <a:extLst>
              <a:ext uri="{FF2B5EF4-FFF2-40B4-BE49-F238E27FC236}">
                <a16:creationId xmlns:a16="http://schemas.microsoft.com/office/drawing/2014/main" id="{045FE64B-134A-4BDB-A4B6-2D997FCD97A2}"/>
              </a:ext>
            </a:extLst>
          </p:cNvPr>
          <p:cNvSpPr/>
          <p:nvPr/>
        </p:nvSpPr>
        <p:spPr>
          <a:xfrm>
            <a:off x="492211" y="1978763"/>
            <a:ext cx="4965909" cy="1855300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Freeform 331">
            <a:extLst>
              <a:ext uri="{FF2B5EF4-FFF2-40B4-BE49-F238E27FC236}">
                <a16:creationId xmlns:a16="http://schemas.microsoft.com/office/drawing/2014/main" id="{CB5DF535-892A-43CD-8BB4-5786B001A356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F9DED6-F10A-48A1-AE19-1E8647169274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8D4098-DB9C-492D-9730-4E3D743F84B3}"/>
              </a:ext>
            </a:extLst>
          </p:cNvPr>
          <p:cNvSpPr txBox="1"/>
          <p:nvPr/>
        </p:nvSpPr>
        <p:spPr>
          <a:xfrm>
            <a:off x="503795" y="2528793"/>
            <a:ext cx="4965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的部分採用雙層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的方式，這樣在存取的時候可以直接用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NonTerminal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直接存取。建表時根據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存入對應的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rule number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一開始都初始化為</a:t>
            </a:r>
            <a:r>
              <a:rPr lang="en-US" altLang="zh-TW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0)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4" b="13502"/>
          <a:stretch/>
        </p:blipFill>
        <p:spPr>
          <a:xfrm>
            <a:off x="5697275" y="1980350"/>
            <a:ext cx="3939881" cy="197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5" y="3975589"/>
            <a:ext cx="10386960" cy="2682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75" y="2611711"/>
            <a:ext cx="6346702" cy="930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4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800219"/>
            <a:chOff x="723" y="429774"/>
            <a:chExt cx="12189689" cy="80021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458168" y="460552"/>
              <a:ext cx="3260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程式架構</a:t>
              </a:r>
              <a:endParaRPr lang="en-US" altLang="zh-TW" sz="20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TW" sz="2400" b="1" dirty="0">
                  <a:solidFill>
                    <a:srgbClr val="3B4658"/>
                  </a:solidFill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Table-driven</a:t>
              </a:r>
              <a:endParaRPr lang="zh-CN" altLang="en-US" sz="2400" b="1" spc="600" dirty="0">
                <a:solidFill>
                  <a:srgbClr val="3B4658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3A14614-604F-4CAE-8269-9EA17EB208C8}"/>
              </a:ext>
            </a:extLst>
          </p:cNvPr>
          <p:cNvGrpSpPr/>
          <p:nvPr/>
        </p:nvGrpSpPr>
        <p:grpSpPr>
          <a:xfrm>
            <a:off x="459983" y="1176778"/>
            <a:ext cx="3018507" cy="700929"/>
            <a:chOff x="459984" y="1176778"/>
            <a:chExt cx="1783594" cy="700929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F2A939A-55C8-4E75-B779-2397A6F91BE9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4934530-901A-4AA8-9978-738F06804910}"/>
                </a:ext>
              </a:extLst>
            </p:cNvPr>
            <p:cNvGrpSpPr/>
            <p:nvPr/>
          </p:nvGrpSpPr>
          <p:grpSpPr>
            <a:xfrm>
              <a:off x="459984" y="1231376"/>
              <a:ext cx="1783594" cy="646331"/>
              <a:chOff x="459984" y="1247517"/>
              <a:chExt cx="1783594" cy="646331"/>
            </a:xfrm>
          </p:grpSpPr>
          <p:sp>
            <p:nvSpPr>
              <p:cNvPr id="26" name="Rectangle 18">
                <a:extLst>
                  <a:ext uri="{FF2B5EF4-FFF2-40B4-BE49-F238E27FC236}">
                    <a16:creationId xmlns:a16="http://schemas.microsoft.com/office/drawing/2014/main" id="{C317206B-0203-467A-94FF-B3F3BA8466D6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29" name="文本框 47">
                <a:extLst>
                  <a:ext uri="{FF2B5EF4-FFF2-40B4-BE49-F238E27FC236}">
                    <a16:creationId xmlns:a16="http://schemas.microsoft.com/office/drawing/2014/main" id="{F7F35253-313C-449A-A46B-8961AB5B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14CA0B4-9908-4C90-B852-694E85B3AACE}"/>
                  </a:ext>
                </a:extLst>
              </p:cNvPr>
              <p:cNvSpPr txBox="1"/>
              <p:nvPr/>
            </p:nvSpPr>
            <p:spPr>
              <a:xfrm>
                <a:off x="550765" y="1247517"/>
                <a:ext cx="16928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Applying rules</a:t>
                </a:r>
              </a:p>
            </p:txBody>
          </p:sp>
        </p:grpSp>
      </p:grpSp>
      <p:sp>
        <p:nvSpPr>
          <p:cNvPr id="12" name="3">
            <a:extLst>
              <a:ext uri="{FF2B5EF4-FFF2-40B4-BE49-F238E27FC236}">
                <a16:creationId xmlns:a16="http://schemas.microsoft.com/office/drawing/2014/main" id="{045FE64B-134A-4BDB-A4B6-2D997FCD97A2}"/>
              </a:ext>
            </a:extLst>
          </p:cNvPr>
          <p:cNvSpPr/>
          <p:nvPr/>
        </p:nvSpPr>
        <p:spPr>
          <a:xfrm>
            <a:off x="492211" y="1978763"/>
            <a:ext cx="4965909" cy="2103953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Freeform 331">
            <a:extLst>
              <a:ext uri="{FF2B5EF4-FFF2-40B4-BE49-F238E27FC236}">
                <a16:creationId xmlns:a16="http://schemas.microsoft.com/office/drawing/2014/main" id="{CB5DF535-892A-43CD-8BB4-5786B001A356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F9DED6-F10A-48A1-AE19-1E8647169274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7D1881-88BC-447D-BCFD-B37E250FDE6B}"/>
              </a:ext>
            </a:extLst>
          </p:cNvPr>
          <p:cNvSpPr txBox="1"/>
          <p:nvPr/>
        </p:nvSpPr>
        <p:spPr>
          <a:xfrm>
            <a:off x="503795" y="2528793"/>
            <a:ext cx="4954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依照上課講義的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pseudo code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逐一翻譯成程式碼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一樣分成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NonTerminal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兩種情況處理，若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情況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Match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的話就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pop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，否則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NonTerminal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情況則是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Apply rule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後倒著放進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parse stack</a:t>
            </a:r>
            <a:r>
              <a:rPr lang="zh-TW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，否則</a:t>
            </a:r>
            <a:r>
              <a:rPr lang="en-US" altLang="zh-TW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endParaRPr lang="en-US" altLang="zh-TW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7732E7FB-6BD4-484A-939B-D3FDD3BB35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7"/>
          <a:stretch/>
        </p:blipFill>
        <p:spPr>
          <a:xfrm>
            <a:off x="514525" y="4186474"/>
            <a:ext cx="5596102" cy="2554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7CA5939-BAAA-44E3-A4C1-6D4EA5EC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858" y="1554541"/>
            <a:ext cx="5944311" cy="3791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46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40B66A3-3624-4DB4-9673-1DE3BE45593A}"/>
              </a:ext>
            </a:extLst>
          </p:cNvPr>
          <p:cNvSpPr txBox="1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</a:t>
            </a:r>
            <a:r>
              <a:rPr lang="zh-TW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三</a:t>
            </a:r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zh-TW" altLang="en-US" sz="5400" b="1" dirty="0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執行困難</a:t>
            </a:r>
            <a:endParaRPr kumimoji="1" lang="zh-CN" altLang="en-US" sz="5400" b="1" dirty="0">
              <a:solidFill>
                <a:srgbClr val="59A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4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164BB0E1-996B-4705-BE63-08E6C8D7EC7A}"/>
              </a:ext>
            </a:extLst>
          </p:cNvPr>
          <p:cNvSpPr txBox="1"/>
          <p:nvPr/>
        </p:nvSpPr>
        <p:spPr>
          <a:xfrm>
            <a:off x="4684935" y="267073"/>
            <a:ext cx="28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執行困難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CB36E4-98A6-4B77-A4A0-E4B99268FB98}"/>
              </a:ext>
            </a:extLst>
          </p:cNvPr>
          <p:cNvGrpSpPr/>
          <p:nvPr/>
        </p:nvGrpSpPr>
        <p:grpSpPr>
          <a:xfrm>
            <a:off x="459984" y="1176778"/>
            <a:ext cx="1531775" cy="657628"/>
            <a:chOff x="459984" y="1176778"/>
            <a:chExt cx="1531775" cy="657628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26F18C1-E4B1-4CF3-810A-5EA7B2691741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4FD6C73-0AB6-4FAD-849E-A7B2B08E56FB}"/>
                </a:ext>
              </a:extLst>
            </p:cNvPr>
            <p:cNvGrpSpPr/>
            <p:nvPr/>
          </p:nvGrpSpPr>
          <p:grpSpPr>
            <a:xfrm>
              <a:off x="459984" y="1214739"/>
              <a:ext cx="1531775" cy="619667"/>
              <a:chOff x="459984" y="1230880"/>
              <a:chExt cx="1531775" cy="619667"/>
            </a:xfrm>
          </p:grpSpPr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E34BB970-6504-4050-8E3B-BDB55244349F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61" name="文本框 47">
                <a:extLst>
                  <a:ext uri="{FF2B5EF4-FFF2-40B4-BE49-F238E27FC236}">
                    <a16:creationId xmlns:a16="http://schemas.microsoft.com/office/drawing/2014/main" id="{1B4EE88B-F3D5-470F-BB11-4F5A63E4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E638187-0BD5-4902-BEBD-8D4D9F086C59}"/>
                  </a:ext>
                </a:extLst>
              </p:cNvPr>
              <p:cNvSpPr txBox="1"/>
              <p:nvPr/>
            </p:nvSpPr>
            <p:spPr>
              <a:xfrm>
                <a:off x="580760" y="1230880"/>
                <a:ext cx="11378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可讀性</a:t>
                </a:r>
                <a:endParaRPr lang="en-US" altLang="zh-TW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63" name="3">
            <a:extLst>
              <a:ext uri="{FF2B5EF4-FFF2-40B4-BE49-F238E27FC236}">
                <a16:creationId xmlns:a16="http://schemas.microsoft.com/office/drawing/2014/main" id="{9BFC441B-8509-47DD-8502-599B149EF210}"/>
              </a:ext>
            </a:extLst>
          </p:cNvPr>
          <p:cNvSpPr/>
          <p:nvPr/>
        </p:nvSpPr>
        <p:spPr>
          <a:xfrm>
            <a:off x="492211" y="1978762"/>
            <a:ext cx="4965909" cy="3791857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30">
            <a:extLst>
              <a:ext uri="{FF2B5EF4-FFF2-40B4-BE49-F238E27FC236}">
                <a16:creationId xmlns:a16="http://schemas.microsoft.com/office/drawing/2014/main" id="{F2798108-69F5-4BD5-9E80-4E9F4A0991BB}"/>
              </a:ext>
            </a:extLst>
          </p:cNvPr>
          <p:cNvCxnSpPr>
            <a:cxnSpLocks/>
          </p:cNvCxnSpPr>
          <p:nvPr/>
        </p:nvCxnSpPr>
        <p:spPr>
          <a:xfrm>
            <a:off x="597348" y="2600266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6">
            <a:extLst>
              <a:ext uri="{FF2B5EF4-FFF2-40B4-BE49-F238E27FC236}">
                <a16:creationId xmlns:a16="http://schemas.microsoft.com/office/drawing/2014/main" id="{0A9544DD-FC9F-4038-AF2D-AE9EF818722C}"/>
              </a:ext>
            </a:extLst>
          </p:cNvPr>
          <p:cNvSpPr txBox="1"/>
          <p:nvPr/>
        </p:nvSpPr>
        <p:spPr>
          <a:xfrm>
            <a:off x="692115" y="2677611"/>
            <a:ext cx="444499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TW" altLang="en-US" b="0" i="0" dirty="0">
                <a:solidFill>
                  <a:srgbClr val="61605E"/>
                </a:solidFill>
                <a:effectLst/>
              </a:rPr>
              <a:t>因為組內組員眾多，每個人寫程式的習慣不同，故在完成自己分內程式轉交給下一個人時，容易產生無法識讀同學程式碼的問題，而需要多耗時間與同學講解程式碼，徒增時間成本。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72" name="Freeform 331">
            <a:extLst>
              <a:ext uri="{FF2B5EF4-FFF2-40B4-BE49-F238E27FC236}">
                <a16:creationId xmlns:a16="http://schemas.microsoft.com/office/drawing/2014/main" id="{F4265701-81C2-4E3D-B43B-7B54BE9082B3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F77FF9-0D28-4D03-A247-DEB1C4673A9B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</a:p>
        </p:txBody>
      </p:sp>
      <p:sp>
        <p:nvSpPr>
          <p:cNvPr id="95" name="Freeform 103">
            <a:extLst>
              <a:ext uri="{FF2B5EF4-FFF2-40B4-BE49-F238E27FC236}">
                <a16:creationId xmlns:a16="http://schemas.microsoft.com/office/drawing/2014/main" id="{05341A35-B0DA-41BB-AD84-DC6D2CC7D192}"/>
              </a:ext>
            </a:extLst>
          </p:cNvPr>
          <p:cNvSpPr>
            <a:spLocks noEditPoints="1"/>
          </p:cNvSpPr>
          <p:nvPr/>
        </p:nvSpPr>
        <p:spPr bwMode="auto">
          <a:xfrm>
            <a:off x="622709" y="4064500"/>
            <a:ext cx="350533" cy="428705"/>
          </a:xfrm>
          <a:custGeom>
            <a:avLst/>
            <a:gdLst>
              <a:gd name="T0" fmla="*/ 101 w 409"/>
              <a:gd name="T1" fmla="*/ 162 h 409"/>
              <a:gd name="T2" fmla="*/ 101 w 409"/>
              <a:gd name="T3" fmla="*/ 323 h 409"/>
              <a:gd name="T4" fmla="*/ 350 w 409"/>
              <a:gd name="T5" fmla="*/ 323 h 409"/>
              <a:gd name="T6" fmla="*/ 350 w 409"/>
              <a:gd name="T7" fmla="*/ 162 h 409"/>
              <a:gd name="T8" fmla="*/ 101 w 409"/>
              <a:gd name="T9" fmla="*/ 162 h 409"/>
              <a:gd name="T10" fmla="*/ 240 w 409"/>
              <a:gd name="T11" fmla="*/ 88 h 409"/>
              <a:gd name="T12" fmla="*/ 216 w 409"/>
              <a:gd name="T13" fmla="*/ 124 h 409"/>
              <a:gd name="T14" fmla="*/ 60 w 409"/>
              <a:gd name="T15" fmla="*/ 124 h 409"/>
              <a:gd name="T16" fmla="*/ 60 w 409"/>
              <a:gd name="T17" fmla="*/ 286 h 409"/>
              <a:gd name="T18" fmla="*/ 86 w 409"/>
              <a:gd name="T19" fmla="*/ 286 h 409"/>
              <a:gd name="T20" fmla="*/ 86 w 409"/>
              <a:gd name="T21" fmla="*/ 146 h 409"/>
              <a:gd name="T22" fmla="*/ 309 w 409"/>
              <a:gd name="T23" fmla="*/ 146 h 409"/>
              <a:gd name="T24" fmla="*/ 309 w 409"/>
              <a:gd name="T25" fmla="*/ 88 h 409"/>
              <a:gd name="T26" fmla="*/ 240 w 409"/>
              <a:gd name="T27" fmla="*/ 88 h 409"/>
              <a:gd name="T28" fmla="*/ 204 w 409"/>
              <a:gd name="T29" fmla="*/ 0 h 409"/>
              <a:gd name="T30" fmla="*/ 245 w 409"/>
              <a:gd name="T31" fmla="*/ 5 h 409"/>
              <a:gd name="T32" fmla="*/ 285 w 409"/>
              <a:gd name="T33" fmla="*/ 18 h 409"/>
              <a:gd name="T34" fmla="*/ 319 w 409"/>
              <a:gd name="T35" fmla="*/ 36 h 409"/>
              <a:gd name="T36" fmla="*/ 349 w 409"/>
              <a:gd name="T37" fmla="*/ 60 h 409"/>
              <a:gd name="T38" fmla="*/ 374 w 409"/>
              <a:gd name="T39" fmla="*/ 91 h 409"/>
              <a:gd name="T40" fmla="*/ 393 w 409"/>
              <a:gd name="T41" fmla="*/ 126 h 409"/>
              <a:gd name="T42" fmla="*/ 405 w 409"/>
              <a:gd name="T43" fmla="*/ 164 h 409"/>
              <a:gd name="T44" fmla="*/ 409 w 409"/>
              <a:gd name="T45" fmla="*/ 205 h 409"/>
              <a:gd name="T46" fmla="*/ 405 w 409"/>
              <a:gd name="T47" fmla="*/ 246 h 409"/>
              <a:gd name="T48" fmla="*/ 393 w 409"/>
              <a:gd name="T49" fmla="*/ 286 h 409"/>
              <a:gd name="T50" fmla="*/ 374 w 409"/>
              <a:gd name="T51" fmla="*/ 320 h 409"/>
              <a:gd name="T52" fmla="*/ 349 w 409"/>
              <a:gd name="T53" fmla="*/ 349 h 409"/>
              <a:gd name="T54" fmla="*/ 319 w 409"/>
              <a:gd name="T55" fmla="*/ 375 h 409"/>
              <a:gd name="T56" fmla="*/ 285 w 409"/>
              <a:gd name="T57" fmla="*/ 394 h 409"/>
              <a:gd name="T58" fmla="*/ 245 w 409"/>
              <a:gd name="T59" fmla="*/ 406 h 409"/>
              <a:gd name="T60" fmla="*/ 204 w 409"/>
              <a:gd name="T61" fmla="*/ 409 h 409"/>
              <a:gd name="T62" fmla="*/ 163 w 409"/>
              <a:gd name="T63" fmla="*/ 406 h 409"/>
              <a:gd name="T64" fmla="*/ 125 w 409"/>
              <a:gd name="T65" fmla="*/ 394 h 409"/>
              <a:gd name="T66" fmla="*/ 91 w 409"/>
              <a:gd name="T67" fmla="*/ 375 h 409"/>
              <a:gd name="T68" fmla="*/ 60 w 409"/>
              <a:gd name="T69" fmla="*/ 349 h 409"/>
              <a:gd name="T70" fmla="*/ 36 w 409"/>
              <a:gd name="T71" fmla="*/ 320 h 409"/>
              <a:gd name="T72" fmla="*/ 17 w 409"/>
              <a:gd name="T73" fmla="*/ 286 h 409"/>
              <a:gd name="T74" fmla="*/ 5 w 409"/>
              <a:gd name="T75" fmla="*/ 246 h 409"/>
              <a:gd name="T76" fmla="*/ 0 w 409"/>
              <a:gd name="T77" fmla="*/ 205 h 409"/>
              <a:gd name="T78" fmla="*/ 5 w 409"/>
              <a:gd name="T79" fmla="*/ 164 h 409"/>
              <a:gd name="T80" fmla="*/ 17 w 409"/>
              <a:gd name="T81" fmla="*/ 126 h 409"/>
              <a:gd name="T82" fmla="*/ 36 w 409"/>
              <a:gd name="T83" fmla="*/ 91 h 409"/>
              <a:gd name="T84" fmla="*/ 60 w 409"/>
              <a:gd name="T85" fmla="*/ 60 h 409"/>
              <a:gd name="T86" fmla="*/ 91 w 409"/>
              <a:gd name="T87" fmla="*/ 36 h 409"/>
              <a:gd name="T88" fmla="*/ 125 w 409"/>
              <a:gd name="T89" fmla="*/ 18 h 409"/>
              <a:gd name="T90" fmla="*/ 163 w 409"/>
              <a:gd name="T91" fmla="*/ 5 h 409"/>
              <a:gd name="T92" fmla="*/ 204 w 409"/>
              <a:gd name="T9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9" h="409">
                <a:moveTo>
                  <a:pt x="101" y="162"/>
                </a:moveTo>
                <a:lnTo>
                  <a:pt x="101" y="323"/>
                </a:lnTo>
                <a:lnTo>
                  <a:pt x="350" y="323"/>
                </a:lnTo>
                <a:lnTo>
                  <a:pt x="350" y="162"/>
                </a:lnTo>
                <a:lnTo>
                  <a:pt x="101" y="162"/>
                </a:lnTo>
                <a:close/>
                <a:moveTo>
                  <a:pt x="240" y="88"/>
                </a:moveTo>
                <a:lnTo>
                  <a:pt x="216" y="124"/>
                </a:lnTo>
                <a:lnTo>
                  <a:pt x="60" y="124"/>
                </a:lnTo>
                <a:lnTo>
                  <a:pt x="60" y="286"/>
                </a:lnTo>
                <a:lnTo>
                  <a:pt x="86" y="286"/>
                </a:lnTo>
                <a:lnTo>
                  <a:pt x="86" y="146"/>
                </a:lnTo>
                <a:lnTo>
                  <a:pt x="309" y="146"/>
                </a:lnTo>
                <a:lnTo>
                  <a:pt x="309" y="88"/>
                </a:lnTo>
                <a:lnTo>
                  <a:pt x="240" y="88"/>
                </a:lnTo>
                <a:close/>
                <a:moveTo>
                  <a:pt x="204" y="0"/>
                </a:moveTo>
                <a:lnTo>
                  <a:pt x="245" y="5"/>
                </a:lnTo>
                <a:lnTo>
                  <a:pt x="285" y="18"/>
                </a:lnTo>
                <a:lnTo>
                  <a:pt x="319" y="36"/>
                </a:lnTo>
                <a:lnTo>
                  <a:pt x="349" y="60"/>
                </a:lnTo>
                <a:lnTo>
                  <a:pt x="374" y="91"/>
                </a:lnTo>
                <a:lnTo>
                  <a:pt x="393" y="126"/>
                </a:lnTo>
                <a:lnTo>
                  <a:pt x="405" y="164"/>
                </a:lnTo>
                <a:lnTo>
                  <a:pt x="409" y="205"/>
                </a:lnTo>
                <a:lnTo>
                  <a:pt x="405" y="246"/>
                </a:lnTo>
                <a:lnTo>
                  <a:pt x="393" y="286"/>
                </a:lnTo>
                <a:lnTo>
                  <a:pt x="374" y="320"/>
                </a:lnTo>
                <a:lnTo>
                  <a:pt x="349" y="349"/>
                </a:lnTo>
                <a:lnTo>
                  <a:pt x="319" y="375"/>
                </a:lnTo>
                <a:lnTo>
                  <a:pt x="285" y="394"/>
                </a:lnTo>
                <a:lnTo>
                  <a:pt x="245" y="406"/>
                </a:lnTo>
                <a:lnTo>
                  <a:pt x="204" y="409"/>
                </a:lnTo>
                <a:lnTo>
                  <a:pt x="163" y="406"/>
                </a:lnTo>
                <a:lnTo>
                  <a:pt x="125" y="394"/>
                </a:lnTo>
                <a:lnTo>
                  <a:pt x="91" y="375"/>
                </a:lnTo>
                <a:lnTo>
                  <a:pt x="60" y="349"/>
                </a:lnTo>
                <a:lnTo>
                  <a:pt x="36" y="320"/>
                </a:lnTo>
                <a:lnTo>
                  <a:pt x="17" y="286"/>
                </a:lnTo>
                <a:lnTo>
                  <a:pt x="5" y="246"/>
                </a:lnTo>
                <a:lnTo>
                  <a:pt x="0" y="205"/>
                </a:lnTo>
                <a:lnTo>
                  <a:pt x="5" y="164"/>
                </a:lnTo>
                <a:lnTo>
                  <a:pt x="17" y="126"/>
                </a:lnTo>
                <a:lnTo>
                  <a:pt x="36" y="91"/>
                </a:lnTo>
                <a:lnTo>
                  <a:pt x="60" y="60"/>
                </a:lnTo>
                <a:lnTo>
                  <a:pt x="91" y="36"/>
                </a:lnTo>
                <a:lnTo>
                  <a:pt x="125" y="18"/>
                </a:lnTo>
                <a:lnTo>
                  <a:pt x="163" y="5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E65C4B0-8E41-47BC-9C18-A0C60847C54C}"/>
              </a:ext>
            </a:extLst>
          </p:cNvPr>
          <p:cNvSpPr txBox="1"/>
          <p:nvPr/>
        </p:nvSpPr>
        <p:spPr>
          <a:xfrm>
            <a:off x="947881" y="4062606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解決方法</a:t>
            </a:r>
          </a:p>
        </p:txBody>
      </p:sp>
      <p:cxnSp>
        <p:nvCxnSpPr>
          <p:cNvPr id="97" name="30">
            <a:extLst>
              <a:ext uri="{FF2B5EF4-FFF2-40B4-BE49-F238E27FC236}">
                <a16:creationId xmlns:a16="http://schemas.microsoft.com/office/drawing/2014/main" id="{27B012E5-2C19-4EFC-AF6D-DB39B25D9CE4}"/>
              </a:ext>
            </a:extLst>
          </p:cNvPr>
          <p:cNvCxnSpPr>
            <a:cxnSpLocks/>
          </p:cNvCxnSpPr>
          <p:nvPr/>
        </p:nvCxnSpPr>
        <p:spPr>
          <a:xfrm>
            <a:off x="623687" y="4581092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06">
            <a:extLst>
              <a:ext uri="{FF2B5EF4-FFF2-40B4-BE49-F238E27FC236}">
                <a16:creationId xmlns:a16="http://schemas.microsoft.com/office/drawing/2014/main" id="{02C24F2E-A93E-4744-89E0-9A18E27514E5}"/>
              </a:ext>
            </a:extLst>
          </p:cNvPr>
          <p:cNvSpPr txBox="1"/>
          <p:nvPr/>
        </p:nvSpPr>
        <p:spPr>
          <a:xfrm>
            <a:off x="657901" y="4668627"/>
            <a:ext cx="46003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慎選變數名稱，盡量不採用無意義的變數名稱，增加組內合作的便利性，且養成良好的程式習慣，在後方加上註釋，讓組員方便理解。</a:t>
            </a:r>
          </a:p>
        </p:txBody>
      </p:sp>
      <p:grpSp>
        <p:nvGrpSpPr>
          <p:cNvPr id="33" name="Group 22">
            <a:extLst>
              <a:ext uri="{FF2B5EF4-FFF2-40B4-BE49-F238E27FC236}">
                <a16:creationId xmlns:a16="http://schemas.microsoft.com/office/drawing/2014/main" id="{F3724D1E-C3EC-401D-8F29-0B1F7DD7C92E}"/>
              </a:ext>
            </a:extLst>
          </p:cNvPr>
          <p:cNvGrpSpPr>
            <a:grpSpLocks/>
          </p:cNvGrpSpPr>
          <p:nvPr/>
        </p:nvGrpSpPr>
        <p:grpSpPr bwMode="auto">
          <a:xfrm>
            <a:off x="6092122" y="1145421"/>
            <a:ext cx="1727867" cy="538745"/>
            <a:chOff x="0" y="0"/>
            <a:chExt cx="1071599" cy="504056"/>
          </a:xfrm>
          <a:solidFill>
            <a:srgbClr val="3B4658"/>
          </a:solidFill>
        </p:grpSpPr>
        <p:sp>
          <p:nvSpPr>
            <p:cNvPr id="35" name="矩形 46">
              <a:extLst>
                <a:ext uri="{FF2B5EF4-FFF2-40B4-BE49-F238E27FC236}">
                  <a16:creationId xmlns:a16="http://schemas.microsoft.com/office/drawing/2014/main" id="{3A496A9E-4C3C-4DCA-BA78-E07DF9314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80690" cy="504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2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宋体" pitchFamily="2" charset="-122"/>
              </a:endParaRPr>
            </a:p>
          </p:txBody>
        </p:sp>
        <p:sp>
          <p:nvSpPr>
            <p:cNvPr id="36" name="文本框 47">
              <a:extLst>
                <a:ext uri="{FF2B5EF4-FFF2-40B4-BE49-F238E27FC236}">
                  <a16:creationId xmlns:a16="http://schemas.microsoft.com/office/drawing/2014/main" id="{E1B8613D-FBE8-48EA-A7B3-3735483F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3" y="41772"/>
              <a:ext cx="1019826" cy="3743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latin typeface="YouYuan" panose="02010509060101010101" pitchFamily="49" charset="-122"/>
                  <a:ea typeface="YouYuan" panose="02010509060101010101" pitchFamily="49" charset="-122"/>
                  <a:sym typeface="方正兰亭细黑_GBK" charset="-122"/>
                </a:rPr>
                <a:t>資料型態</a:t>
              </a:r>
              <a:endParaRPr lang="zh-CN" altLang="en-US" sz="2000" b="1" dirty="0">
                <a:solidFill>
                  <a:schemeClr val="bg1"/>
                </a:solidFill>
                <a:latin typeface="YouYuan" panose="02010509060101010101" pitchFamily="49" charset="-122"/>
                <a:ea typeface="YouYuan" panose="02010509060101010101" pitchFamily="49" charset="-122"/>
                <a:sym typeface="方正兰亭细黑_GBK" charset="-122"/>
              </a:endParaRPr>
            </a:p>
          </p:txBody>
        </p:sp>
      </p:grpSp>
      <p:sp>
        <p:nvSpPr>
          <p:cNvPr id="37" name="Rectangle 18">
            <a:extLst>
              <a:ext uri="{FF2B5EF4-FFF2-40B4-BE49-F238E27FC236}">
                <a16:creationId xmlns:a16="http://schemas.microsoft.com/office/drawing/2014/main" id="{C5A46CE1-4B60-40C8-A8BD-DE72D8121F1A}"/>
              </a:ext>
            </a:extLst>
          </p:cNvPr>
          <p:cNvSpPr/>
          <p:nvPr/>
        </p:nvSpPr>
        <p:spPr>
          <a:xfrm>
            <a:off x="6092122" y="1753128"/>
            <a:ext cx="1886481" cy="45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70" tIns="22836" rIns="45670" bIns="22836" rtlCol="0" anchor="ctr"/>
          <a:lstStyle/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Lato Light" charset="0"/>
            </a:endParaRPr>
          </a:p>
        </p:txBody>
      </p:sp>
      <p:sp>
        <p:nvSpPr>
          <p:cNvPr id="38" name="3">
            <a:extLst>
              <a:ext uri="{FF2B5EF4-FFF2-40B4-BE49-F238E27FC236}">
                <a16:creationId xmlns:a16="http://schemas.microsoft.com/office/drawing/2014/main" id="{3A8D15E7-D148-4E2A-B848-D2CF1EBDF1D7}"/>
              </a:ext>
            </a:extLst>
          </p:cNvPr>
          <p:cNvSpPr/>
          <p:nvPr/>
        </p:nvSpPr>
        <p:spPr>
          <a:xfrm>
            <a:off x="5989609" y="1961796"/>
            <a:ext cx="4965909" cy="3791857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Freeform 331">
            <a:extLst>
              <a:ext uri="{FF2B5EF4-FFF2-40B4-BE49-F238E27FC236}">
                <a16:creationId xmlns:a16="http://schemas.microsoft.com/office/drawing/2014/main" id="{D16603C0-94CE-41AE-9CC3-0055453970D3}"/>
              </a:ext>
            </a:extLst>
          </p:cNvPr>
          <p:cNvSpPr>
            <a:spLocks noEditPoints="1"/>
          </p:cNvSpPr>
          <p:nvPr/>
        </p:nvSpPr>
        <p:spPr bwMode="auto">
          <a:xfrm>
            <a:off x="6261854" y="2110188"/>
            <a:ext cx="350533" cy="385645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3B4658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68F2D70-FA4E-47CE-B7DE-CC72BADB3D09}"/>
              </a:ext>
            </a:extLst>
          </p:cNvPr>
          <p:cNvSpPr txBox="1"/>
          <p:nvPr/>
        </p:nvSpPr>
        <p:spPr>
          <a:xfrm>
            <a:off x="6612387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3B465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</a:p>
        </p:txBody>
      </p:sp>
      <p:cxnSp>
        <p:nvCxnSpPr>
          <p:cNvPr id="41" name="30">
            <a:extLst>
              <a:ext uri="{FF2B5EF4-FFF2-40B4-BE49-F238E27FC236}">
                <a16:creationId xmlns:a16="http://schemas.microsoft.com/office/drawing/2014/main" id="{CC8048DD-F48E-41C2-A6E4-EF93A9EA7DC2}"/>
              </a:ext>
            </a:extLst>
          </p:cNvPr>
          <p:cNvCxnSpPr>
            <a:cxnSpLocks/>
          </p:cNvCxnSpPr>
          <p:nvPr/>
        </p:nvCxnSpPr>
        <p:spPr>
          <a:xfrm>
            <a:off x="6175602" y="2609732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DDC2524-628E-43F5-A38F-A5CC321D8BC5}"/>
              </a:ext>
            </a:extLst>
          </p:cNvPr>
          <p:cNvSpPr txBox="1"/>
          <p:nvPr/>
        </p:nvSpPr>
        <p:spPr>
          <a:xfrm>
            <a:off x="6612387" y="3869920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3B465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解決方法</a:t>
            </a:r>
          </a:p>
        </p:txBody>
      </p:sp>
      <p:sp>
        <p:nvSpPr>
          <p:cNvPr id="43" name="Freeform 103">
            <a:extLst>
              <a:ext uri="{FF2B5EF4-FFF2-40B4-BE49-F238E27FC236}">
                <a16:creationId xmlns:a16="http://schemas.microsoft.com/office/drawing/2014/main" id="{A0D4BB8E-A7BB-48E5-A157-BE7F1BE32155}"/>
              </a:ext>
            </a:extLst>
          </p:cNvPr>
          <p:cNvSpPr>
            <a:spLocks noEditPoints="1"/>
          </p:cNvSpPr>
          <p:nvPr/>
        </p:nvSpPr>
        <p:spPr bwMode="auto">
          <a:xfrm>
            <a:off x="6261854" y="3869920"/>
            <a:ext cx="350533" cy="428705"/>
          </a:xfrm>
          <a:custGeom>
            <a:avLst/>
            <a:gdLst>
              <a:gd name="T0" fmla="*/ 101 w 409"/>
              <a:gd name="T1" fmla="*/ 162 h 409"/>
              <a:gd name="T2" fmla="*/ 101 w 409"/>
              <a:gd name="T3" fmla="*/ 323 h 409"/>
              <a:gd name="T4" fmla="*/ 350 w 409"/>
              <a:gd name="T5" fmla="*/ 323 h 409"/>
              <a:gd name="T6" fmla="*/ 350 w 409"/>
              <a:gd name="T7" fmla="*/ 162 h 409"/>
              <a:gd name="T8" fmla="*/ 101 w 409"/>
              <a:gd name="T9" fmla="*/ 162 h 409"/>
              <a:gd name="T10" fmla="*/ 240 w 409"/>
              <a:gd name="T11" fmla="*/ 88 h 409"/>
              <a:gd name="T12" fmla="*/ 216 w 409"/>
              <a:gd name="T13" fmla="*/ 124 h 409"/>
              <a:gd name="T14" fmla="*/ 60 w 409"/>
              <a:gd name="T15" fmla="*/ 124 h 409"/>
              <a:gd name="T16" fmla="*/ 60 w 409"/>
              <a:gd name="T17" fmla="*/ 286 h 409"/>
              <a:gd name="T18" fmla="*/ 86 w 409"/>
              <a:gd name="T19" fmla="*/ 286 h 409"/>
              <a:gd name="T20" fmla="*/ 86 w 409"/>
              <a:gd name="T21" fmla="*/ 146 h 409"/>
              <a:gd name="T22" fmla="*/ 309 w 409"/>
              <a:gd name="T23" fmla="*/ 146 h 409"/>
              <a:gd name="T24" fmla="*/ 309 w 409"/>
              <a:gd name="T25" fmla="*/ 88 h 409"/>
              <a:gd name="T26" fmla="*/ 240 w 409"/>
              <a:gd name="T27" fmla="*/ 88 h 409"/>
              <a:gd name="T28" fmla="*/ 204 w 409"/>
              <a:gd name="T29" fmla="*/ 0 h 409"/>
              <a:gd name="T30" fmla="*/ 245 w 409"/>
              <a:gd name="T31" fmla="*/ 5 h 409"/>
              <a:gd name="T32" fmla="*/ 285 w 409"/>
              <a:gd name="T33" fmla="*/ 18 h 409"/>
              <a:gd name="T34" fmla="*/ 319 w 409"/>
              <a:gd name="T35" fmla="*/ 36 h 409"/>
              <a:gd name="T36" fmla="*/ 349 w 409"/>
              <a:gd name="T37" fmla="*/ 60 h 409"/>
              <a:gd name="T38" fmla="*/ 374 w 409"/>
              <a:gd name="T39" fmla="*/ 91 h 409"/>
              <a:gd name="T40" fmla="*/ 393 w 409"/>
              <a:gd name="T41" fmla="*/ 126 h 409"/>
              <a:gd name="T42" fmla="*/ 405 w 409"/>
              <a:gd name="T43" fmla="*/ 164 h 409"/>
              <a:gd name="T44" fmla="*/ 409 w 409"/>
              <a:gd name="T45" fmla="*/ 205 h 409"/>
              <a:gd name="T46" fmla="*/ 405 w 409"/>
              <a:gd name="T47" fmla="*/ 246 h 409"/>
              <a:gd name="T48" fmla="*/ 393 w 409"/>
              <a:gd name="T49" fmla="*/ 286 h 409"/>
              <a:gd name="T50" fmla="*/ 374 w 409"/>
              <a:gd name="T51" fmla="*/ 320 h 409"/>
              <a:gd name="T52" fmla="*/ 349 w 409"/>
              <a:gd name="T53" fmla="*/ 349 h 409"/>
              <a:gd name="T54" fmla="*/ 319 w 409"/>
              <a:gd name="T55" fmla="*/ 375 h 409"/>
              <a:gd name="T56" fmla="*/ 285 w 409"/>
              <a:gd name="T57" fmla="*/ 394 h 409"/>
              <a:gd name="T58" fmla="*/ 245 w 409"/>
              <a:gd name="T59" fmla="*/ 406 h 409"/>
              <a:gd name="T60" fmla="*/ 204 w 409"/>
              <a:gd name="T61" fmla="*/ 409 h 409"/>
              <a:gd name="T62" fmla="*/ 163 w 409"/>
              <a:gd name="T63" fmla="*/ 406 h 409"/>
              <a:gd name="T64" fmla="*/ 125 w 409"/>
              <a:gd name="T65" fmla="*/ 394 h 409"/>
              <a:gd name="T66" fmla="*/ 91 w 409"/>
              <a:gd name="T67" fmla="*/ 375 h 409"/>
              <a:gd name="T68" fmla="*/ 60 w 409"/>
              <a:gd name="T69" fmla="*/ 349 h 409"/>
              <a:gd name="T70" fmla="*/ 36 w 409"/>
              <a:gd name="T71" fmla="*/ 320 h 409"/>
              <a:gd name="T72" fmla="*/ 17 w 409"/>
              <a:gd name="T73" fmla="*/ 286 h 409"/>
              <a:gd name="T74" fmla="*/ 5 w 409"/>
              <a:gd name="T75" fmla="*/ 246 h 409"/>
              <a:gd name="T76" fmla="*/ 0 w 409"/>
              <a:gd name="T77" fmla="*/ 205 h 409"/>
              <a:gd name="T78" fmla="*/ 5 w 409"/>
              <a:gd name="T79" fmla="*/ 164 h 409"/>
              <a:gd name="T80" fmla="*/ 17 w 409"/>
              <a:gd name="T81" fmla="*/ 126 h 409"/>
              <a:gd name="T82" fmla="*/ 36 w 409"/>
              <a:gd name="T83" fmla="*/ 91 h 409"/>
              <a:gd name="T84" fmla="*/ 60 w 409"/>
              <a:gd name="T85" fmla="*/ 60 h 409"/>
              <a:gd name="T86" fmla="*/ 91 w 409"/>
              <a:gd name="T87" fmla="*/ 36 h 409"/>
              <a:gd name="T88" fmla="*/ 125 w 409"/>
              <a:gd name="T89" fmla="*/ 18 h 409"/>
              <a:gd name="T90" fmla="*/ 163 w 409"/>
              <a:gd name="T91" fmla="*/ 5 h 409"/>
              <a:gd name="T92" fmla="*/ 204 w 409"/>
              <a:gd name="T9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9" h="409">
                <a:moveTo>
                  <a:pt x="101" y="162"/>
                </a:moveTo>
                <a:lnTo>
                  <a:pt x="101" y="323"/>
                </a:lnTo>
                <a:lnTo>
                  <a:pt x="350" y="323"/>
                </a:lnTo>
                <a:lnTo>
                  <a:pt x="350" y="162"/>
                </a:lnTo>
                <a:lnTo>
                  <a:pt x="101" y="162"/>
                </a:lnTo>
                <a:close/>
                <a:moveTo>
                  <a:pt x="240" y="88"/>
                </a:moveTo>
                <a:lnTo>
                  <a:pt x="216" y="124"/>
                </a:lnTo>
                <a:lnTo>
                  <a:pt x="60" y="124"/>
                </a:lnTo>
                <a:lnTo>
                  <a:pt x="60" y="286"/>
                </a:lnTo>
                <a:lnTo>
                  <a:pt x="86" y="286"/>
                </a:lnTo>
                <a:lnTo>
                  <a:pt x="86" y="146"/>
                </a:lnTo>
                <a:lnTo>
                  <a:pt x="309" y="146"/>
                </a:lnTo>
                <a:lnTo>
                  <a:pt x="309" y="88"/>
                </a:lnTo>
                <a:lnTo>
                  <a:pt x="240" y="88"/>
                </a:lnTo>
                <a:close/>
                <a:moveTo>
                  <a:pt x="204" y="0"/>
                </a:moveTo>
                <a:lnTo>
                  <a:pt x="245" y="5"/>
                </a:lnTo>
                <a:lnTo>
                  <a:pt x="285" y="18"/>
                </a:lnTo>
                <a:lnTo>
                  <a:pt x="319" y="36"/>
                </a:lnTo>
                <a:lnTo>
                  <a:pt x="349" y="60"/>
                </a:lnTo>
                <a:lnTo>
                  <a:pt x="374" y="91"/>
                </a:lnTo>
                <a:lnTo>
                  <a:pt x="393" y="126"/>
                </a:lnTo>
                <a:lnTo>
                  <a:pt x="405" y="164"/>
                </a:lnTo>
                <a:lnTo>
                  <a:pt x="409" y="205"/>
                </a:lnTo>
                <a:lnTo>
                  <a:pt x="405" y="246"/>
                </a:lnTo>
                <a:lnTo>
                  <a:pt x="393" y="286"/>
                </a:lnTo>
                <a:lnTo>
                  <a:pt x="374" y="320"/>
                </a:lnTo>
                <a:lnTo>
                  <a:pt x="349" y="349"/>
                </a:lnTo>
                <a:lnTo>
                  <a:pt x="319" y="375"/>
                </a:lnTo>
                <a:lnTo>
                  <a:pt x="285" y="394"/>
                </a:lnTo>
                <a:lnTo>
                  <a:pt x="245" y="406"/>
                </a:lnTo>
                <a:lnTo>
                  <a:pt x="204" y="409"/>
                </a:lnTo>
                <a:lnTo>
                  <a:pt x="163" y="406"/>
                </a:lnTo>
                <a:lnTo>
                  <a:pt x="125" y="394"/>
                </a:lnTo>
                <a:lnTo>
                  <a:pt x="91" y="375"/>
                </a:lnTo>
                <a:lnTo>
                  <a:pt x="60" y="349"/>
                </a:lnTo>
                <a:lnTo>
                  <a:pt x="36" y="320"/>
                </a:lnTo>
                <a:lnTo>
                  <a:pt x="17" y="286"/>
                </a:lnTo>
                <a:lnTo>
                  <a:pt x="5" y="246"/>
                </a:lnTo>
                <a:lnTo>
                  <a:pt x="0" y="205"/>
                </a:lnTo>
                <a:lnTo>
                  <a:pt x="5" y="164"/>
                </a:lnTo>
                <a:lnTo>
                  <a:pt x="17" y="126"/>
                </a:lnTo>
                <a:lnTo>
                  <a:pt x="36" y="91"/>
                </a:lnTo>
                <a:lnTo>
                  <a:pt x="60" y="60"/>
                </a:lnTo>
                <a:lnTo>
                  <a:pt x="91" y="36"/>
                </a:lnTo>
                <a:lnTo>
                  <a:pt x="125" y="18"/>
                </a:lnTo>
                <a:lnTo>
                  <a:pt x="163" y="5"/>
                </a:lnTo>
                <a:lnTo>
                  <a:pt x="204" y="0"/>
                </a:lnTo>
                <a:close/>
              </a:path>
            </a:pathLst>
          </a:custGeom>
          <a:solidFill>
            <a:srgbClr val="3B4658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cxnSp>
        <p:nvCxnSpPr>
          <p:cNvPr id="44" name="30">
            <a:extLst>
              <a:ext uri="{FF2B5EF4-FFF2-40B4-BE49-F238E27FC236}">
                <a16:creationId xmlns:a16="http://schemas.microsoft.com/office/drawing/2014/main" id="{29C7213C-9AD2-4346-A6A3-AD35F1208C75}"/>
              </a:ext>
            </a:extLst>
          </p:cNvPr>
          <p:cNvCxnSpPr>
            <a:cxnSpLocks/>
          </p:cNvCxnSpPr>
          <p:nvPr/>
        </p:nvCxnSpPr>
        <p:spPr>
          <a:xfrm>
            <a:off x="6155299" y="4424871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06">
            <a:extLst>
              <a:ext uri="{FF2B5EF4-FFF2-40B4-BE49-F238E27FC236}">
                <a16:creationId xmlns:a16="http://schemas.microsoft.com/office/drawing/2014/main" id="{203FA762-4C24-478B-9D2E-2081C171F033}"/>
              </a:ext>
            </a:extLst>
          </p:cNvPr>
          <p:cNvSpPr txBox="1"/>
          <p:nvPr/>
        </p:nvSpPr>
        <p:spPr>
          <a:xfrm>
            <a:off x="6194269" y="2698809"/>
            <a:ext cx="444499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TW" altLang="en-US" b="0" i="0" dirty="0">
                <a:solidFill>
                  <a:srgbClr val="61605E"/>
                </a:solidFill>
                <a:effectLst/>
              </a:rPr>
              <a:t>因程式內資料型態的不同，故在轉換間可能會出現不可預期的錯誤，增加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debug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的困難程度。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46" name="TextBox 106">
            <a:extLst>
              <a:ext uri="{FF2B5EF4-FFF2-40B4-BE49-F238E27FC236}">
                <a16:creationId xmlns:a16="http://schemas.microsoft.com/office/drawing/2014/main" id="{FE5F729C-F495-40E1-A029-C19E8C7EBE0A}"/>
              </a:ext>
            </a:extLst>
          </p:cNvPr>
          <p:cNvSpPr txBox="1"/>
          <p:nvPr/>
        </p:nvSpPr>
        <p:spPr>
          <a:xfrm>
            <a:off x="6192709" y="4493205"/>
            <a:ext cx="46003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多方查找資料，避免使用不確定性的資料結構用法，並深入了解各資料結構的型態、特性。方便使用，降低不可預期錯誤出現的可能性。</a:t>
            </a:r>
          </a:p>
        </p:txBody>
      </p:sp>
    </p:spTree>
    <p:extLst>
      <p:ext uri="{BB962C8B-B14F-4D97-AF65-F5344CB8AC3E}">
        <p14:creationId xmlns:p14="http://schemas.microsoft.com/office/powerpoint/2010/main" val="13411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40B66A3-3624-4DB4-9673-1DE3BE45593A}"/>
              </a:ext>
            </a:extLst>
          </p:cNvPr>
          <p:cNvSpPr txBox="1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</a:t>
            </a:r>
            <a:r>
              <a:rPr lang="zh-TW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四</a:t>
            </a:r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zh-TW" altLang="en-US" sz="5400" b="1" dirty="0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參考資料</a:t>
            </a:r>
            <a:endParaRPr kumimoji="1" lang="zh-CN" altLang="en-US" sz="5400" b="1" dirty="0">
              <a:solidFill>
                <a:srgbClr val="59A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41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3032" y="537496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參考資料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Shape 897">
            <a:extLst>
              <a:ext uri="{FF2B5EF4-FFF2-40B4-BE49-F238E27FC236}">
                <a16:creationId xmlns:a16="http://schemas.microsoft.com/office/drawing/2014/main" id="{54DF9764-639F-4829-A562-DE6A2AFAC50A}"/>
              </a:ext>
            </a:extLst>
          </p:cNvPr>
          <p:cNvSpPr>
            <a:spLocks noChangeAspect="1"/>
          </p:cNvSpPr>
          <p:nvPr/>
        </p:nvSpPr>
        <p:spPr>
          <a:xfrm>
            <a:off x="1006002" y="1783973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897">
            <a:extLst>
              <a:ext uri="{FF2B5EF4-FFF2-40B4-BE49-F238E27FC236}">
                <a16:creationId xmlns:a16="http://schemas.microsoft.com/office/drawing/2014/main" id="{7C94053B-55B1-412A-AF92-B9B729DB62BE}"/>
              </a:ext>
            </a:extLst>
          </p:cNvPr>
          <p:cNvSpPr>
            <a:spLocks noChangeAspect="1"/>
          </p:cNvSpPr>
          <p:nvPr/>
        </p:nvSpPr>
        <p:spPr>
          <a:xfrm>
            <a:off x="1028781" y="2506210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618085" y="1851307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https://mropengate.blogspot.com/2015/12/cc-map-stl.html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8085" y="2573544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https://mropengate.blogspot.com/2015/07/cc-vector-stl.html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Shape 897">
            <a:extLst>
              <a:ext uri="{FF2B5EF4-FFF2-40B4-BE49-F238E27FC236}">
                <a16:creationId xmlns:a16="http://schemas.microsoft.com/office/drawing/2014/main" id="{54DF9764-639F-4829-A562-DE6A2AFAC50A}"/>
              </a:ext>
            </a:extLst>
          </p:cNvPr>
          <p:cNvSpPr>
            <a:spLocks noChangeAspect="1"/>
          </p:cNvSpPr>
          <p:nvPr/>
        </p:nvSpPr>
        <p:spPr>
          <a:xfrm>
            <a:off x="1028781" y="3228447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618085" y="3261884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https://larry850806.github.io/2016/06/06/STL1/#set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Shape 897">
            <a:extLst>
              <a:ext uri="{FF2B5EF4-FFF2-40B4-BE49-F238E27FC236}">
                <a16:creationId xmlns:a16="http://schemas.microsoft.com/office/drawing/2014/main" id="{7C94053B-55B1-412A-AF92-B9B729DB62BE}"/>
              </a:ext>
            </a:extLst>
          </p:cNvPr>
          <p:cNvSpPr>
            <a:spLocks noChangeAspect="1"/>
          </p:cNvSpPr>
          <p:nvPr/>
        </p:nvSpPr>
        <p:spPr>
          <a:xfrm>
            <a:off x="1028781" y="3950684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" name="Shape 897">
            <a:extLst>
              <a:ext uri="{FF2B5EF4-FFF2-40B4-BE49-F238E27FC236}">
                <a16:creationId xmlns:a16="http://schemas.microsoft.com/office/drawing/2014/main" id="{7C94053B-55B1-412A-AF92-B9B729DB62BE}"/>
              </a:ext>
            </a:extLst>
          </p:cNvPr>
          <p:cNvSpPr>
            <a:spLocks noChangeAspect="1"/>
          </p:cNvSpPr>
          <p:nvPr/>
        </p:nvSpPr>
        <p:spPr>
          <a:xfrm>
            <a:off x="1057425" y="5395960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897">
            <a:extLst>
              <a:ext uri="{FF2B5EF4-FFF2-40B4-BE49-F238E27FC236}">
                <a16:creationId xmlns:a16="http://schemas.microsoft.com/office/drawing/2014/main" id="{54DF9764-639F-4829-A562-DE6A2AFAC50A}"/>
              </a:ext>
            </a:extLst>
          </p:cNvPr>
          <p:cNvSpPr>
            <a:spLocks noChangeAspect="1"/>
          </p:cNvSpPr>
          <p:nvPr/>
        </p:nvSpPr>
        <p:spPr>
          <a:xfrm>
            <a:off x="1057425" y="4673723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618083" y="3973885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https://ithelp.ithome.com.tw/articles/10205386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618084" y="4741057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https://www.itread01.com/content/1546682975.html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618082" y="5463294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https://www.itread01.com/content/1549965989.html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29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3FE1115B-B3A2-4774-96AC-5EB274F22FF8}"/>
                </a:ext>
              </a:extLst>
            </p:cNvPr>
            <p:cNvSpPr txBox="1"/>
            <p:nvPr/>
          </p:nvSpPr>
          <p:spPr>
            <a:xfrm>
              <a:off x="4703032" y="537496"/>
              <a:ext cx="2814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工作分配</a:t>
              </a:r>
              <a:endParaRPr lang="zh-CN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Shape 897">
            <a:extLst>
              <a:ext uri="{FF2B5EF4-FFF2-40B4-BE49-F238E27FC236}">
                <a16:creationId xmlns:a16="http://schemas.microsoft.com/office/drawing/2014/main" id="{54DF9764-639F-4829-A562-DE6A2AFAC50A}"/>
              </a:ext>
            </a:extLst>
          </p:cNvPr>
          <p:cNvSpPr>
            <a:spLocks noChangeAspect="1"/>
          </p:cNvSpPr>
          <p:nvPr/>
        </p:nvSpPr>
        <p:spPr>
          <a:xfrm>
            <a:off x="1006002" y="1783973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897">
            <a:extLst>
              <a:ext uri="{FF2B5EF4-FFF2-40B4-BE49-F238E27FC236}">
                <a16:creationId xmlns:a16="http://schemas.microsoft.com/office/drawing/2014/main" id="{7C94053B-55B1-412A-AF92-B9B729DB62BE}"/>
              </a:ext>
            </a:extLst>
          </p:cNvPr>
          <p:cNvSpPr>
            <a:spLocks noChangeAspect="1"/>
          </p:cNvSpPr>
          <p:nvPr/>
        </p:nvSpPr>
        <p:spPr>
          <a:xfrm>
            <a:off x="1028781" y="2506210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1618085" y="1851307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程式架構討論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孫易丞、吳秉翰、劉俊毅、顏家珣、蘇軒正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618085" y="2573544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資料查找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孫易丞、吳秉翰、劉俊毅、顏家珣、蘇軒正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Shape 897">
            <a:extLst>
              <a:ext uri="{FF2B5EF4-FFF2-40B4-BE49-F238E27FC236}">
                <a16:creationId xmlns:a16="http://schemas.microsoft.com/office/drawing/2014/main" id="{54DF9764-639F-4829-A562-DE6A2AFAC50A}"/>
              </a:ext>
            </a:extLst>
          </p:cNvPr>
          <p:cNvSpPr>
            <a:spLocks noChangeAspect="1"/>
          </p:cNvSpPr>
          <p:nvPr/>
        </p:nvSpPr>
        <p:spPr>
          <a:xfrm>
            <a:off x="1028781" y="3228447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618085" y="3261884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Recursive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程式撰寫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吳秉翰、劉俊毅、顏家珣、蘇軒正</a:t>
            </a:r>
          </a:p>
        </p:txBody>
      </p:sp>
      <p:sp>
        <p:nvSpPr>
          <p:cNvPr id="20" name="Shape 897">
            <a:extLst>
              <a:ext uri="{FF2B5EF4-FFF2-40B4-BE49-F238E27FC236}">
                <a16:creationId xmlns:a16="http://schemas.microsoft.com/office/drawing/2014/main" id="{7C94053B-55B1-412A-AF92-B9B729DB62BE}"/>
              </a:ext>
            </a:extLst>
          </p:cNvPr>
          <p:cNvSpPr>
            <a:spLocks noChangeAspect="1"/>
          </p:cNvSpPr>
          <p:nvPr/>
        </p:nvSpPr>
        <p:spPr>
          <a:xfrm>
            <a:off x="1028781" y="3950684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" name="Shape 897">
            <a:extLst>
              <a:ext uri="{FF2B5EF4-FFF2-40B4-BE49-F238E27FC236}">
                <a16:creationId xmlns:a16="http://schemas.microsoft.com/office/drawing/2014/main" id="{54DF9764-639F-4829-A562-DE6A2AFAC50A}"/>
              </a:ext>
            </a:extLst>
          </p:cNvPr>
          <p:cNvSpPr>
            <a:spLocks noChangeAspect="1"/>
          </p:cNvSpPr>
          <p:nvPr/>
        </p:nvSpPr>
        <p:spPr>
          <a:xfrm>
            <a:off x="1057425" y="4673723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650098" y="5429397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投影片校正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孫易丞、吳秉翰、劉俊毅、顏家珣、蘇軒正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1618084" y="4741057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投影片製作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孫易丞、顏家珣</a:t>
            </a:r>
          </a:p>
        </p:txBody>
      </p:sp>
      <p:sp>
        <p:nvSpPr>
          <p:cNvPr id="26" name="Shape 897">
            <a:extLst>
              <a:ext uri="{FF2B5EF4-FFF2-40B4-BE49-F238E27FC236}">
                <a16:creationId xmlns:a16="http://schemas.microsoft.com/office/drawing/2014/main" id="{7C94053B-55B1-412A-AF92-B9B729DB62BE}"/>
              </a:ext>
            </a:extLst>
          </p:cNvPr>
          <p:cNvSpPr>
            <a:spLocks noChangeAspect="1"/>
          </p:cNvSpPr>
          <p:nvPr/>
        </p:nvSpPr>
        <p:spPr>
          <a:xfrm>
            <a:off x="1057425" y="5395960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659334" y="3999051"/>
            <a:ext cx="61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Table-driven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程式撰寫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孫易丞、顏家珣</a:t>
            </a:r>
          </a:p>
        </p:txBody>
      </p:sp>
    </p:spTree>
    <p:extLst>
      <p:ext uri="{BB962C8B-B14F-4D97-AF65-F5344CB8AC3E}">
        <p14:creationId xmlns:p14="http://schemas.microsoft.com/office/powerpoint/2010/main" val="312666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2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03DA8B60-967E-4884-9E15-34CF9358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E7E4138B-D5FC-4AEA-A580-B1DA28C14957}"/>
              </a:ext>
            </a:extLst>
          </p:cNvPr>
          <p:cNvGrpSpPr/>
          <p:nvPr/>
        </p:nvGrpSpPr>
        <p:grpSpPr>
          <a:xfrm>
            <a:off x="1642354" y="992629"/>
            <a:ext cx="3899383" cy="3153992"/>
            <a:chOff x="5622266" y="2106894"/>
            <a:chExt cx="2780970" cy="2757427"/>
          </a:xfrm>
          <a:solidFill>
            <a:srgbClr val="59A3B0"/>
          </a:solidFill>
        </p:grpSpPr>
        <p:sp>
          <p:nvSpPr>
            <p:cNvPr id="36" name="Shape 18">
              <a:extLst>
                <a:ext uri="{FF2B5EF4-FFF2-40B4-BE49-F238E27FC236}">
                  <a16:creationId xmlns:a16="http://schemas.microsoft.com/office/drawing/2014/main" id="{34AFD9F5-FF7A-470D-88D3-C4343D2D8CC6}"/>
                </a:ext>
              </a:extLst>
            </p:cNvPr>
            <p:cNvSpPr/>
            <p:nvPr/>
          </p:nvSpPr>
          <p:spPr>
            <a:xfrm>
              <a:off x="5622266" y="4333559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Shape 18">
              <a:extLst>
                <a:ext uri="{FF2B5EF4-FFF2-40B4-BE49-F238E27FC236}">
                  <a16:creationId xmlns:a16="http://schemas.microsoft.com/office/drawing/2014/main" id="{445219C6-B192-475E-A7C6-2BD379783995}"/>
                </a:ext>
              </a:extLst>
            </p:cNvPr>
            <p:cNvSpPr/>
            <p:nvPr/>
          </p:nvSpPr>
          <p:spPr>
            <a:xfrm>
              <a:off x="5622266" y="357908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Shape 18">
              <a:extLst>
                <a:ext uri="{FF2B5EF4-FFF2-40B4-BE49-F238E27FC236}">
                  <a16:creationId xmlns:a16="http://schemas.microsoft.com/office/drawing/2014/main" id="{60FC0982-3C4F-4779-B269-501043BC8A3C}"/>
                </a:ext>
              </a:extLst>
            </p:cNvPr>
            <p:cNvSpPr/>
            <p:nvPr/>
          </p:nvSpPr>
          <p:spPr>
            <a:xfrm>
              <a:off x="5622266" y="2826821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8">
              <a:extLst>
                <a:ext uri="{FF2B5EF4-FFF2-40B4-BE49-F238E27FC236}">
                  <a16:creationId xmlns:a16="http://schemas.microsoft.com/office/drawing/2014/main" id="{83F82007-EDF2-4516-BAD7-F04E0D85F083}"/>
                </a:ext>
              </a:extLst>
            </p:cNvPr>
            <p:cNvSpPr/>
            <p:nvPr/>
          </p:nvSpPr>
          <p:spPr>
            <a:xfrm>
              <a:off x="5622266" y="2106894"/>
              <a:ext cx="2780970" cy="530762"/>
            </a:xfrm>
            <a:prstGeom prst="roundRect">
              <a:avLst>
                <a:gd name="adj" fmla="val 0"/>
              </a:avLst>
            </a:prstGeom>
            <a:grpFill/>
            <a:ln w="12700" cap="flat">
              <a:noFill/>
              <a:prstDash val="solid"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">
              <a:extLst>
                <a:ext uri="{FF2B5EF4-FFF2-40B4-BE49-F238E27FC236}">
                  <a16:creationId xmlns:a16="http://schemas.microsoft.com/office/drawing/2014/main" id="{D28C2E41-ABEB-48E4-B3E5-BEEBDC2D5069}"/>
                </a:ext>
              </a:extLst>
            </p:cNvPr>
            <p:cNvSpPr txBox="1"/>
            <p:nvPr/>
          </p:nvSpPr>
          <p:spPr>
            <a:xfrm>
              <a:off x="5902930" y="2154143"/>
              <a:ext cx="2200596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資料結構</a:t>
              </a:r>
              <a:endPara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">
              <a:extLst>
                <a:ext uri="{FF2B5EF4-FFF2-40B4-BE49-F238E27FC236}">
                  <a16:creationId xmlns:a16="http://schemas.microsoft.com/office/drawing/2014/main" id="{9BEE0F49-92C5-40DD-89DD-E654DD65748C}"/>
                </a:ext>
              </a:extLst>
            </p:cNvPr>
            <p:cNvSpPr txBox="1"/>
            <p:nvPr/>
          </p:nvSpPr>
          <p:spPr>
            <a:xfrm>
              <a:off x="5797795" y="2874070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程式架構</a:t>
              </a:r>
              <a:endPara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7">
              <a:extLst>
                <a:ext uri="{FF2B5EF4-FFF2-40B4-BE49-F238E27FC236}">
                  <a16:creationId xmlns:a16="http://schemas.microsoft.com/office/drawing/2014/main" id="{1F7D2294-51EC-44F2-B9E7-3618F3592547}"/>
                </a:ext>
              </a:extLst>
            </p:cNvPr>
            <p:cNvSpPr txBox="1"/>
            <p:nvPr/>
          </p:nvSpPr>
          <p:spPr>
            <a:xfrm>
              <a:off x="5822548" y="3626333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執行困境</a:t>
              </a:r>
              <a:endPara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8">
              <a:extLst>
                <a:ext uri="{FF2B5EF4-FFF2-40B4-BE49-F238E27FC236}">
                  <a16:creationId xmlns:a16="http://schemas.microsoft.com/office/drawing/2014/main" id="{77630DA7-A4EF-467E-B5E2-193BD54897E4}"/>
                </a:ext>
              </a:extLst>
            </p:cNvPr>
            <p:cNvSpPr txBox="1"/>
            <p:nvPr/>
          </p:nvSpPr>
          <p:spPr>
            <a:xfrm>
              <a:off x="5822548" y="4380808"/>
              <a:ext cx="2410862" cy="403618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kumimoji="1" lang="zh-TW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參考資料</a:t>
              </a:r>
              <a:endPara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15">
            <a:extLst>
              <a:ext uri="{FF2B5EF4-FFF2-40B4-BE49-F238E27FC236}">
                <a16:creationId xmlns:a16="http://schemas.microsoft.com/office/drawing/2014/main" id="{2D91D8F2-7B58-4C37-A892-68E2DBC5486A}"/>
              </a:ext>
            </a:extLst>
          </p:cNvPr>
          <p:cNvSpPr txBox="1"/>
          <p:nvPr/>
        </p:nvSpPr>
        <p:spPr>
          <a:xfrm>
            <a:off x="8898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目</a:t>
            </a:r>
            <a:r>
              <a:rPr lang="zh-TW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錄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624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400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400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694B2C-9B97-485E-B239-D3992F8A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0739"/>
            <a:ext cx="12190413" cy="6857107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42B879CA-5ACD-405F-9637-5BADCF9F32CB}"/>
              </a:ext>
            </a:extLst>
          </p:cNvPr>
          <p:cNvSpPr txBox="1"/>
          <p:nvPr/>
        </p:nvSpPr>
        <p:spPr>
          <a:xfrm>
            <a:off x="641352" y="403361"/>
            <a:ext cx="3389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謝謝大家</a:t>
            </a:r>
            <a:r>
              <a:rPr lang="en-US" altLang="zh-CN" sz="5400" b="1" spc="3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CC021316-8116-44A8-B7C8-55602486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7" y="176214"/>
            <a:ext cx="1355682" cy="58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6" tIns="45703" rIns="91406" bIns="45703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zh-CN" altLang="en-US" sz="3200" dirty="0">
              <a:solidFill>
                <a:srgbClr val="E2E4E6"/>
              </a:solidFill>
              <a:latin typeface="Agency FB" panose="020B0503020202020204" pitchFamily="34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8" name="等腰三角形 4">
            <a:extLst>
              <a:ext uri="{FF2B5EF4-FFF2-40B4-BE49-F238E27FC236}">
                <a16:creationId xmlns:a16="http://schemas.microsoft.com/office/drawing/2014/main" id="{EC24B119-8EC4-4B56-9CA2-799431A0872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8664" y="318708"/>
            <a:ext cx="329453" cy="285769"/>
          </a:xfrm>
          <a:prstGeom prst="triangle">
            <a:avLst>
              <a:gd name="adj" fmla="val 50000"/>
            </a:avLst>
          </a:prstGeom>
          <a:solidFill>
            <a:srgbClr val="E2E4E6"/>
          </a:solidFill>
          <a:ln>
            <a:noFill/>
          </a:ln>
        </p:spPr>
        <p:txBody>
          <a:bodyPr lIns="91406" tIns="45703" rIns="91406" bIns="45703"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zh-CN">
              <a:solidFill>
                <a:srgbClr val="0170C1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4" name="圖片 3" descr="一張含有 個人 的圖片&#10;&#10;自動產生的描述">
            <a:extLst>
              <a:ext uri="{FF2B5EF4-FFF2-40B4-BE49-F238E27FC236}">
                <a16:creationId xmlns:a16="http://schemas.microsoft.com/office/drawing/2014/main" id="{33717BC0-C758-4FE6-89D4-040584511B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" y="1512251"/>
            <a:ext cx="2490584" cy="24392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 descr="一張含有 室外, 路面, 天空, 溜冰 的圖片&#10;&#10;自動產生的描述">
            <a:extLst>
              <a:ext uri="{FF2B5EF4-FFF2-40B4-BE49-F238E27FC236}">
                <a16:creationId xmlns:a16="http://schemas.microsoft.com/office/drawing/2014/main" id="{30C56D92-2D6E-4B9E-B5E2-FD7922847D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26" y="-34396"/>
            <a:ext cx="2041631" cy="2722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圖片 10" descr="一張含有 個人 的圖片&#10;&#10;自動產生的描述">
            <a:extLst>
              <a:ext uri="{FF2B5EF4-FFF2-40B4-BE49-F238E27FC236}">
                <a16:creationId xmlns:a16="http://schemas.microsoft.com/office/drawing/2014/main" id="{92E733EC-831C-4787-8A39-813118A98F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62" y="4642701"/>
            <a:ext cx="1442947" cy="20406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圖片 13" descr="一張含有 室外, 路面, 路, 柏油 的圖片&#10;&#10;自動產生的描述">
            <a:extLst>
              <a:ext uri="{FF2B5EF4-FFF2-40B4-BE49-F238E27FC236}">
                <a16:creationId xmlns:a16="http://schemas.microsoft.com/office/drawing/2014/main" id="{B0D32392-C532-4C8C-A559-6CE49DB68DD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57" y="1007590"/>
            <a:ext cx="1935192" cy="25814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圖片 15" descr="一張含有 室外, 路面, 個人, 小男孩 的圖片&#10;&#10;自動產生的描述">
            <a:extLst>
              <a:ext uri="{FF2B5EF4-FFF2-40B4-BE49-F238E27FC236}">
                <a16:creationId xmlns:a16="http://schemas.microsoft.com/office/drawing/2014/main" id="{E192D540-678F-46C4-833D-DD91C81531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320" y="2543038"/>
            <a:ext cx="2922835" cy="30040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圖片 21" descr="一張含有 個人, 室內 的圖片&#10;&#10;自動產生的描述">
            <a:extLst>
              <a:ext uri="{FF2B5EF4-FFF2-40B4-BE49-F238E27FC236}">
                <a16:creationId xmlns:a16="http://schemas.microsoft.com/office/drawing/2014/main" id="{E56BE427-04ED-4FF8-AAF9-560ED36BB3D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9487">
            <a:off x="7834845" y="3463832"/>
            <a:ext cx="619030" cy="11002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FFC3ACA-5C7A-45B1-8DD9-9B11CA6AFC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6987">
            <a:off x="7563321" y="4007636"/>
            <a:ext cx="574579" cy="1021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圖片 23" descr="一張含有 個人, 牆, 室內 的圖片&#10;&#10;自動產生的描述">
            <a:extLst>
              <a:ext uri="{FF2B5EF4-FFF2-40B4-BE49-F238E27FC236}">
                <a16:creationId xmlns:a16="http://schemas.microsoft.com/office/drawing/2014/main" id="{5D75E7AD-E1DD-44B4-800E-C1F50C6AA69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791" y="-117815"/>
            <a:ext cx="1317560" cy="17575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240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bldLvl="0" autoUpdateAnimBg="0"/>
      <p:bldP spid="18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40B66A3-3624-4DB4-9673-1DE3BE45593A}"/>
              </a:ext>
            </a:extLst>
          </p:cNvPr>
          <p:cNvSpPr txBox="1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第一章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zh-TW" altLang="en-US" sz="5400" b="1" dirty="0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資料結構</a:t>
            </a:r>
            <a:endParaRPr kumimoji="1" lang="zh-CN" altLang="en-US" sz="5400" b="1" dirty="0">
              <a:solidFill>
                <a:srgbClr val="59A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1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601CB66E-9433-4A9B-BB4A-C0DC5C6892DE}"/>
              </a:ext>
            </a:extLst>
          </p:cNvPr>
          <p:cNvSpPr txBox="1"/>
          <p:nvPr/>
        </p:nvSpPr>
        <p:spPr>
          <a:xfrm>
            <a:off x="7499310" y="5288224"/>
            <a:ext cx="230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164BB0E1-996B-4705-BE63-08E6C8D7EC7A}"/>
              </a:ext>
            </a:extLst>
          </p:cNvPr>
          <p:cNvSpPr txBox="1"/>
          <p:nvPr/>
        </p:nvSpPr>
        <p:spPr>
          <a:xfrm>
            <a:off x="4684935" y="267073"/>
            <a:ext cx="28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資料結構</a:t>
            </a:r>
            <a:endParaRPr lang="zh-CN" altLang="en-US" sz="28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23">
            <a:extLst>
              <a:ext uri="{FF2B5EF4-FFF2-40B4-BE49-F238E27FC236}">
                <a16:creationId xmlns:a16="http://schemas.microsoft.com/office/drawing/2014/main" id="{BB26BDD8-2586-4549-90BA-AD0C4BCB9959}"/>
              </a:ext>
            </a:extLst>
          </p:cNvPr>
          <p:cNvGrpSpPr/>
          <p:nvPr/>
        </p:nvGrpSpPr>
        <p:grpSpPr>
          <a:xfrm>
            <a:off x="1938177" y="1673545"/>
            <a:ext cx="8307890" cy="4764961"/>
            <a:chOff x="4283968" y="1172870"/>
            <a:chExt cx="3744416" cy="2262976"/>
          </a:xfrm>
        </p:grpSpPr>
        <p:cxnSp>
          <p:nvCxnSpPr>
            <p:cNvPr id="33" name="直接连接符 24">
              <a:extLst>
                <a:ext uri="{FF2B5EF4-FFF2-40B4-BE49-F238E27FC236}">
                  <a16:creationId xmlns:a16="http://schemas.microsoft.com/office/drawing/2014/main" id="{C397E074-9577-4318-8B7E-A1D2008E9D09}"/>
                </a:ext>
              </a:extLst>
            </p:cNvPr>
            <p:cNvCxnSpPr/>
            <p:nvPr/>
          </p:nvCxnSpPr>
          <p:spPr>
            <a:xfrm>
              <a:off x="4283968" y="3435846"/>
              <a:ext cx="3744416" cy="0"/>
            </a:xfrm>
            <a:prstGeom prst="line">
              <a:avLst/>
            </a:prstGeom>
            <a:ln w="28575">
              <a:solidFill>
                <a:srgbClr val="59A3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26">
              <a:extLst>
                <a:ext uri="{FF2B5EF4-FFF2-40B4-BE49-F238E27FC236}">
                  <a16:creationId xmlns:a16="http://schemas.microsoft.com/office/drawing/2014/main" id="{E1C95200-F81D-4335-8A6B-9C49BDC785A2}"/>
                </a:ext>
              </a:extLst>
            </p:cNvPr>
            <p:cNvGrpSpPr/>
            <p:nvPr/>
          </p:nvGrpSpPr>
          <p:grpSpPr>
            <a:xfrm>
              <a:off x="4499992" y="1172870"/>
              <a:ext cx="1030446" cy="1030446"/>
              <a:chOff x="4499992" y="1172870"/>
              <a:chExt cx="1030446" cy="1030446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A2BB374-77A3-410C-ABF9-A0A86BB78683}"/>
                  </a:ext>
                </a:extLst>
              </p:cNvPr>
              <p:cNvSpPr/>
              <p:nvPr/>
            </p:nvSpPr>
            <p:spPr>
              <a:xfrm>
                <a:off x="4499992" y="1172870"/>
                <a:ext cx="1030446" cy="1030446"/>
              </a:xfrm>
              <a:prstGeom prst="rect">
                <a:avLst/>
              </a:prstGeom>
              <a:solidFill>
                <a:srgbClr val="59A3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52FAB76-F274-404C-B1AA-C5606F2CD14C}"/>
                  </a:ext>
                </a:extLst>
              </p:cNvPr>
              <p:cNvSpPr/>
              <p:nvPr/>
            </p:nvSpPr>
            <p:spPr>
              <a:xfrm>
                <a:off x="4701397" y="1526599"/>
                <a:ext cx="627636" cy="306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vector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组合 27">
              <a:extLst>
                <a:ext uri="{FF2B5EF4-FFF2-40B4-BE49-F238E27FC236}">
                  <a16:creationId xmlns:a16="http://schemas.microsoft.com/office/drawing/2014/main" id="{B5D51458-329C-4968-98A9-B5B1AECD5610}"/>
                </a:ext>
              </a:extLst>
            </p:cNvPr>
            <p:cNvGrpSpPr/>
            <p:nvPr/>
          </p:nvGrpSpPr>
          <p:grpSpPr>
            <a:xfrm>
              <a:off x="6819997" y="1172870"/>
              <a:ext cx="1030446" cy="1030446"/>
              <a:chOff x="6819997" y="1172870"/>
              <a:chExt cx="1030446" cy="103044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6668EB0-8E2B-4AC4-8CFA-6CDC691257E9}"/>
                  </a:ext>
                </a:extLst>
              </p:cNvPr>
              <p:cNvSpPr/>
              <p:nvPr/>
            </p:nvSpPr>
            <p:spPr>
              <a:xfrm>
                <a:off x="6819997" y="1172870"/>
                <a:ext cx="1030446" cy="1030446"/>
              </a:xfrm>
              <a:prstGeom prst="rect">
                <a:avLst/>
              </a:prstGeom>
              <a:solidFill>
                <a:srgbClr val="59A3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B2164F1-2C87-4A57-8D9A-38114C08E3B3}"/>
                  </a:ext>
                </a:extLst>
              </p:cNvPr>
              <p:cNvSpPr/>
              <p:nvPr/>
            </p:nvSpPr>
            <p:spPr>
              <a:xfrm>
                <a:off x="7077406" y="1526599"/>
                <a:ext cx="466869" cy="306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map</a:t>
                </a:r>
              </a:p>
            </p:txBody>
          </p:sp>
        </p:grpSp>
        <p:grpSp>
          <p:nvGrpSpPr>
            <p:cNvPr id="37" name="组合 28">
              <a:extLst>
                <a:ext uri="{FF2B5EF4-FFF2-40B4-BE49-F238E27FC236}">
                  <a16:creationId xmlns:a16="http://schemas.microsoft.com/office/drawing/2014/main" id="{0BF5A6A9-F16E-40A6-9136-92ACCF629B02}"/>
                </a:ext>
              </a:extLst>
            </p:cNvPr>
            <p:cNvGrpSpPr/>
            <p:nvPr/>
          </p:nvGrpSpPr>
          <p:grpSpPr>
            <a:xfrm>
              <a:off x="5667869" y="2279568"/>
              <a:ext cx="1030446" cy="1030446"/>
              <a:chOff x="5667869" y="2279568"/>
              <a:chExt cx="1030446" cy="1030446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791CFBD-2D3F-422C-9DD7-917C1AE40CAF}"/>
                  </a:ext>
                </a:extLst>
              </p:cNvPr>
              <p:cNvSpPr/>
              <p:nvPr/>
            </p:nvSpPr>
            <p:spPr>
              <a:xfrm>
                <a:off x="5667869" y="2279568"/>
                <a:ext cx="1030446" cy="1030446"/>
              </a:xfrm>
              <a:prstGeom prst="rect">
                <a:avLst/>
              </a:prstGeom>
              <a:solidFill>
                <a:srgbClr val="59A3B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CF37E59-34AC-4580-937C-1513E71A803F}"/>
                  </a:ext>
                </a:extLst>
              </p:cNvPr>
              <p:cNvSpPr/>
              <p:nvPr/>
            </p:nvSpPr>
            <p:spPr>
              <a:xfrm>
                <a:off x="6012138" y="2640165"/>
                <a:ext cx="341908" cy="306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bg1"/>
                    </a:solidFill>
                  </a:rPr>
                  <a:t>set</a:t>
                </a:r>
                <a:endParaRPr lang="zh-CN" altLang="en-US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组合 29">
              <a:extLst>
                <a:ext uri="{FF2B5EF4-FFF2-40B4-BE49-F238E27FC236}">
                  <a16:creationId xmlns:a16="http://schemas.microsoft.com/office/drawing/2014/main" id="{80CC1D69-CC7F-4624-B4E4-29F1D9FDDBF3}"/>
                </a:ext>
              </a:extLst>
            </p:cNvPr>
            <p:cNvGrpSpPr/>
            <p:nvPr/>
          </p:nvGrpSpPr>
          <p:grpSpPr>
            <a:xfrm>
              <a:off x="4499992" y="2279568"/>
              <a:ext cx="1030446" cy="1030446"/>
              <a:chOff x="4499992" y="2279568"/>
              <a:chExt cx="1030446" cy="1030446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F502471-27F2-47CE-BE63-D2F16B9039AD}"/>
                  </a:ext>
                </a:extLst>
              </p:cNvPr>
              <p:cNvSpPr/>
              <p:nvPr/>
            </p:nvSpPr>
            <p:spPr>
              <a:xfrm>
                <a:off x="4499992" y="2279568"/>
                <a:ext cx="1030446" cy="1030446"/>
              </a:xfrm>
              <a:prstGeom prst="rect">
                <a:avLst/>
              </a:prstGeom>
              <a:solidFill>
                <a:srgbClr val="3B465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39">
                <a:extLst>
                  <a:ext uri="{FF2B5EF4-FFF2-40B4-BE49-F238E27FC236}">
                    <a16:creationId xmlns:a16="http://schemas.microsoft.com/office/drawing/2014/main" id="{41F6C070-98DC-4518-BCC9-C050421E1D6F}"/>
                  </a:ext>
                </a:extLst>
              </p:cNvPr>
              <p:cNvGrpSpPr/>
              <p:nvPr/>
            </p:nvGrpSpPr>
            <p:grpSpPr>
              <a:xfrm>
                <a:off x="4745340" y="2608983"/>
                <a:ext cx="539750" cy="539751"/>
                <a:chOff x="568325" y="5842000"/>
                <a:chExt cx="539750" cy="539751"/>
              </a:xfrm>
            </p:grpSpPr>
            <p:sp>
              <p:nvSpPr>
                <p:cNvPr id="49" name="Freeform 7">
                  <a:extLst>
                    <a:ext uri="{FF2B5EF4-FFF2-40B4-BE49-F238E27FC236}">
                      <a16:creationId xmlns:a16="http://schemas.microsoft.com/office/drawing/2014/main" id="{82CEECF7-8FF5-45A5-B338-FC02044AF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325" y="6180138"/>
                  <a:ext cx="539750" cy="66675"/>
                </a:xfrm>
                <a:custGeom>
                  <a:avLst/>
                  <a:gdLst>
                    <a:gd name="T0" fmla="*/ 0 w 192"/>
                    <a:gd name="T1" fmla="*/ 12 h 24"/>
                    <a:gd name="T2" fmla="*/ 13 w 192"/>
                    <a:gd name="T3" fmla="*/ 24 h 24"/>
                    <a:gd name="T4" fmla="*/ 80 w 192"/>
                    <a:gd name="T5" fmla="*/ 24 h 24"/>
                    <a:gd name="T6" fmla="*/ 88 w 192"/>
                    <a:gd name="T7" fmla="*/ 24 h 24"/>
                    <a:gd name="T8" fmla="*/ 104 w 192"/>
                    <a:gd name="T9" fmla="*/ 24 h 24"/>
                    <a:gd name="T10" fmla="*/ 112 w 192"/>
                    <a:gd name="T11" fmla="*/ 24 h 24"/>
                    <a:gd name="T12" fmla="*/ 181 w 192"/>
                    <a:gd name="T13" fmla="*/ 24 h 24"/>
                    <a:gd name="T14" fmla="*/ 192 w 192"/>
                    <a:gd name="T15" fmla="*/ 12 h 24"/>
                    <a:gd name="T16" fmla="*/ 192 w 192"/>
                    <a:gd name="T17" fmla="*/ 0 h 24"/>
                    <a:gd name="T18" fmla="*/ 0 w 192"/>
                    <a:gd name="T19" fmla="*/ 0 h 24"/>
                    <a:gd name="T20" fmla="*/ 0 w 192"/>
                    <a:gd name="T21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24">
                      <a:moveTo>
                        <a:pt x="0" y="12"/>
                      </a:moveTo>
                      <a:cubicBezTo>
                        <a:pt x="0" y="19"/>
                        <a:pt x="6" y="24"/>
                        <a:pt x="13" y="24"/>
                      </a:cubicBezTo>
                      <a:cubicBezTo>
                        <a:pt x="80" y="24"/>
                        <a:pt x="80" y="24"/>
                        <a:pt x="80" y="24"/>
                      </a:cubicBezTo>
                      <a:cubicBezTo>
                        <a:pt x="88" y="24"/>
                        <a:pt x="88" y="24"/>
                        <a:pt x="88" y="24"/>
                      </a:cubicBezTo>
                      <a:cubicBezTo>
                        <a:pt x="104" y="24"/>
                        <a:pt x="104" y="24"/>
                        <a:pt x="104" y="24"/>
                      </a:cubicBezTo>
                      <a:cubicBezTo>
                        <a:pt x="112" y="24"/>
                        <a:pt x="112" y="24"/>
                        <a:pt x="112" y="24"/>
                      </a:cubicBezTo>
                      <a:cubicBezTo>
                        <a:pt x="181" y="24"/>
                        <a:pt x="181" y="24"/>
                        <a:pt x="181" y="24"/>
                      </a:cubicBezTo>
                      <a:cubicBezTo>
                        <a:pt x="187" y="24"/>
                        <a:pt x="192" y="18"/>
                        <a:pt x="192" y="12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8">
                  <a:extLst>
                    <a:ext uri="{FF2B5EF4-FFF2-40B4-BE49-F238E27FC236}">
                      <a16:creationId xmlns:a16="http://schemas.microsoft.com/office/drawing/2014/main" id="{BCE2EC15-FB82-4ADE-8822-0A73FC15C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8325" y="5842000"/>
                  <a:ext cx="539750" cy="315913"/>
                </a:xfrm>
                <a:custGeom>
                  <a:avLst/>
                  <a:gdLst>
                    <a:gd name="T0" fmla="*/ 180 w 192"/>
                    <a:gd name="T1" fmla="*/ 0 h 112"/>
                    <a:gd name="T2" fmla="*/ 12 w 192"/>
                    <a:gd name="T3" fmla="*/ 0 h 112"/>
                    <a:gd name="T4" fmla="*/ 0 w 192"/>
                    <a:gd name="T5" fmla="*/ 12 h 112"/>
                    <a:gd name="T6" fmla="*/ 0 w 192"/>
                    <a:gd name="T7" fmla="*/ 112 h 112"/>
                    <a:gd name="T8" fmla="*/ 192 w 192"/>
                    <a:gd name="T9" fmla="*/ 112 h 112"/>
                    <a:gd name="T10" fmla="*/ 192 w 192"/>
                    <a:gd name="T11" fmla="*/ 12 h 112"/>
                    <a:gd name="T12" fmla="*/ 180 w 192"/>
                    <a:gd name="T13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2" h="112">
                      <a:moveTo>
                        <a:pt x="180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192" y="112"/>
                        <a:pt x="192" y="112"/>
                        <a:pt x="192" y="112"/>
                      </a:cubicBezTo>
                      <a:cubicBezTo>
                        <a:pt x="192" y="12"/>
                        <a:pt x="192" y="12"/>
                        <a:pt x="192" y="12"/>
                      </a:cubicBezTo>
                      <a:cubicBezTo>
                        <a:pt x="192" y="5"/>
                        <a:pt x="187" y="0"/>
                        <a:pt x="1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9">
                  <a:extLst>
                    <a:ext uri="{FF2B5EF4-FFF2-40B4-BE49-F238E27FC236}">
                      <a16:creationId xmlns:a16="http://schemas.microsoft.com/office/drawing/2014/main" id="{45431120-E4F7-475A-B1CD-660F1F13EE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5488" y="6269038"/>
                  <a:ext cx="225425" cy="112713"/>
                </a:xfrm>
                <a:custGeom>
                  <a:avLst/>
                  <a:gdLst>
                    <a:gd name="T0" fmla="*/ 56 w 80"/>
                    <a:gd name="T1" fmla="*/ 2 h 40"/>
                    <a:gd name="T2" fmla="*/ 56 w 80"/>
                    <a:gd name="T3" fmla="*/ 2 h 40"/>
                    <a:gd name="T4" fmla="*/ 56 w 80"/>
                    <a:gd name="T5" fmla="*/ 0 h 40"/>
                    <a:gd name="T6" fmla="*/ 48 w 80"/>
                    <a:gd name="T7" fmla="*/ 0 h 40"/>
                    <a:gd name="T8" fmla="*/ 32 w 80"/>
                    <a:gd name="T9" fmla="*/ 0 h 40"/>
                    <a:gd name="T10" fmla="*/ 24 w 80"/>
                    <a:gd name="T11" fmla="*/ 0 h 40"/>
                    <a:gd name="T12" fmla="*/ 24 w 80"/>
                    <a:gd name="T13" fmla="*/ 1 h 40"/>
                    <a:gd name="T14" fmla="*/ 24 w 80"/>
                    <a:gd name="T15" fmla="*/ 1 h 40"/>
                    <a:gd name="T16" fmla="*/ 0 w 80"/>
                    <a:gd name="T17" fmla="*/ 20 h 40"/>
                    <a:gd name="T18" fmla="*/ 13 w 80"/>
                    <a:gd name="T19" fmla="*/ 35 h 40"/>
                    <a:gd name="T20" fmla="*/ 40 w 80"/>
                    <a:gd name="T21" fmla="*/ 40 h 40"/>
                    <a:gd name="T22" fmla="*/ 80 w 80"/>
                    <a:gd name="T23" fmla="*/ 20 h 40"/>
                    <a:gd name="T24" fmla="*/ 80 w 80"/>
                    <a:gd name="T25" fmla="*/ 20 h 40"/>
                    <a:gd name="T26" fmla="*/ 80 w 80"/>
                    <a:gd name="T27" fmla="*/ 20 h 40"/>
                    <a:gd name="T28" fmla="*/ 80 w 80"/>
                    <a:gd name="T29" fmla="*/ 20 h 40"/>
                    <a:gd name="T30" fmla="*/ 80 w 80"/>
                    <a:gd name="T31" fmla="*/ 20 h 40"/>
                    <a:gd name="T32" fmla="*/ 56 w 80"/>
                    <a:gd name="T33" fmla="*/ 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0" h="40">
                      <a:moveTo>
                        <a:pt x="56" y="2"/>
                      </a:moveTo>
                      <a:cubicBezTo>
                        <a:pt x="56" y="2"/>
                        <a:pt x="56" y="2"/>
                        <a:pt x="56" y="2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9" y="5"/>
                        <a:pt x="0" y="11"/>
                        <a:pt x="0" y="20"/>
                      </a:cubicBezTo>
                      <a:cubicBezTo>
                        <a:pt x="0" y="26"/>
                        <a:pt x="5" y="31"/>
                        <a:pt x="13" y="35"/>
                      </a:cubicBezTo>
                      <a:cubicBezTo>
                        <a:pt x="20" y="38"/>
                        <a:pt x="30" y="40"/>
                        <a:pt x="40" y="40"/>
                      </a:cubicBezTo>
                      <a:cubicBezTo>
                        <a:pt x="63" y="40"/>
                        <a:pt x="80" y="31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20"/>
                        <a:pt x="80" y="20"/>
                        <a:pt x="80" y="20"/>
                      </a:cubicBezTo>
                      <a:cubicBezTo>
                        <a:pt x="80" y="11"/>
                        <a:pt x="71" y="5"/>
                        <a:pt x="56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组合 30">
              <a:extLst>
                <a:ext uri="{FF2B5EF4-FFF2-40B4-BE49-F238E27FC236}">
                  <a16:creationId xmlns:a16="http://schemas.microsoft.com/office/drawing/2014/main" id="{02D563C4-A431-4D03-94E1-E2D2401F7C32}"/>
                </a:ext>
              </a:extLst>
            </p:cNvPr>
            <p:cNvGrpSpPr/>
            <p:nvPr/>
          </p:nvGrpSpPr>
          <p:grpSpPr>
            <a:xfrm>
              <a:off x="6819998" y="2279568"/>
              <a:ext cx="1030446" cy="1030446"/>
              <a:chOff x="6819998" y="2279568"/>
              <a:chExt cx="1030446" cy="103044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6C8C404-7F8E-4141-B0AE-FCDAEF4B5E7A}"/>
                  </a:ext>
                </a:extLst>
              </p:cNvPr>
              <p:cNvSpPr/>
              <p:nvPr/>
            </p:nvSpPr>
            <p:spPr>
              <a:xfrm>
                <a:off x="6819998" y="2279568"/>
                <a:ext cx="1030446" cy="1030446"/>
              </a:xfrm>
              <a:prstGeom prst="rect">
                <a:avLst/>
              </a:prstGeom>
              <a:solidFill>
                <a:srgbClr val="3B465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E09C4968-8877-4EDC-813B-7A00991BE8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65345" y="2664659"/>
                <a:ext cx="539750" cy="404813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3 w 192"/>
                  <a:gd name="T13" fmla="*/ 138 h 144"/>
                  <a:gd name="T14" fmla="*/ 74 w 192"/>
                  <a:gd name="T15" fmla="*/ 143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7 w 192"/>
                  <a:gd name="T21" fmla="*/ 128 h 144"/>
                  <a:gd name="T22" fmla="*/ 106 w 192"/>
                  <a:gd name="T23" fmla="*/ 128 h 144"/>
                  <a:gd name="T24" fmla="*/ 113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3 h 144"/>
                  <a:gd name="T30" fmla="*/ 120 w 192"/>
                  <a:gd name="T31" fmla="*/ 138 h 144"/>
                  <a:gd name="T32" fmla="*/ 115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2" y="140"/>
                      <a:pt x="72" y="142"/>
                      <a:pt x="74" y="143"/>
                    </a:cubicBezTo>
                    <a:cubicBezTo>
                      <a:pt x="75" y="144"/>
                      <a:pt x="76" y="144"/>
                      <a:pt x="76" y="144"/>
                    </a:cubicBezTo>
                    <a:cubicBezTo>
                      <a:pt x="78" y="144"/>
                      <a:pt x="79" y="143"/>
                      <a:pt x="80" y="142"/>
                    </a:cubicBezTo>
                    <a:cubicBezTo>
                      <a:pt x="87" y="128"/>
                      <a:pt x="87" y="128"/>
                      <a:pt x="87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3"/>
                    </a:cubicBezTo>
                    <a:cubicBezTo>
                      <a:pt x="120" y="142"/>
                      <a:pt x="121" y="140"/>
                      <a:pt x="120" y="138"/>
                    </a:cubicBezTo>
                    <a:cubicBezTo>
                      <a:pt x="115" y="128"/>
                      <a:pt x="115" y="128"/>
                      <a:pt x="115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" name="组合 31">
              <a:extLst>
                <a:ext uri="{FF2B5EF4-FFF2-40B4-BE49-F238E27FC236}">
                  <a16:creationId xmlns:a16="http://schemas.microsoft.com/office/drawing/2014/main" id="{6B40B37E-CE2A-45E4-96F8-4581AABDB33C}"/>
                </a:ext>
              </a:extLst>
            </p:cNvPr>
            <p:cNvGrpSpPr/>
            <p:nvPr/>
          </p:nvGrpSpPr>
          <p:grpSpPr>
            <a:xfrm>
              <a:off x="5667869" y="1172870"/>
              <a:ext cx="1030446" cy="1030446"/>
              <a:chOff x="5667869" y="1172870"/>
              <a:chExt cx="1030446" cy="103044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B755641-EAFE-4E7D-9D53-3997CD12B30A}"/>
                  </a:ext>
                </a:extLst>
              </p:cNvPr>
              <p:cNvSpPr/>
              <p:nvPr/>
            </p:nvSpPr>
            <p:spPr>
              <a:xfrm>
                <a:off x="5667869" y="1172870"/>
                <a:ext cx="1030446" cy="1030446"/>
              </a:xfrm>
              <a:prstGeom prst="rect">
                <a:avLst/>
              </a:prstGeom>
              <a:solidFill>
                <a:srgbClr val="3B465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2" name="组合 33">
                <a:extLst>
                  <a:ext uri="{FF2B5EF4-FFF2-40B4-BE49-F238E27FC236}">
                    <a16:creationId xmlns:a16="http://schemas.microsoft.com/office/drawing/2014/main" id="{EED9E91A-C007-4EE0-A66B-82D149F1BFC5}"/>
                  </a:ext>
                </a:extLst>
              </p:cNvPr>
              <p:cNvGrpSpPr/>
              <p:nvPr/>
            </p:nvGrpSpPr>
            <p:grpSpPr>
              <a:xfrm>
                <a:off x="5907732" y="1400960"/>
                <a:ext cx="496888" cy="539751"/>
                <a:chOff x="5843588" y="533400"/>
                <a:chExt cx="496888" cy="539751"/>
              </a:xfrm>
            </p:grpSpPr>
            <p:sp>
              <p:nvSpPr>
                <p:cNvPr id="43" name="Freeform 70">
                  <a:extLst>
                    <a:ext uri="{FF2B5EF4-FFF2-40B4-BE49-F238E27FC236}">
                      <a16:creationId xmlns:a16="http://schemas.microsoft.com/office/drawing/2014/main" id="{92019372-E7C8-4413-9BDE-85A15508524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43588" y="533400"/>
                  <a:ext cx="384175" cy="517525"/>
                </a:xfrm>
                <a:custGeom>
                  <a:avLst/>
                  <a:gdLst>
                    <a:gd name="T0" fmla="*/ 80 w 136"/>
                    <a:gd name="T1" fmla="*/ 156 h 184"/>
                    <a:gd name="T2" fmla="*/ 68 w 136"/>
                    <a:gd name="T3" fmla="*/ 168 h 184"/>
                    <a:gd name="T4" fmla="*/ 56 w 136"/>
                    <a:gd name="T5" fmla="*/ 156 h 184"/>
                    <a:gd name="T6" fmla="*/ 68 w 136"/>
                    <a:gd name="T7" fmla="*/ 144 h 184"/>
                    <a:gd name="T8" fmla="*/ 80 w 136"/>
                    <a:gd name="T9" fmla="*/ 156 h 184"/>
                    <a:gd name="T10" fmla="*/ 80 w 136"/>
                    <a:gd name="T11" fmla="*/ 136 h 184"/>
                    <a:gd name="T12" fmla="*/ 20 w 136"/>
                    <a:gd name="T13" fmla="*/ 136 h 184"/>
                    <a:gd name="T14" fmla="*/ 16 w 136"/>
                    <a:gd name="T15" fmla="*/ 132 h 184"/>
                    <a:gd name="T16" fmla="*/ 16 w 136"/>
                    <a:gd name="T17" fmla="*/ 36 h 184"/>
                    <a:gd name="T18" fmla="*/ 20 w 136"/>
                    <a:gd name="T19" fmla="*/ 32 h 184"/>
                    <a:gd name="T20" fmla="*/ 116 w 136"/>
                    <a:gd name="T21" fmla="*/ 32 h 184"/>
                    <a:gd name="T22" fmla="*/ 120 w 136"/>
                    <a:gd name="T23" fmla="*/ 36 h 184"/>
                    <a:gd name="T24" fmla="*/ 120 w 136"/>
                    <a:gd name="T25" fmla="*/ 40 h 184"/>
                    <a:gd name="T26" fmla="*/ 136 w 136"/>
                    <a:gd name="T27" fmla="*/ 40 h 184"/>
                    <a:gd name="T28" fmla="*/ 136 w 136"/>
                    <a:gd name="T29" fmla="*/ 12 h 184"/>
                    <a:gd name="T30" fmla="*/ 124 w 136"/>
                    <a:gd name="T31" fmla="*/ 0 h 184"/>
                    <a:gd name="T32" fmla="*/ 12 w 136"/>
                    <a:gd name="T33" fmla="*/ 0 h 184"/>
                    <a:gd name="T34" fmla="*/ 0 w 136"/>
                    <a:gd name="T35" fmla="*/ 12 h 184"/>
                    <a:gd name="T36" fmla="*/ 0 w 136"/>
                    <a:gd name="T37" fmla="*/ 172 h 184"/>
                    <a:gd name="T38" fmla="*/ 12 w 136"/>
                    <a:gd name="T39" fmla="*/ 184 h 184"/>
                    <a:gd name="T40" fmla="*/ 81 w 136"/>
                    <a:gd name="T41" fmla="*/ 184 h 184"/>
                    <a:gd name="T42" fmla="*/ 80 w 136"/>
                    <a:gd name="T43" fmla="*/ 180 h 184"/>
                    <a:gd name="T44" fmla="*/ 80 w 136"/>
                    <a:gd name="T45" fmla="*/ 156 h 184"/>
                    <a:gd name="T46" fmla="*/ 65 w 136"/>
                    <a:gd name="T47" fmla="*/ 17 h 184"/>
                    <a:gd name="T48" fmla="*/ 71 w 136"/>
                    <a:gd name="T49" fmla="*/ 17 h 184"/>
                    <a:gd name="T50" fmla="*/ 72 w 136"/>
                    <a:gd name="T51" fmla="*/ 20 h 184"/>
                    <a:gd name="T52" fmla="*/ 71 w 136"/>
                    <a:gd name="T53" fmla="*/ 23 h 184"/>
                    <a:gd name="T54" fmla="*/ 68 w 136"/>
                    <a:gd name="T55" fmla="*/ 24 h 184"/>
                    <a:gd name="T56" fmla="*/ 65 w 136"/>
                    <a:gd name="T57" fmla="*/ 23 h 184"/>
                    <a:gd name="T58" fmla="*/ 64 w 136"/>
                    <a:gd name="T59" fmla="*/ 20 h 184"/>
                    <a:gd name="T60" fmla="*/ 65 w 136"/>
                    <a:gd name="T61" fmla="*/ 17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36" h="184">
                      <a:moveTo>
                        <a:pt x="80" y="156"/>
                      </a:moveTo>
                      <a:cubicBezTo>
                        <a:pt x="80" y="162"/>
                        <a:pt x="75" y="168"/>
                        <a:pt x="68" y="168"/>
                      </a:cubicBezTo>
                      <a:cubicBezTo>
                        <a:pt x="62" y="168"/>
                        <a:pt x="56" y="162"/>
                        <a:pt x="56" y="156"/>
                      </a:cubicBezTo>
                      <a:cubicBezTo>
                        <a:pt x="56" y="149"/>
                        <a:pt x="62" y="144"/>
                        <a:pt x="68" y="144"/>
                      </a:cubicBezTo>
                      <a:cubicBezTo>
                        <a:pt x="75" y="144"/>
                        <a:pt x="80" y="149"/>
                        <a:pt x="80" y="156"/>
                      </a:cubicBezTo>
                      <a:cubicBezTo>
                        <a:pt x="80" y="136"/>
                        <a:pt x="80" y="136"/>
                        <a:pt x="80" y="136"/>
                      </a:cubicBezTo>
                      <a:cubicBezTo>
                        <a:pt x="20" y="136"/>
                        <a:pt x="20" y="136"/>
                        <a:pt x="20" y="136"/>
                      </a:cubicBezTo>
                      <a:cubicBezTo>
                        <a:pt x="18" y="136"/>
                        <a:pt x="16" y="134"/>
                        <a:pt x="16" y="132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6" y="34"/>
                        <a:pt x="18" y="32"/>
                        <a:pt x="20" y="32"/>
                      </a:cubicBezTo>
                      <a:cubicBezTo>
                        <a:pt x="116" y="32"/>
                        <a:pt x="116" y="32"/>
                        <a:pt x="116" y="32"/>
                      </a:cubicBezTo>
                      <a:cubicBezTo>
                        <a:pt x="118" y="32"/>
                        <a:pt x="120" y="34"/>
                        <a:pt x="120" y="36"/>
                      </a:cubicBezTo>
                      <a:cubicBezTo>
                        <a:pt x="120" y="40"/>
                        <a:pt x="120" y="40"/>
                        <a:pt x="120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  <a:cubicBezTo>
                        <a:pt x="136" y="12"/>
                        <a:pt x="136" y="12"/>
                        <a:pt x="136" y="12"/>
                      </a:cubicBezTo>
                      <a:cubicBezTo>
                        <a:pt x="136" y="5"/>
                        <a:pt x="131" y="0"/>
                        <a:pt x="12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72"/>
                        <a:pt x="0" y="172"/>
                        <a:pt x="0" y="172"/>
                      </a:cubicBezTo>
                      <a:cubicBezTo>
                        <a:pt x="0" y="178"/>
                        <a:pt x="6" y="184"/>
                        <a:pt x="12" y="184"/>
                      </a:cubicBezTo>
                      <a:cubicBezTo>
                        <a:pt x="81" y="184"/>
                        <a:pt x="81" y="184"/>
                        <a:pt x="81" y="184"/>
                      </a:cubicBezTo>
                      <a:cubicBezTo>
                        <a:pt x="80" y="183"/>
                        <a:pt x="80" y="181"/>
                        <a:pt x="80" y="180"/>
                      </a:cubicBezTo>
                      <a:lnTo>
                        <a:pt x="80" y="156"/>
                      </a:lnTo>
                      <a:close/>
                      <a:moveTo>
                        <a:pt x="65" y="17"/>
                      </a:moveTo>
                      <a:cubicBezTo>
                        <a:pt x="67" y="16"/>
                        <a:pt x="70" y="16"/>
                        <a:pt x="71" y="17"/>
                      </a:cubicBezTo>
                      <a:cubicBezTo>
                        <a:pt x="72" y="18"/>
                        <a:pt x="72" y="19"/>
                        <a:pt x="72" y="20"/>
                      </a:cubicBezTo>
                      <a:cubicBezTo>
                        <a:pt x="72" y="21"/>
                        <a:pt x="72" y="22"/>
                        <a:pt x="71" y="23"/>
                      </a:cubicBezTo>
                      <a:cubicBezTo>
                        <a:pt x="70" y="23"/>
                        <a:pt x="69" y="24"/>
                        <a:pt x="68" y="24"/>
                      </a:cubicBezTo>
                      <a:cubicBezTo>
                        <a:pt x="67" y="24"/>
                        <a:pt x="66" y="23"/>
                        <a:pt x="65" y="23"/>
                      </a:cubicBezTo>
                      <a:cubicBezTo>
                        <a:pt x="65" y="22"/>
                        <a:pt x="64" y="21"/>
                        <a:pt x="64" y="20"/>
                      </a:cubicBezTo>
                      <a:cubicBezTo>
                        <a:pt x="64" y="19"/>
                        <a:pt x="65" y="18"/>
                        <a:pt x="65" y="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71">
                  <a:extLst>
                    <a:ext uri="{FF2B5EF4-FFF2-40B4-BE49-F238E27FC236}">
                      <a16:creationId xmlns:a16="http://schemas.microsoft.com/office/drawing/2014/main" id="{9A60A241-20DE-4C7B-B1BA-9B22ED1297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091238" y="668338"/>
                  <a:ext cx="249238" cy="404813"/>
                </a:xfrm>
                <a:custGeom>
                  <a:avLst/>
                  <a:gdLst>
                    <a:gd name="T0" fmla="*/ 76 w 88"/>
                    <a:gd name="T1" fmla="*/ 0 h 144"/>
                    <a:gd name="T2" fmla="*/ 12 w 88"/>
                    <a:gd name="T3" fmla="*/ 0 h 144"/>
                    <a:gd name="T4" fmla="*/ 0 w 88"/>
                    <a:gd name="T5" fmla="*/ 12 h 144"/>
                    <a:gd name="T6" fmla="*/ 0 w 88"/>
                    <a:gd name="T7" fmla="*/ 132 h 144"/>
                    <a:gd name="T8" fmla="*/ 12 w 88"/>
                    <a:gd name="T9" fmla="*/ 144 h 144"/>
                    <a:gd name="T10" fmla="*/ 76 w 88"/>
                    <a:gd name="T11" fmla="*/ 144 h 144"/>
                    <a:gd name="T12" fmla="*/ 88 w 88"/>
                    <a:gd name="T13" fmla="*/ 132 h 144"/>
                    <a:gd name="T14" fmla="*/ 88 w 88"/>
                    <a:gd name="T15" fmla="*/ 12 h 144"/>
                    <a:gd name="T16" fmla="*/ 76 w 88"/>
                    <a:gd name="T17" fmla="*/ 0 h 144"/>
                    <a:gd name="T18" fmla="*/ 41 w 88"/>
                    <a:gd name="T19" fmla="*/ 17 h 144"/>
                    <a:gd name="T20" fmla="*/ 47 w 88"/>
                    <a:gd name="T21" fmla="*/ 17 h 144"/>
                    <a:gd name="T22" fmla="*/ 48 w 88"/>
                    <a:gd name="T23" fmla="*/ 20 h 144"/>
                    <a:gd name="T24" fmla="*/ 47 w 88"/>
                    <a:gd name="T25" fmla="*/ 23 h 144"/>
                    <a:gd name="T26" fmla="*/ 44 w 88"/>
                    <a:gd name="T27" fmla="*/ 24 h 144"/>
                    <a:gd name="T28" fmla="*/ 41 w 88"/>
                    <a:gd name="T29" fmla="*/ 23 h 144"/>
                    <a:gd name="T30" fmla="*/ 40 w 88"/>
                    <a:gd name="T31" fmla="*/ 20 h 144"/>
                    <a:gd name="T32" fmla="*/ 41 w 88"/>
                    <a:gd name="T33" fmla="*/ 17 h 144"/>
                    <a:gd name="T34" fmla="*/ 25 w 88"/>
                    <a:gd name="T35" fmla="*/ 17 h 144"/>
                    <a:gd name="T36" fmla="*/ 31 w 88"/>
                    <a:gd name="T37" fmla="*/ 17 h 144"/>
                    <a:gd name="T38" fmla="*/ 32 w 88"/>
                    <a:gd name="T39" fmla="*/ 20 h 144"/>
                    <a:gd name="T40" fmla="*/ 31 w 88"/>
                    <a:gd name="T41" fmla="*/ 23 h 144"/>
                    <a:gd name="T42" fmla="*/ 28 w 88"/>
                    <a:gd name="T43" fmla="*/ 24 h 144"/>
                    <a:gd name="T44" fmla="*/ 25 w 88"/>
                    <a:gd name="T45" fmla="*/ 23 h 144"/>
                    <a:gd name="T46" fmla="*/ 24 w 88"/>
                    <a:gd name="T47" fmla="*/ 20 h 144"/>
                    <a:gd name="T48" fmla="*/ 25 w 88"/>
                    <a:gd name="T49" fmla="*/ 17 h 144"/>
                    <a:gd name="T50" fmla="*/ 47 w 88"/>
                    <a:gd name="T51" fmla="*/ 127 h 144"/>
                    <a:gd name="T52" fmla="*/ 44 w 88"/>
                    <a:gd name="T53" fmla="*/ 128 h 144"/>
                    <a:gd name="T54" fmla="*/ 41 w 88"/>
                    <a:gd name="T55" fmla="*/ 127 h 144"/>
                    <a:gd name="T56" fmla="*/ 40 w 88"/>
                    <a:gd name="T57" fmla="*/ 124 h 144"/>
                    <a:gd name="T58" fmla="*/ 41 w 88"/>
                    <a:gd name="T59" fmla="*/ 121 h 144"/>
                    <a:gd name="T60" fmla="*/ 47 w 88"/>
                    <a:gd name="T61" fmla="*/ 121 h 144"/>
                    <a:gd name="T62" fmla="*/ 48 w 88"/>
                    <a:gd name="T63" fmla="*/ 124 h 144"/>
                    <a:gd name="T64" fmla="*/ 47 w 88"/>
                    <a:gd name="T65" fmla="*/ 127 h 144"/>
                    <a:gd name="T66" fmla="*/ 72 w 88"/>
                    <a:gd name="T67" fmla="*/ 108 h 144"/>
                    <a:gd name="T68" fmla="*/ 68 w 88"/>
                    <a:gd name="T69" fmla="*/ 112 h 144"/>
                    <a:gd name="T70" fmla="*/ 20 w 88"/>
                    <a:gd name="T71" fmla="*/ 112 h 144"/>
                    <a:gd name="T72" fmla="*/ 16 w 88"/>
                    <a:gd name="T73" fmla="*/ 108 h 144"/>
                    <a:gd name="T74" fmla="*/ 16 w 88"/>
                    <a:gd name="T75" fmla="*/ 36 h 144"/>
                    <a:gd name="T76" fmla="*/ 20 w 88"/>
                    <a:gd name="T77" fmla="*/ 32 h 144"/>
                    <a:gd name="T78" fmla="*/ 68 w 88"/>
                    <a:gd name="T79" fmla="*/ 32 h 144"/>
                    <a:gd name="T80" fmla="*/ 72 w 88"/>
                    <a:gd name="T81" fmla="*/ 36 h 144"/>
                    <a:gd name="T82" fmla="*/ 72 w 88"/>
                    <a:gd name="T83" fmla="*/ 108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8" h="144">
                      <a:moveTo>
                        <a:pt x="76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138"/>
                        <a:pt x="6" y="144"/>
                        <a:pt x="12" y="144"/>
                      </a:cubicBezTo>
                      <a:cubicBezTo>
                        <a:pt x="76" y="144"/>
                        <a:pt x="76" y="144"/>
                        <a:pt x="76" y="144"/>
                      </a:cubicBezTo>
                      <a:cubicBezTo>
                        <a:pt x="83" y="144"/>
                        <a:pt x="88" y="138"/>
                        <a:pt x="88" y="13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8" y="5"/>
                        <a:pt x="83" y="0"/>
                        <a:pt x="76" y="0"/>
                      </a:cubicBezTo>
                      <a:close/>
                      <a:moveTo>
                        <a:pt x="41" y="17"/>
                      </a:moveTo>
                      <a:cubicBezTo>
                        <a:pt x="43" y="16"/>
                        <a:pt x="45" y="16"/>
                        <a:pt x="47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8" y="22"/>
                        <a:pt x="47" y="23"/>
                      </a:cubicBezTo>
                      <a:cubicBezTo>
                        <a:pt x="46" y="23"/>
                        <a:pt x="45" y="24"/>
                        <a:pt x="44" y="24"/>
                      </a:cubicBezTo>
                      <a:cubicBezTo>
                        <a:pt x="43" y="24"/>
                        <a:pt x="42" y="23"/>
                        <a:pt x="41" y="23"/>
                      </a:cubicBezTo>
                      <a:cubicBezTo>
                        <a:pt x="41" y="22"/>
                        <a:pt x="40" y="21"/>
                        <a:pt x="40" y="20"/>
                      </a:cubicBezTo>
                      <a:cubicBezTo>
                        <a:pt x="40" y="19"/>
                        <a:pt x="41" y="18"/>
                        <a:pt x="41" y="17"/>
                      </a:cubicBezTo>
                      <a:close/>
                      <a:moveTo>
                        <a:pt x="25" y="17"/>
                      </a:moveTo>
                      <a:cubicBezTo>
                        <a:pt x="27" y="16"/>
                        <a:pt x="30" y="16"/>
                        <a:pt x="31" y="17"/>
                      </a:cubicBezTo>
                      <a:cubicBezTo>
                        <a:pt x="32" y="18"/>
                        <a:pt x="32" y="19"/>
                        <a:pt x="32" y="20"/>
                      </a:cubicBezTo>
                      <a:cubicBezTo>
                        <a:pt x="32" y="21"/>
                        <a:pt x="32" y="22"/>
                        <a:pt x="31" y="23"/>
                      </a:cubicBezTo>
                      <a:cubicBezTo>
                        <a:pt x="30" y="23"/>
                        <a:pt x="29" y="24"/>
                        <a:pt x="28" y="24"/>
                      </a:cubicBezTo>
                      <a:cubicBezTo>
                        <a:pt x="27" y="24"/>
                        <a:pt x="26" y="23"/>
                        <a:pt x="25" y="23"/>
                      </a:cubicBezTo>
                      <a:cubicBezTo>
                        <a:pt x="25" y="22"/>
                        <a:pt x="24" y="21"/>
                        <a:pt x="24" y="20"/>
                      </a:cubicBezTo>
                      <a:cubicBezTo>
                        <a:pt x="24" y="19"/>
                        <a:pt x="25" y="18"/>
                        <a:pt x="25" y="17"/>
                      </a:cubicBezTo>
                      <a:close/>
                      <a:moveTo>
                        <a:pt x="47" y="127"/>
                      </a:moveTo>
                      <a:cubicBezTo>
                        <a:pt x="46" y="127"/>
                        <a:pt x="45" y="128"/>
                        <a:pt x="44" y="128"/>
                      </a:cubicBezTo>
                      <a:cubicBezTo>
                        <a:pt x="43" y="128"/>
                        <a:pt x="42" y="127"/>
                        <a:pt x="41" y="127"/>
                      </a:cubicBezTo>
                      <a:cubicBezTo>
                        <a:pt x="41" y="126"/>
                        <a:pt x="40" y="125"/>
                        <a:pt x="40" y="124"/>
                      </a:cubicBezTo>
                      <a:cubicBezTo>
                        <a:pt x="40" y="123"/>
                        <a:pt x="41" y="122"/>
                        <a:pt x="41" y="121"/>
                      </a:cubicBezTo>
                      <a:cubicBezTo>
                        <a:pt x="43" y="120"/>
                        <a:pt x="46" y="120"/>
                        <a:pt x="47" y="121"/>
                      </a:cubicBezTo>
                      <a:cubicBezTo>
                        <a:pt x="48" y="122"/>
                        <a:pt x="48" y="123"/>
                        <a:pt x="48" y="124"/>
                      </a:cubicBezTo>
                      <a:cubicBezTo>
                        <a:pt x="48" y="125"/>
                        <a:pt x="48" y="126"/>
                        <a:pt x="47" y="127"/>
                      </a:cubicBezTo>
                      <a:close/>
                      <a:moveTo>
                        <a:pt x="72" y="108"/>
                      </a:moveTo>
                      <a:cubicBezTo>
                        <a:pt x="72" y="110"/>
                        <a:pt x="70" y="112"/>
                        <a:pt x="68" y="112"/>
                      </a:cubicBezTo>
                      <a:cubicBezTo>
                        <a:pt x="20" y="112"/>
                        <a:pt x="20" y="112"/>
                        <a:pt x="20" y="112"/>
                      </a:cubicBezTo>
                      <a:cubicBezTo>
                        <a:pt x="18" y="112"/>
                        <a:pt x="16" y="110"/>
                        <a:pt x="16" y="108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6" y="34"/>
                        <a:pt x="18" y="32"/>
                        <a:pt x="20" y="32"/>
                      </a:cubicBezTo>
                      <a:cubicBezTo>
                        <a:pt x="68" y="32"/>
                        <a:pt x="68" y="32"/>
                        <a:pt x="68" y="32"/>
                      </a:cubicBezTo>
                      <a:cubicBezTo>
                        <a:pt x="70" y="32"/>
                        <a:pt x="72" y="34"/>
                        <a:pt x="72" y="36"/>
                      </a:cubicBezTo>
                      <a:lnTo>
                        <a:pt x="72" y="1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132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164BB0E1-996B-4705-BE63-08E6C8D7EC7A}"/>
              </a:ext>
            </a:extLst>
          </p:cNvPr>
          <p:cNvSpPr txBox="1"/>
          <p:nvPr/>
        </p:nvSpPr>
        <p:spPr>
          <a:xfrm>
            <a:off x="4684935" y="267073"/>
            <a:ext cx="28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資料結構</a:t>
            </a:r>
            <a:endParaRPr lang="zh-CN" altLang="en-US" sz="28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CB36E4-98A6-4B77-A4A0-E4B99268FB98}"/>
              </a:ext>
            </a:extLst>
          </p:cNvPr>
          <p:cNvGrpSpPr/>
          <p:nvPr/>
        </p:nvGrpSpPr>
        <p:grpSpPr>
          <a:xfrm>
            <a:off x="459984" y="1176778"/>
            <a:ext cx="1531775" cy="657628"/>
            <a:chOff x="459984" y="1176778"/>
            <a:chExt cx="1531775" cy="657628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26F18C1-E4B1-4CF3-810A-5EA7B2691741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4FD6C73-0AB6-4FAD-849E-A7B2B08E56FB}"/>
                </a:ext>
              </a:extLst>
            </p:cNvPr>
            <p:cNvGrpSpPr/>
            <p:nvPr/>
          </p:nvGrpSpPr>
          <p:grpSpPr>
            <a:xfrm>
              <a:off x="459984" y="1205059"/>
              <a:ext cx="1531775" cy="629347"/>
              <a:chOff x="459984" y="1221200"/>
              <a:chExt cx="1531775" cy="629347"/>
            </a:xfrm>
          </p:grpSpPr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E34BB970-6504-4050-8E3B-BDB55244349F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61" name="文本框 47">
                <a:extLst>
                  <a:ext uri="{FF2B5EF4-FFF2-40B4-BE49-F238E27FC236}">
                    <a16:creationId xmlns:a16="http://schemas.microsoft.com/office/drawing/2014/main" id="{1B4EE88B-F3D5-470F-BB11-4F5A63E4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E638187-0BD5-4902-BEBD-8D4D9F086C59}"/>
                  </a:ext>
                </a:extLst>
              </p:cNvPr>
              <p:cNvSpPr txBox="1"/>
              <p:nvPr/>
            </p:nvSpPr>
            <p:spPr>
              <a:xfrm>
                <a:off x="572338" y="1221200"/>
                <a:ext cx="11378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vector</a:t>
                </a:r>
                <a:endParaRPr lang="zh-TW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63" name="3">
            <a:extLst>
              <a:ext uri="{FF2B5EF4-FFF2-40B4-BE49-F238E27FC236}">
                <a16:creationId xmlns:a16="http://schemas.microsoft.com/office/drawing/2014/main" id="{9BFC441B-8509-47DD-8502-599B149EF210}"/>
              </a:ext>
            </a:extLst>
          </p:cNvPr>
          <p:cNvSpPr/>
          <p:nvPr/>
        </p:nvSpPr>
        <p:spPr>
          <a:xfrm>
            <a:off x="492211" y="1978761"/>
            <a:ext cx="4965909" cy="4799111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30">
            <a:extLst>
              <a:ext uri="{FF2B5EF4-FFF2-40B4-BE49-F238E27FC236}">
                <a16:creationId xmlns:a16="http://schemas.microsoft.com/office/drawing/2014/main" id="{F2798108-69F5-4BD5-9E80-4E9F4A0991BB}"/>
              </a:ext>
            </a:extLst>
          </p:cNvPr>
          <p:cNvCxnSpPr>
            <a:cxnSpLocks/>
          </p:cNvCxnSpPr>
          <p:nvPr/>
        </p:nvCxnSpPr>
        <p:spPr>
          <a:xfrm>
            <a:off x="597348" y="2600266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6">
            <a:extLst>
              <a:ext uri="{FF2B5EF4-FFF2-40B4-BE49-F238E27FC236}">
                <a16:creationId xmlns:a16="http://schemas.microsoft.com/office/drawing/2014/main" id="{0A9544DD-FC9F-4038-AF2D-AE9EF818722C}"/>
              </a:ext>
            </a:extLst>
          </p:cNvPr>
          <p:cNvSpPr txBox="1"/>
          <p:nvPr/>
        </p:nvSpPr>
        <p:spPr>
          <a:xfrm>
            <a:off x="692115" y="2677611"/>
            <a:ext cx="444499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是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C++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標準程式庫中的一個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，可視為會自動擴展容量的陣列，是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C++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標準程式庫中的眾多容器（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）之一，以循序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(Sequential)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的方式維護變數集合，使用前預先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#include &lt;vector&gt; </a:t>
            </a:r>
            <a:r>
              <a:rPr lang="zh-TW" altLang="en-US" dirty="0"/>
              <a:t>即可。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Freeform 331">
            <a:extLst>
              <a:ext uri="{FF2B5EF4-FFF2-40B4-BE49-F238E27FC236}">
                <a16:creationId xmlns:a16="http://schemas.microsoft.com/office/drawing/2014/main" id="{F4265701-81C2-4E3D-B43B-7B54BE9082B3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F77FF9-0D28-4D03-A247-DEB1C4673A9B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內容</a:t>
            </a:r>
          </a:p>
        </p:txBody>
      </p:sp>
      <p:sp>
        <p:nvSpPr>
          <p:cNvPr id="83" name="Shape 897">
            <a:extLst>
              <a:ext uri="{FF2B5EF4-FFF2-40B4-BE49-F238E27FC236}">
                <a16:creationId xmlns:a16="http://schemas.microsoft.com/office/drawing/2014/main" id="{48746628-8D5E-49FC-BE90-0ACB80953F50}"/>
              </a:ext>
            </a:extLst>
          </p:cNvPr>
          <p:cNvSpPr>
            <a:spLocks noChangeAspect="1"/>
          </p:cNvSpPr>
          <p:nvPr/>
        </p:nvSpPr>
        <p:spPr>
          <a:xfrm>
            <a:off x="6092122" y="2067128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4" name="30">
            <a:extLst>
              <a:ext uri="{FF2B5EF4-FFF2-40B4-BE49-F238E27FC236}">
                <a16:creationId xmlns:a16="http://schemas.microsoft.com/office/drawing/2014/main" id="{73CD17C2-22B2-401C-8760-88448D61F99A}"/>
              </a:ext>
            </a:extLst>
          </p:cNvPr>
          <p:cNvCxnSpPr>
            <a:cxnSpLocks/>
          </p:cNvCxnSpPr>
          <p:nvPr/>
        </p:nvCxnSpPr>
        <p:spPr>
          <a:xfrm>
            <a:off x="5915127" y="1834406"/>
            <a:ext cx="5887232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6">
            <a:extLst>
              <a:ext uri="{FF2B5EF4-FFF2-40B4-BE49-F238E27FC236}">
                <a16:creationId xmlns:a16="http://schemas.microsoft.com/office/drawing/2014/main" id="{FF0484A5-D76B-4A56-B6CB-433EB5E58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313" y="1143504"/>
            <a:ext cx="2650859" cy="523220"/>
          </a:xfrm>
          <a:prstGeom prst="rect">
            <a:avLst/>
          </a:prstGeom>
          <a:solidFill>
            <a:srgbClr val="3B4658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dirty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特色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86" name="Shape 897">
            <a:extLst>
              <a:ext uri="{FF2B5EF4-FFF2-40B4-BE49-F238E27FC236}">
                <a16:creationId xmlns:a16="http://schemas.microsoft.com/office/drawing/2014/main" id="{2204FE9A-466E-4788-91C5-26F50CA1103F}"/>
              </a:ext>
            </a:extLst>
          </p:cNvPr>
          <p:cNvSpPr>
            <a:spLocks noChangeAspect="1"/>
          </p:cNvSpPr>
          <p:nvPr/>
        </p:nvSpPr>
        <p:spPr>
          <a:xfrm>
            <a:off x="6092122" y="2859985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97">
            <a:extLst>
              <a:ext uri="{FF2B5EF4-FFF2-40B4-BE49-F238E27FC236}">
                <a16:creationId xmlns:a16="http://schemas.microsoft.com/office/drawing/2014/main" id="{17CAAE3A-DF70-47D2-B7D1-E7458B4E8E0D}"/>
              </a:ext>
            </a:extLst>
          </p:cNvPr>
          <p:cNvSpPr>
            <a:spLocks noChangeAspect="1"/>
          </p:cNvSpPr>
          <p:nvPr/>
        </p:nvSpPr>
        <p:spPr>
          <a:xfrm>
            <a:off x="6092122" y="3652842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97">
            <a:extLst>
              <a:ext uri="{FF2B5EF4-FFF2-40B4-BE49-F238E27FC236}">
                <a16:creationId xmlns:a16="http://schemas.microsoft.com/office/drawing/2014/main" id="{83C7CF45-E13B-43AF-94A0-6ED6B6649C94}"/>
              </a:ext>
            </a:extLst>
          </p:cNvPr>
          <p:cNvSpPr>
            <a:spLocks noChangeAspect="1"/>
          </p:cNvSpPr>
          <p:nvPr/>
        </p:nvSpPr>
        <p:spPr>
          <a:xfrm>
            <a:off x="6092122" y="4445699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7">
            <a:extLst>
              <a:ext uri="{FF2B5EF4-FFF2-40B4-BE49-F238E27FC236}">
                <a16:creationId xmlns:a16="http://schemas.microsoft.com/office/drawing/2014/main" id="{FB614F5E-0D03-4639-A748-445E108655BE}"/>
              </a:ext>
            </a:extLst>
          </p:cNvPr>
          <p:cNvSpPr>
            <a:spLocks noChangeAspect="1"/>
          </p:cNvSpPr>
          <p:nvPr/>
        </p:nvSpPr>
        <p:spPr>
          <a:xfrm>
            <a:off x="6092122" y="5238556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TextBox 106">
            <a:extLst>
              <a:ext uri="{FF2B5EF4-FFF2-40B4-BE49-F238E27FC236}">
                <a16:creationId xmlns:a16="http://schemas.microsoft.com/office/drawing/2014/main" id="{876AA8CC-6CA3-48D6-925D-04543D90F8D8}"/>
              </a:ext>
            </a:extLst>
          </p:cNvPr>
          <p:cNvSpPr txBox="1"/>
          <p:nvPr/>
        </p:nvSpPr>
        <p:spPr>
          <a:xfrm>
            <a:off x="6732293" y="2161323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支援隨機存取</a:t>
            </a:r>
          </a:p>
        </p:txBody>
      </p:sp>
      <p:sp>
        <p:nvSpPr>
          <p:cNvPr id="91" name="TextBox 106">
            <a:extLst>
              <a:ext uri="{FF2B5EF4-FFF2-40B4-BE49-F238E27FC236}">
                <a16:creationId xmlns:a16="http://schemas.microsoft.com/office/drawing/2014/main" id="{F38E30E9-1D03-4EAE-A855-8BD00C3C7F62}"/>
              </a:ext>
            </a:extLst>
          </p:cNvPr>
          <p:cNvSpPr txBox="1"/>
          <p:nvPr/>
        </p:nvSpPr>
        <p:spPr>
          <a:xfrm>
            <a:off x="6732293" y="3020453"/>
            <a:ext cx="416520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TW" altLang="en-US" sz="2000" dirty="0"/>
              <a:t>集合尾端增刪元素很快 </a:t>
            </a:r>
            <a:r>
              <a:rPr lang="en-US" altLang="zh-TW" sz="2000" dirty="0"/>
              <a:t>: O(1)</a:t>
            </a:r>
          </a:p>
          <a:p>
            <a:pPr algn="just">
              <a:lnSpc>
                <a:spcPts val="1500"/>
              </a:lnSpc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106">
            <a:extLst>
              <a:ext uri="{FF2B5EF4-FFF2-40B4-BE49-F238E27FC236}">
                <a16:creationId xmlns:a16="http://schemas.microsoft.com/office/drawing/2014/main" id="{EE0A007E-98F5-4C0F-B4E9-5D76F65F8A65}"/>
              </a:ext>
            </a:extLst>
          </p:cNvPr>
          <p:cNvSpPr txBox="1"/>
          <p:nvPr/>
        </p:nvSpPr>
        <p:spPr>
          <a:xfrm>
            <a:off x="6776139" y="3703601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集合中間增刪元素比較費時 </a:t>
            </a:r>
            <a:r>
              <a:rPr lang="en-US" altLang="zh-TW" sz="2000" dirty="0"/>
              <a:t>: O(n)</a:t>
            </a:r>
          </a:p>
        </p:txBody>
      </p:sp>
      <p:sp>
        <p:nvSpPr>
          <p:cNvPr id="93" name="TextBox 106">
            <a:extLst>
              <a:ext uri="{FF2B5EF4-FFF2-40B4-BE49-F238E27FC236}">
                <a16:creationId xmlns:a16="http://schemas.microsoft.com/office/drawing/2014/main" id="{F9D19F13-A1AD-4780-8A2F-E05001895D2F}"/>
              </a:ext>
            </a:extLst>
          </p:cNvPr>
          <p:cNvSpPr txBox="1"/>
          <p:nvPr/>
        </p:nvSpPr>
        <p:spPr>
          <a:xfrm>
            <a:off x="6776139" y="4395701"/>
            <a:ext cx="416520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dirty="0"/>
              <a:t>以模板</a:t>
            </a:r>
            <a:r>
              <a:rPr lang="en-US" altLang="zh-TW" dirty="0"/>
              <a:t>(</a:t>
            </a:r>
            <a:r>
              <a:rPr lang="zh-TW" altLang="en-US" dirty="0"/>
              <a:t>泛型</a:t>
            </a:r>
            <a:r>
              <a:rPr lang="en-US" altLang="zh-TW" dirty="0"/>
              <a:t>)</a:t>
            </a:r>
            <a:r>
              <a:rPr lang="zh-TW" altLang="en-US" dirty="0"/>
              <a:t>方式實現，可以儲存任意類型的變數，包括使用者自定義的資料型態。</a:t>
            </a:r>
          </a:p>
        </p:txBody>
      </p:sp>
      <p:sp>
        <p:nvSpPr>
          <p:cNvPr id="94" name="TextBox 106">
            <a:extLst>
              <a:ext uri="{FF2B5EF4-FFF2-40B4-BE49-F238E27FC236}">
                <a16:creationId xmlns:a16="http://schemas.microsoft.com/office/drawing/2014/main" id="{EE487222-70C6-40FA-BD43-BF289B81394E}"/>
              </a:ext>
            </a:extLst>
          </p:cNvPr>
          <p:cNvSpPr txBox="1"/>
          <p:nvPr/>
        </p:nvSpPr>
        <p:spPr>
          <a:xfrm>
            <a:off x="6776139" y="5210252"/>
            <a:ext cx="416520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dirty="0"/>
              <a:t>有一些容器提供 </a:t>
            </a:r>
            <a:r>
              <a:rPr lang="en-US" altLang="zh-TW" dirty="0"/>
              <a:t>stable iterator </a:t>
            </a:r>
            <a:r>
              <a:rPr lang="zh-TW" altLang="en-US" dirty="0"/>
              <a:t>保證，很不幸的 </a:t>
            </a:r>
            <a:r>
              <a:rPr lang="en-US" altLang="zh-TW" dirty="0"/>
              <a:t>vector </a:t>
            </a:r>
            <a:r>
              <a:rPr lang="zh-TW" altLang="en-US" dirty="0"/>
              <a:t>不保證。因此存在一些可能造成 </a:t>
            </a:r>
            <a:r>
              <a:rPr lang="en-US" altLang="zh-TW" dirty="0"/>
              <a:t>vector iterator </a:t>
            </a:r>
            <a:r>
              <a:rPr lang="zh-TW" altLang="en-US" dirty="0"/>
              <a:t>失效的操作。</a:t>
            </a:r>
          </a:p>
        </p:txBody>
      </p:sp>
      <p:sp>
        <p:nvSpPr>
          <p:cNvPr id="95" name="Freeform 103">
            <a:extLst>
              <a:ext uri="{FF2B5EF4-FFF2-40B4-BE49-F238E27FC236}">
                <a16:creationId xmlns:a16="http://schemas.microsoft.com/office/drawing/2014/main" id="{05341A35-B0DA-41BB-AD84-DC6D2CC7D192}"/>
              </a:ext>
            </a:extLst>
          </p:cNvPr>
          <p:cNvSpPr>
            <a:spLocks noEditPoints="1"/>
          </p:cNvSpPr>
          <p:nvPr/>
        </p:nvSpPr>
        <p:spPr bwMode="auto">
          <a:xfrm>
            <a:off x="612880" y="4119726"/>
            <a:ext cx="350533" cy="428705"/>
          </a:xfrm>
          <a:custGeom>
            <a:avLst/>
            <a:gdLst>
              <a:gd name="T0" fmla="*/ 101 w 409"/>
              <a:gd name="T1" fmla="*/ 162 h 409"/>
              <a:gd name="T2" fmla="*/ 101 w 409"/>
              <a:gd name="T3" fmla="*/ 323 h 409"/>
              <a:gd name="T4" fmla="*/ 350 w 409"/>
              <a:gd name="T5" fmla="*/ 323 h 409"/>
              <a:gd name="T6" fmla="*/ 350 w 409"/>
              <a:gd name="T7" fmla="*/ 162 h 409"/>
              <a:gd name="T8" fmla="*/ 101 w 409"/>
              <a:gd name="T9" fmla="*/ 162 h 409"/>
              <a:gd name="T10" fmla="*/ 240 w 409"/>
              <a:gd name="T11" fmla="*/ 88 h 409"/>
              <a:gd name="T12" fmla="*/ 216 w 409"/>
              <a:gd name="T13" fmla="*/ 124 h 409"/>
              <a:gd name="T14" fmla="*/ 60 w 409"/>
              <a:gd name="T15" fmla="*/ 124 h 409"/>
              <a:gd name="T16" fmla="*/ 60 w 409"/>
              <a:gd name="T17" fmla="*/ 286 h 409"/>
              <a:gd name="T18" fmla="*/ 86 w 409"/>
              <a:gd name="T19" fmla="*/ 286 h 409"/>
              <a:gd name="T20" fmla="*/ 86 w 409"/>
              <a:gd name="T21" fmla="*/ 146 h 409"/>
              <a:gd name="T22" fmla="*/ 309 w 409"/>
              <a:gd name="T23" fmla="*/ 146 h 409"/>
              <a:gd name="T24" fmla="*/ 309 w 409"/>
              <a:gd name="T25" fmla="*/ 88 h 409"/>
              <a:gd name="T26" fmla="*/ 240 w 409"/>
              <a:gd name="T27" fmla="*/ 88 h 409"/>
              <a:gd name="T28" fmla="*/ 204 w 409"/>
              <a:gd name="T29" fmla="*/ 0 h 409"/>
              <a:gd name="T30" fmla="*/ 245 w 409"/>
              <a:gd name="T31" fmla="*/ 5 h 409"/>
              <a:gd name="T32" fmla="*/ 285 w 409"/>
              <a:gd name="T33" fmla="*/ 18 h 409"/>
              <a:gd name="T34" fmla="*/ 319 w 409"/>
              <a:gd name="T35" fmla="*/ 36 h 409"/>
              <a:gd name="T36" fmla="*/ 349 w 409"/>
              <a:gd name="T37" fmla="*/ 60 h 409"/>
              <a:gd name="T38" fmla="*/ 374 w 409"/>
              <a:gd name="T39" fmla="*/ 91 h 409"/>
              <a:gd name="T40" fmla="*/ 393 w 409"/>
              <a:gd name="T41" fmla="*/ 126 h 409"/>
              <a:gd name="T42" fmla="*/ 405 w 409"/>
              <a:gd name="T43" fmla="*/ 164 h 409"/>
              <a:gd name="T44" fmla="*/ 409 w 409"/>
              <a:gd name="T45" fmla="*/ 205 h 409"/>
              <a:gd name="T46" fmla="*/ 405 w 409"/>
              <a:gd name="T47" fmla="*/ 246 h 409"/>
              <a:gd name="T48" fmla="*/ 393 w 409"/>
              <a:gd name="T49" fmla="*/ 286 h 409"/>
              <a:gd name="T50" fmla="*/ 374 w 409"/>
              <a:gd name="T51" fmla="*/ 320 h 409"/>
              <a:gd name="T52" fmla="*/ 349 w 409"/>
              <a:gd name="T53" fmla="*/ 349 h 409"/>
              <a:gd name="T54" fmla="*/ 319 w 409"/>
              <a:gd name="T55" fmla="*/ 375 h 409"/>
              <a:gd name="T56" fmla="*/ 285 w 409"/>
              <a:gd name="T57" fmla="*/ 394 h 409"/>
              <a:gd name="T58" fmla="*/ 245 w 409"/>
              <a:gd name="T59" fmla="*/ 406 h 409"/>
              <a:gd name="T60" fmla="*/ 204 w 409"/>
              <a:gd name="T61" fmla="*/ 409 h 409"/>
              <a:gd name="T62" fmla="*/ 163 w 409"/>
              <a:gd name="T63" fmla="*/ 406 h 409"/>
              <a:gd name="T64" fmla="*/ 125 w 409"/>
              <a:gd name="T65" fmla="*/ 394 h 409"/>
              <a:gd name="T66" fmla="*/ 91 w 409"/>
              <a:gd name="T67" fmla="*/ 375 h 409"/>
              <a:gd name="T68" fmla="*/ 60 w 409"/>
              <a:gd name="T69" fmla="*/ 349 h 409"/>
              <a:gd name="T70" fmla="*/ 36 w 409"/>
              <a:gd name="T71" fmla="*/ 320 h 409"/>
              <a:gd name="T72" fmla="*/ 17 w 409"/>
              <a:gd name="T73" fmla="*/ 286 h 409"/>
              <a:gd name="T74" fmla="*/ 5 w 409"/>
              <a:gd name="T75" fmla="*/ 246 h 409"/>
              <a:gd name="T76" fmla="*/ 0 w 409"/>
              <a:gd name="T77" fmla="*/ 205 h 409"/>
              <a:gd name="T78" fmla="*/ 5 w 409"/>
              <a:gd name="T79" fmla="*/ 164 h 409"/>
              <a:gd name="T80" fmla="*/ 17 w 409"/>
              <a:gd name="T81" fmla="*/ 126 h 409"/>
              <a:gd name="T82" fmla="*/ 36 w 409"/>
              <a:gd name="T83" fmla="*/ 91 h 409"/>
              <a:gd name="T84" fmla="*/ 60 w 409"/>
              <a:gd name="T85" fmla="*/ 60 h 409"/>
              <a:gd name="T86" fmla="*/ 91 w 409"/>
              <a:gd name="T87" fmla="*/ 36 h 409"/>
              <a:gd name="T88" fmla="*/ 125 w 409"/>
              <a:gd name="T89" fmla="*/ 18 h 409"/>
              <a:gd name="T90" fmla="*/ 163 w 409"/>
              <a:gd name="T91" fmla="*/ 5 h 409"/>
              <a:gd name="T92" fmla="*/ 204 w 409"/>
              <a:gd name="T9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9" h="409">
                <a:moveTo>
                  <a:pt x="101" y="162"/>
                </a:moveTo>
                <a:lnTo>
                  <a:pt x="101" y="323"/>
                </a:lnTo>
                <a:lnTo>
                  <a:pt x="350" y="323"/>
                </a:lnTo>
                <a:lnTo>
                  <a:pt x="350" y="162"/>
                </a:lnTo>
                <a:lnTo>
                  <a:pt x="101" y="162"/>
                </a:lnTo>
                <a:close/>
                <a:moveTo>
                  <a:pt x="240" y="88"/>
                </a:moveTo>
                <a:lnTo>
                  <a:pt x="216" y="124"/>
                </a:lnTo>
                <a:lnTo>
                  <a:pt x="60" y="124"/>
                </a:lnTo>
                <a:lnTo>
                  <a:pt x="60" y="286"/>
                </a:lnTo>
                <a:lnTo>
                  <a:pt x="86" y="286"/>
                </a:lnTo>
                <a:lnTo>
                  <a:pt x="86" y="146"/>
                </a:lnTo>
                <a:lnTo>
                  <a:pt x="309" y="146"/>
                </a:lnTo>
                <a:lnTo>
                  <a:pt x="309" y="88"/>
                </a:lnTo>
                <a:lnTo>
                  <a:pt x="240" y="88"/>
                </a:lnTo>
                <a:close/>
                <a:moveTo>
                  <a:pt x="204" y="0"/>
                </a:moveTo>
                <a:lnTo>
                  <a:pt x="245" y="5"/>
                </a:lnTo>
                <a:lnTo>
                  <a:pt x="285" y="18"/>
                </a:lnTo>
                <a:lnTo>
                  <a:pt x="319" y="36"/>
                </a:lnTo>
                <a:lnTo>
                  <a:pt x="349" y="60"/>
                </a:lnTo>
                <a:lnTo>
                  <a:pt x="374" y="91"/>
                </a:lnTo>
                <a:lnTo>
                  <a:pt x="393" y="126"/>
                </a:lnTo>
                <a:lnTo>
                  <a:pt x="405" y="164"/>
                </a:lnTo>
                <a:lnTo>
                  <a:pt x="409" y="205"/>
                </a:lnTo>
                <a:lnTo>
                  <a:pt x="405" y="246"/>
                </a:lnTo>
                <a:lnTo>
                  <a:pt x="393" y="286"/>
                </a:lnTo>
                <a:lnTo>
                  <a:pt x="374" y="320"/>
                </a:lnTo>
                <a:lnTo>
                  <a:pt x="349" y="349"/>
                </a:lnTo>
                <a:lnTo>
                  <a:pt x="319" y="375"/>
                </a:lnTo>
                <a:lnTo>
                  <a:pt x="285" y="394"/>
                </a:lnTo>
                <a:lnTo>
                  <a:pt x="245" y="406"/>
                </a:lnTo>
                <a:lnTo>
                  <a:pt x="204" y="409"/>
                </a:lnTo>
                <a:lnTo>
                  <a:pt x="163" y="406"/>
                </a:lnTo>
                <a:lnTo>
                  <a:pt x="125" y="394"/>
                </a:lnTo>
                <a:lnTo>
                  <a:pt x="91" y="375"/>
                </a:lnTo>
                <a:lnTo>
                  <a:pt x="60" y="349"/>
                </a:lnTo>
                <a:lnTo>
                  <a:pt x="36" y="320"/>
                </a:lnTo>
                <a:lnTo>
                  <a:pt x="17" y="286"/>
                </a:lnTo>
                <a:lnTo>
                  <a:pt x="5" y="246"/>
                </a:lnTo>
                <a:lnTo>
                  <a:pt x="0" y="205"/>
                </a:lnTo>
                <a:lnTo>
                  <a:pt x="5" y="164"/>
                </a:lnTo>
                <a:lnTo>
                  <a:pt x="17" y="126"/>
                </a:lnTo>
                <a:lnTo>
                  <a:pt x="36" y="91"/>
                </a:lnTo>
                <a:lnTo>
                  <a:pt x="60" y="60"/>
                </a:lnTo>
                <a:lnTo>
                  <a:pt x="91" y="36"/>
                </a:lnTo>
                <a:lnTo>
                  <a:pt x="125" y="18"/>
                </a:lnTo>
                <a:lnTo>
                  <a:pt x="163" y="5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E65C4B0-8E41-47BC-9C18-A0C60847C54C}"/>
              </a:ext>
            </a:extLst>
          </p:cNvPr>
          <p:cNvSpPr txBox="1"/>
          <p:nvPr/>
        </p:nvSpPr>
        <p:spPr>
          <a:xfrm>
            <a:off x="947881" y="411428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基本指令</a:t>
            </a:r>
          </a:p>
        </p:txBody>
      </p:sp>
      <p:cxnSp>
        <p:nvCxnSpPr>
          <p:cNvPr id="97" name="30">
            <a:extLst>
              <a:ext uri="{FF2B5EF4-FFF2-40B4-BE49-F238E27FC236}">
                <a16:creationId xmlns:a16="http://schemas.microsoft.com/office/drawing/2014/main" id="{27B012E5-2C19-4EFC-AF6D-DB39B25D9CE4}"/>
              </a:ext>
            </a:extLst>
          </p:cNvPr>
          <p:cNvCxnSpPr>
            <a:cxnSpLocks/>
          </p:cNvCxnSpPr>
          <p:nvPr/>
        </p:nvCxnSpPr>
        <p:spPr>
          <a:xfrm>
            <a:off x="657901" y="4663312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06">
            <a:extLst>
              <a:ext uri="{FF2B5EF4-FFF2-40B4-BE49-F238E27FC236}">
                <a16:creationId xmlns:a16="http://schemas.microsoft.com/office/drawing/2014/main" id="{02C24F2E-A93E-4744-89E0-9A18E27514E5}"/>
              </a:ext>
            </a:extLst>
          </p:cNvPr>
          <p:cNvSpPr txBox="1"/>
          <p:nvPr/>
        </p:nvSpPr>
        <p:spPr>
          <a:xfrm>
            <a:off x="657901" y="4728540"/>
            <a:ext cx="4600314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TW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vec.push_back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新增元素至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的尾端，必要時會進行記憶體配置。</a:t>
            </a:r>
          </a:p>
          <a:p>
            <a:pPr algn="l"/>
            <a:r>
              <a:rPr lang="en-US" altLang="zh-TW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vec.pop_back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刪除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最尾端的元素。</a:t>
            </a:r>
          </a:p>
          <a:p>
            <a:pPr algn="l"/>
            <a:r>
              <a:rPr lang="en-US" altLang="zh-TW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vec.insert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插入一個或多個元素至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內的任意位置。</a:t>
            </a:r>
          </a:p>
          <a:p>
            <a:pPr algn="l"/>
            <a:r>
              <a:rPr lang="en-US" altLang="zh-TW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vec.erase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刪除 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vector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中一個或多個元素。</a:t>
            </a:r>
          </a:p>
          <a:p>
            <a:pPr algn="l"/>
            <a:r>
              <a:rPr lang="en-US" altLang="zh-TW" b="0" i="0" dirty="0" err="1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vec.clear</a:t>
            </a:r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() -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清空所有元素。</a:t>
            </a:r>
          </a:p>
        </p:txBody>
      </p:sp>
    </p:spTree>
    <p:extLst>
      <p:ext uri="{BB962C8B-B14F-4D97-AF65-F5344CB8AC3E}">
        <p14:creationId xmlns:p14="http://schemas.microsoft.com/office/powerpoint/2010/main" val="173671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164BB0E1-996B-4705-BE63-08E6C8D7EC7A}"/>
              </a:ext>
            </a:extLst>
          </p:cNvPr>
          <p:cNvSpPr txBox="1"/>
          <p:nvPr/>
        </p:nvSpPr>
        <p:spPr>
          <a:xfrm>
            <a:off x="4684935" y="267073"/>
            <a:ext cx="28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資料結構</a:t>
            </a:r>
            <a:endParaRPr lang="zh-CN" altLang="en-US" sz="28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CB36E4-98A6-4B77-A4A0-E4B99268FB98}"/>
              </a:ext>
            </a:extLst>
          </p:cNvPr>
          <p:cNvGrpSpPr/>
          <p:nvPr/>
        </p:nvGrpSpPr>
        <p:grpSpPr>
          <a:xfrm>
            <a:off x="459984" y="1176778"/>
            <a:ext cx="1531775" cy="657628"/>
            <a:chOff x="459984" y="1176778"/>
            <a:chExt cx="1531775" cy="657628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26F18C1-E4B1-4CF3-810A-5EA7B2691741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4FD6C73-0AB6-4FAD-849E-A7B2B08E56FB}"/>
                </a:ext>
              </a:extLst>
            </p:cNvPr>
            <p:cNvGrpSpPr/>
            <p:nvPr/>
          </p:nvGrpSpPr>
          <p:grpSpPr>
            <a:xfrm>
              <a:off x="459984" y="1223913"/>
              <a:ext cx="1531775" cy="610493"/>
              <a:chOff x="459984" y="1240054"/>
              <a:chExt cx="1531775" cy="610493"/>
            </a:xfrm>
          </p:grpSpPr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E34BB970-6504-4050-8E3B-BDB55244349F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61" name="文本框 47">
                <a:extLst>
                  <a:ext uri="{FF2B5EF4-FFF2-40B4-BE49-F238E27FC236}">
                    <a16:creationId xmlns:a16="http://schemas.microsoft.com/office/drawing/2014/main" id="{1B4EE88B-F3D5-470F-BB11-4F5A63E4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E638187-0BD5-4902-BEBD-8D4D9F086C59}"/>
                  </a:ext>
                </a:extLst>
              </p:cNvPr>
              <p:cNvSpPr txBox="1"/>
              <p:nvPr/>
            </p:nvSpPr>
            <p:spPr>
              <a:xfrm>
                <a:off x="789155" y="1240054"/>
                <a:ext cx="11378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set</a:t>
                </a:r>
              </a:p>
            </p:txBody>
          </p:sp>
        </p:grpSp>
      </p:grpSp>
      <p:sp>
        <p:nvSpPr>
          <p:cNvPr id="63" name="3">
            <a:extLst>
              <a:ext uri="{FF2B5EF4-FFF2-40B4-BE49-F238E27FC236}">
                <a16:creationId xmlns:a16="http://schemas.microsoft.com/office/drawing/2014/main" id="{9BFC441B-8509-47DD-8502-599B149EF210}"/>
              </a:ext>
            </a:extLst>
          </p:cNvPr>
          <p:cNvSpPr/>
          <p:nvPr/>
        </p:nvSpPr>
        <p:spPr>
          <a:xfrm>
            <a:off x="492211" y="1978762"/>
            <a:ext cx="4965909" cy="4062488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30">
            <a:extLst>
              <a:ext uri="{FF2B5EF4-FFF2-40B4-BE49-F238E27FC236}">
                <a16:creationId xmlns:a16="http://schemas.microsoft.com/office/drawing/2014/main" id="{F2798108-69F5-4BD5-9E80-4E9F4A0991BB}"/>
              </a:ext>
            </a:extLst>
          </p:cNvPr>
          <p:cNvCxnSpPr>
            <a:cxnSpLocks/>
          </p:cNvCxnSpPr>
          <p:nvPr/>
        </p:nvCxnSpPr>
        <p:spPr>
          <a:xfrm>
            <a:off x="597348" y="2600266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6">
            <a:extLst>
              <a:ext uri="{FF2B5EF4-FFF2-40B4-BE49-F238E27FC236}">
                <a16:creationId xmlns:a16="http://schemas.microsoft.com/office/drawing/2014/main" id="{0A9544DD-FC9F-4038-AF2D-AE9EF818722C}"/>
              </a:ext>
            </a:extLst>
          </p:cNvPr>
          <p:cNvSpPr txBox="1"/>
          <p:nvPr/>
        </p:nvSpPr>
        <p:spPr>
          <a:xfrm>
            <a:off x="692115" y="2677611"/>
            <a:ext cx="444499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TW" altLang="en-US" b="0" i="0" dirty="0">
                <a:solidFill>
                  <a:srgbClr val="61605E"/>
                </a:solidFill>
                <a:effectLst/>
              </a:rPr>
              <a:t> </a:t>
            </a:r>
            <a:r>
              <a:rPr lang="en-US" altLang="zh-TW" b="0" i="0" dirty="0" err="1">
                <a:solidFill>
                  <a:srgbClr val="61605E"/>
                </a:solidFill>
                <a:effectLst/>
              </a:rPr>
              <a:t>c++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 </a:t>
            </a:r>
            <a:r>
              <a:rPr lang="en-US" altLang="zh-TW" b="0" i="0" dirty="0" err="1">
                <a:solidFill>
                  <a:srgbClr val="61605E"/>
                </a:solidFill>
                <a:effectLst/>
              </a:rPr>
              <a:t>stl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集合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(Set)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是一種包含已排序物件的關聯容器。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set/multiset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會根據待定的排序準則，自動將元素排序。兩者不同在於前者不允許元素重複，而後者允許。使用前預先 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#include &lt;set&gt; </a:t>
            </a:r>
            <a:r>
              <a:rPr lang="zh-TW" altLang="en-US" dirty="0"/>
              <a:t>即可。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72" name="Freeform 331">
            <a:extLst>
              <a:ext uri="{FF2B5EF4-FFF2-40B4-BE49-F238E27FC236}">
                <a16:creationId xmlns:a16="http://schemas.microsoft.com/office/drawing/2014/main" id="{F4265701-81C2-4E3D-B43B-7B54BE9082B3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F77FF9-0D28-4D03-A247-DEB1C4673A9B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內容</a:t>
            </a:r>
          </a:p>
        </p:txBody>
      </p:sp>
      <p:sp>
        <p:nvSpPr>
          <p:cNvPr id="83" name="Shape 897">
            <a:extLst>
              <a:ext uri="{FF2B5EF4-FFF2-40B4-BE49-F238E27FC236}">
                <a16:creationId xmlns:a16="http://schemas.microsoft.com/office/drawing/2014/main" id="{48746628-8D5E-49FC-BE90-0ACB80953F50}"/>
              </a:ext>
            </a:extLst>
          </p:cNvPr>
          <p:cNvSpPr>
            <a:spLocks noChangeAspect="1"/>
          </p:cNvSpPr>
          <p:nvPr/>
        </p:nvSpPr>
        <p:spPr>
          <a:xfrm>
            <a:off x="6092122" y="2067128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4" name="30">
            <a:extLst>
              <a:ext uri="{FF2B5EF4-FFF2-40B4-BE49-F238E27FC236}">
                <a16:creationId xmlns:a16="http://schemas.microsoft.com/office/drawing/2014/main" id="{73CD17C2-22B2-401C-8760-88448D61F99A}"/>
              </a:ext>
            </a:extLst>
          </p:cNvPr>
          <p:cNvCxnSpPr>
            <a:cxnSpLocks/>
          </p:cNvCxnSpPr>
          <p:nvPr/>
        </p:nvCxnSpPr>
        <p:spPr>
          <a:xfrm>
            <a:off x="5915127" y="1834406"/>
            <a:ext cx="5887232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6">
            <a:extLst>
              <a:ext uri="{FF2B5EF4-FFF2-40B4-BE49-F238E27FC236}">
                <a16:creationId xmlns:a16="http://schemas.microsoft.com/office/drawing/2014/main" id="{FF0484A5-D76B-4A56-B6CB-433EB5E58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313" y="1143504"/>
            <a:ext cx="2650859" cy="523220"/>
          </a:xfrm>
          <a:prstGeom prst="rect">
            <a:avLst/>
          </a:prstGeom>
          <a:solidFill>
            <a:srgbClr val="3B4658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dirty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特色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86" name="Shape 897">
            <a:extLst>
              <a:ext uri="{FF2B5EF4-FFF2-40B4-BE49-F238E27FC236}">
                <a16:creationId xmlns:a16="http://schemas.microsoft.com/office/drawing/2014/main" id="{2204FE9A-466E-4788-91C5-26F50CA1103F}"/>
              </a:ext>
            </a:extLst>
          </p:cNvPr>
          <p:cNvSpPr>
            <a:spLocks noChangeAspect="1"/>
          </p:cNvSpPr>
          <p:nvPr/>
        </p:nvSpPr>
        <p:spPr>
          <a:xfrm>
            <a:off x="6092122" y="2859985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97">
            <a:extLst>
              <a:ext uri="{FF2B5EF4-FFF2-40B4-BE49-F238E27FC236}">
                <a16:creationId xmlns:a16="http://schemas.microsoft.com/office/drawing/2014/main" id="{17CAAE3A-DF70-47D2-B7D1-E7458B4E8E0D}"/>
              </a:ext>
            </a:extLst>
          </p:cNvPr>
          <p:cNvSpPr>
            <a:spLocks noChangeAspect="1"/>
          </p:cNvSpPr>
          <p:nvPr/>
        </p:nvSpPr>
        <p:spPr>
          <a:xfrm>
            <a:off x="6092122" y="3652842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97">
            <a:extLst>
              <a:ext uri="{FF2B5EF4-FFF2-40B4-BE49-F238E27FC236}">
                <a16:creationId xmlns:a16="http://schemas.microsoft.com/office/drawing/2014/main" id="{83C7CF45-E13B-43AF-94A0-6ED6B6649C94}"/>
              </a:ext>
            </a:extLst>
          </p:cNvPr>
          <p:cNvSpPr>
            <a:spLocks noChangeAspect="1"/>
          </p:cNvSpPr>
          <p:nvPr/>
        </p:nvSpPr>
        <p:spPr>
          <a:xfrm>
            <a:off x="6092122" y="4445699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7">
            <a:extLst>
              <a:ext uri="{FF2B5EF4-FFF2-40B4-BE49-F238E27FC236}">
                <a16:creationId xmlns:a16="http://schemas.microsoft.com/office/drawing/2014/main" id="{FB614F5E-0D03-4639-A748-445E108655BE}"/>
              </a:ext>
            </a:extLst>
          </p:cNvPr>
          <p:cNvSpPr>
            <a:spLocks noChangeAspect="1"/>
          </p:cNvSpPr>
          <p:nvPr/>
        </p:nvSpPr>
        <p:spPr>
          <a:xfrm>
            <a:off x="6092122" y="5238556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TextBox 106">
            <a:extLst>
              <a:ext uri="{FF2B5EF4-FFF2-40B4-BE49-F238E27FC236}">
                <a16:creationId xmlns:a16="http://schemas.microsoft.com/office/drawing/2014/main" id="{876AA8CC-6CA3-48D6-925D-04543D90F8D8}"/>
              </a:ext>
            </a:extLst>
          </p:cNvPr>
          <p:cNvSpPr txBox="1"/>
          <p:nvPr/>
        </p:nvSpPr>
        <p:spPr>
          <a:xfrm>
            <a:off x="6732293" y="2161323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操作很簡單</a:t>
            </a:r>
          </a:p>
        </p:txBody>
      </p:sp>
      <p:sp>
        <p:nvSpPr>
          <p:cNvPr id="91" name="TextBox 106">
            <a:extLst>
              <a:ext uri="{FF2B5EF4-FFF2-40B4-BE49-F238E27FC236}">
                <a16:creationId xmlns:a16="http://schemas.microsoft.com/office/drawing/2014/main" id="{F38E30E9-1D03-4EAE-A855-8BD00C3C7F62}"/>
              </a:ext>
            </a:extLst>
          </p:cNvPr>
          <p:cNvSpPr txBox="1"/>
          <p:nvPr/>
        </p:nvSpPr>
        <p:spPr>
          <a:xfrm>
            <a:off x="6732293" y="2973689"/>
            <a:ext cx="4165206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可以快速檢查裡面有沒有某個元素</a:t>
            </a:r>
          </a:p>
          <a:p>
            <a:pPr algn="just">
              <a:lnSpc>
                <a:spcPts val="1500"/>
              </a:lnSpc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106">
            <a:extLst>
              <a:ext uri="{FF2B5EF4-FFF2-40B4-BE49-F238E27FC236}">
                <a16:creationId xmlns:a16="http://schemas.microsoft.com/office/drawing/2014/main" id="{EE0A007E-98F5-4C0F-B4E9-5D76F65F8A65}"/>
              </a:ext>
            </a:extLst>
          </p:cNvPr>
          <p:cNvSpPr txBox="1"/>
          <p:nvPr/>
        </p:nvSpPr>
        <p:spPr>
          <a:xfrm>
            <a:off x="6732293" y="3750953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集合中間增刪元素比較費時 </a:t>
            </a:r>
            <a:r>
              <a:rPr lang="en-US" altLang="zh-TW" sz="2000" dirty="0"/>
              <a:t>: O(n)</a:t>
            </a:r>
          </a:p>
        </p:txBody>
      </p:sp>
      <p:sp>
        <p:nvSpPr>
          <p:cNvPr id="93" name="TextBox 106">
            <a:extLst>
              <a:ext uri="{FF2B5EF4-FFF2-40B4-BE49-F238E27FC236}">
                <a16:creationId xmlns:a16="http://schemas.microsoft.com/office/drawing/2014/main" id="{F9D19F13-A1AD-4780-8A2F-E05001895D2F}"/>
              </a:ext>
            </a:extLst>
          </p:cNvPr>
          <p:cNvSpPr txBox="1"/>
          <p:nvPr/>
        </p:nvSpPr>
        <p:spPr>
          <a:xfrm>
            <a:off x="6732293" y="4479654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當 </a:t>
            </a:r>
            <a:r>
              <a:rPr lang="en-US" altLang="zh-TW" sz="2000" dirty="0"/>
              <a:t>Set </a:t>
            </a:r>
            <a:r>
              <a:rPr lang="zh-TW" altLang="en-US" sz="2000" dirty="0"/>
              <a:t>裡面東西太多時會拖慢速度</a:t>
            </a:r>
          </a:p>
        </p:txBody>
      </p:sp>
      <p:sp>
        <p:nvSpPr>
          <p:cNvPr id="94" name="TextBox 106">
            <a:extLst>
              <a:ext uri="{FF2B5EF4-FFF2-40B4-BE49-F238E27FC236}">
                <a16:creationId xmlns:a16="http://schemas.microsoft.com/office/drawing/2014/main" id="{EE487222-70C6-40FA-BD43-BF289B81394E}"/>
              </a:ext>
            </a:extLst>
          </p:cNvPr>
          <p:cNvSpPr txBox="1"/>
          <p:nvPr/>
        </p:nvSpPr>
        <p:spPr>
          <a:xfrm>
            <a:off x="6776139" y="5336667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可以做「集合運算」</a:t>
            </a:r>
          </a:p>
        </p:txBody>
      </p:sp>
      <p:sp>
        <p:nvSpPr>
          <p:cNvPr id="95" name="Freeform 103">
            <a:extLst>
              <a:ext uri="{FF2B5EF4-FFF2-40B4-BE49-F238E27FC236}">
                <a16:creationId xmlns:a16="http://schemas.microsoft.com/office/drawing/2014/main" id="{05341A35-B0DA-41BB-AD84-DC6D2CC7D192}"/>
              </a:ext>
            </a:extLst>
          </p:cNvPr>
          <p:cNvSpPr>
            <a:spLocks noEditPoints="1"/>
          </p:cNvSpPr>
          <p:nvPr/>
        </p:nvSpPr>
        <p:spPr bwMode="auto">
          <a:xfrm>
            <a:off x="612880" y="4119726"/>
            <a:ext cx="350533" cy="428705"/>
          </a:xfrm>
          <a:custGeom>
            <a:avLst/>
            <a:gdLst>
              <a:gd name="T0" fmla="*/ 101 w 409"/>
              <a:gd name="T1" fmla="*/ 162 h 409"/>
              <a:gd name="T2" fmla="*/ 101 w 409"/>
              <a:gd name="T3" fmla="*/ 323 h 409"/>
              <a:gd name="T4" fmla="*/ 350 w 409"/>
              <a:gd name="T5" fmla="*/ 323 h 409"/>
              <a:gd name="T6" fmla="*/ 350 w 409"/>
              <a:gd name="T7" fmla="*/ 162 h 409"/>
              <a:gd name="T8" fmla="*/ 101 w 409"/>
              <a:gd name="T9" fmla="*/ 162 h 409"/>
              <a:gd name="T10" fmla="*/ 240 w 409"/>
              <a:gd name="T11" fmla="*/ 88 h 409"/>
              <a:gd name="T12" fmla="*/ 216 w 409"/>
              <a:gd name="T13" fmla="*/ 124 h 409"/>
              <a:gd name="T14" fmla="*/ 60 w 409"/>
              <a:gd name="T15" fmla="*/ 124 h 409"/>
              <a:gd name="T16" fmla="*/ 60 w 409"/>
              <a:gd name="T17" fmla="*/ 286 h 409"/>
              <a:gd name="T18" fmla="*/ 86 w 409"/>
              <a:gd name="T19" fmla="*/ 286 h 409"/>
              <a:gd name="T20" fmla="*/ 86 w 409"/>
              <a:gd name="T21" fmla="*/ 146 h 409"/>
              <a:gd name="T22" fmla="*/ 309 w 409"/>
              <a:gd name="T23" fmla="*/ 146 h 409"/>
              <a:gd name="T24" fmla="*/ 309 w 409"/>
              <a:gd name="T25" fmla="*/ 88 h 409"/>
              <a:gd name="T26" fmla="*/ 240 w 409"/>
              <a:gd name="T27" fmla="*/ 88 h 409"/>
              <a:gd name="T28" fmla="*/ 204 w 409"/>
              <a:gd name="T29" fmla="*/ 0 h 409"/>
              <a:gd name="T30" fmla="*/ 245 w 409"/>
              <a:gd name="T31" fmla="*/ 5 h 409"/>
              <a:gd name="T32" fmla="*/ 285 w 409"/>
              <a:gd name="T33" fmla="*/ 18 h 409"/>
              <a:gd name="T34" fmla="*/ 319 w 409"/>
              <a:gd name="T35" fmla="*/ 36 h 409"/>
              <a:gd name="T36" fmla="*/ 349 w 409"/>
              <a:gd name="T37" fmla="*/ 60 h 409"/>
              <a:gd name="T38" fmla="*/ 374 w 409"/>
              <a:gd name="T39" fmla="*/ 91 h 409"/>
              <a:gd name="T40" fmla="*/ 393 w 409"/>
              <a:gd name="T41" fmla="*/ 126 h 409"/>
              <a:gd name="T42" fmla="*/ 405 w 409"/>
              <a:gd name="T43" fmla="*/ 164 h 409"/>
              <a:gd name="T44" fmla="*/ 409 w 409"/>
              <a:gd name="T45" fmla="*/ 205 h 409"/>
              <a:gd name="T46" fmla="*/ 405 w 409"/>
              <a:gd name="T47" fmla="*/ 246 h 409"/>
              <a:gd name="T48" fmla="*/ 393 w 409"/>
              <a:gd name="T49" fmla="*/ 286 h 409"/>
              <a:gd name="T50" fmla="*/ 374 w 409"/>
              <a:gd name="T51" fmla="*/ 320 h 409"/>
              <a:gd name="T52" fmla="*/ 349 w 409"/>
              <a:gd name="T53" fmla="*/ 349 h 409"/>
              <a:gd name="T54" fmla="*/ 319 w 409"/>
              <a:gd name="T55" fmla="*/ 375 h 409"/>
              <a:gd name="T56" fmla="*/ 285 w 409"/>
              <a:gd name="T57" fmla="*/ 394 h 409"/>
              <a:gd name="T58" fmla="*/ 245 w 409"/>
              <a:gd name="T59" fmla="*/ 406 h 409"/>
              <a:gd name="T60" fmla="*/ 204 w 409"/>
              <a:gd name="T61" fmla="*/ 409 h 409"/>
              <a:gd name="T62" fmla="*/ 163 w 409"/>
              <a:gd name="T63" fmla="*/ 406 h 409"/>
              <a:gd name="T64" fmla="*/ 125 w 409"/>
              <a:gd name="T65" fmla="*/ 394 h 409"/>
              <a:gd name="T66" fmla="*/ 91 w 409"/>
              <a:gd name="T67" fmla="*/ 375 h 409"/>
              <a:gd name="T68" fmla="*/ 60 w 409"/>
              <a:gd name="T69" fmla="*/ 349 h 409"/>
              <a:gd name="T70" fmla="*/ 36 w 409"/>
              <a:gd name="T71" fmla="*/ 320 h 409"/>
              <a:gd name="T72" fmla="*/ 17 w 409"/>
              <a:gd name="T73" fmla="*/ 286 h 409"/>
              <a:gd name="T74" fmla="*/ 5 w 409"/>
              <a:gd name="T75" fmla="*/ 246 h 409"/>
              <a:gd name="T76" fmla="*/ 0 w 409"/>
              <a:gd name="T77" fmla="*/ 205 h 409"/>
              <a:gd name="T78" fmla="*/ 5 w 409"/>
              <a:gd name="T79" fmla="*/ 164 h 409"/>
              <a:gd name="T80" fmla="*/ 17 w 409"/>
              <a:gd name="T81" fmla="*/ 126 h 409"/>
              <a:gd name="T82" fmla="*/ 36 w 409"/>
              <a:gd name="T83" fmla="*/ 91 h 409"/>
              <a:gd name="T84" fmla="*/ 60 w 409"/>
              <a:gd name="T85" fmla="*/ 60 h 409"/>
              <a:gd name="T86" fmla="*/ 91 w 409"/>
              <a:gd name="T87" fmla="*/ 36 h 409"/>
              <a:gd name="T88" fmla="*/ 125 w 409"/>
              <a:gd name="T89" fmla="*/ 18 h 409"/>
              <a:gd name="T90" fmla="*/ 163 w 409"/>
              <a:gd name="T91" fmla="*/ 5 h 409"/>
              <a:gd name="T92" fmla="*/ 204 w 409"/>
              <a:gd name="T9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9" h="409">
                <a:moveTo>
                  <a:pt x="101" y="162"/>
                </a:moveTo>
                <a:lnTo>
                  <a:pt x="101" y="323"/>
                </a:lnTo>
                <a:lnTo>
                  <a:pt x="350" y="323"/>
                </a:lnTo>
                <a:lnTo>
                  <a:pt x="350" y="162"/>
                </a:lnTo>
                <a:lnTo>
                  <a:pt x="101" y="162"/>
                </a:lnTo>
                <a:close/>
                <a:moveTo>
                  <a:pt x="240" y="88"/>
                </a:moveTo>
                <a:lnTo>
                  <a:pt x="216" y="124"/>
                </a:lnTo>
                <a:lnTo>
                  <a:pt x="60" y="124"/>
                </a:lnTo>
                <a:lnTo>
                  <a:pt x="60" y="286"/>
                </a:lnTo>
                <a:lnTo>
                  <a:pt x="86" y="286"/>
                </a:lnTo>
                <a:lnTo>
                  <a:pt x="86" y="146"/>
                </a:lnTo>
                <a:lnTo>
                  <a:pt x="309" y="146"/>
                </a:lnTo>
                <a:lnTo>
                  <a:pt x="309" y="88"/>
                </a:lnTo>
                <a:lnTo>
                  <a:pt x="240" y="88"/>
                </a:lnTo>
                <a:close/>
                <a:moveTo>
                  <a:pt x="204" y="0"/>
                </a:moveTo>
                <a:lnTo>
                  <a:pt x="245" y="5"/>
                </a:lnTo>
                <a:lnTo>
                  <a:pt x="285" y="18"/>
                </a:lnTo>
                <a:lnTo>
                  <a:pt x="319" y="36"/>
                </a:lnTo>
                <a:lnTo>
                  <a:pt x="349" y="60"/>
                </a:lnTo>
                <a:lnTo>
                  <a:pt x="374" y="91"/>
                </a:lnTo>
                <a:lnTo>
                  <a:pt x="393" y="126"/>
                </a:lnTo>
                <a:lnTo>
                  <a:pt x="405" y="164"/>
                </a:lnTo>
                <a:lnTo>
                  <a:pt x="409" y="205"/>
                </a:lnTo>
                <a:lnTo>
                  <a:pt x="405" y="246"/>
                </a:lnTo>
                <a:lnTo>
                  <a:pt x="393" y="286"/>
                </a:lnTo>
                <a:lnTo>
                  <a:pt x="374" y="320"/>
                </a:lnTo>
                <a:lnTo>
                  <a:pt x="349" y="349"/>
                </a:lnTo>
                <a:lnTo>
                  <a:pt x="319" y="375"/>
                </a:lnTo>
                <a:lnTo>
                  <a:pt x="285" y="394"/>
                </a:lnTo>
                <a:lnTo>
                  <a:pt x="245" y="406"/>
                </a:lnTo>
                <a:lnTo>
                  <a:pt x="204" y="409"/>
                </a:lnTo>
                <a:lnTo>
                  <a:pt x="163" y="406"/>
                </a:lnTo>
                <a:lnTo>
                  <a:pt x="125" y="394"/>
                </a:lnTo>
                <a:lnTo>
                  <a:pt x="91" y="375"/>
                </a:lnTo>
                <a:lnTo>
                  <a:pt x="60" y="349"/>
                </a:lnTo>
                <a:lnTo>
                  <a:pt x="36" y="320"/>
                </a:lnTo>
                <a:lnTo>
                  <a:pt x="17" y="286"/>
                </a:lnTo>
                <a:lnTo>
                  <a:pt x="5" y="246"/>
                </a:lnTo>
                <a:lnTo>
                  <a:pt x="0" y="205"/>
                </a:lnTo>
                <a:lnTo>
                  <a:pt x="5" y="164"/>
                </a:lnTo>
                <a:lnTo>
                  <a:pt x="17" y="126"/>
                </a:lnTo>
                <a:lnTo>
                  <a:pt x="36" y="91"/>
                </a:lnTo>
                <a:lnTo>
                  <a:pt x="60" y="60"/>
                </a:lnTo>
                <a:lnTo>
                  <a:pt x="91" y="36"/>
                </a:lnTo>
                <a:lnTo>
                  <a:pt x="125" y="18"/>
                </a:lnTo>
                <a:lnTo>
                  <a:pt x="163" y="5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E65C4B0-8E41-47BC-9C18-A0C60847C54C}"/>
              </a:ext>
            </a:extLst>
          </p:cNvPr>
          <p:cNvSpPr txBox="1"/>
          <p:nvPr/>
        </p:nvSpPr>
        <p:spPr>
          <a:xfrm>
            <a:off x="947881" y="411428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基本指令</a:t>
            </a:r>
          </a:p>
        </p:txBody>
      </p:sp>
      <p:cxnSp>
        <p:nvCxnSpPr>
          <p:cNvPr id="97" name="30">
            <a:extLst>
              <a:ext uri="{FF2B5EF4-FFF2-40B4-BE49-F238E27FC236}">
                <a16:creationId xmlns:a16="http://schemas.microsoft.com/office/drawing/2014/main" id="{27B012E5-2C19-4EFC-AF6D-DB39B25D9CE4}"/>
              </a:ext>
            </a:extLst>
          </p:cNvPr>
          <p:cNvCxnSpPr>
            <a:cxnSpLocks/>
          </p:cNvCxnSpPr>
          <p:nvPr/>
        </p:nvCxnSpPr>
        <p:spPr>
          <a:xfrm>
            <a:off x="657901" y="4663312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06">
            <a:extLst>
              <a:ext uri="{FF2B5EF4-FFF2-40B4-BE49-F238E27FC236}">
                <a16:creationId xmlns:a16="http://schemas.microsoft.com/office/drawing/2014/main" id="{02C24F2E-A93E-4744-89E0-9A18E27514E5}"/>
              </a:ext>
            </a:extLst>
          </p:cNvPr>
          <p:cNvSpPr txBox="1"/>
          <p:nvPr/>
        </p:nvSpPr>
        <p:spPr>
          <a:xfrm>
            <a:off x="675008" y="4804678"/>
            <a:ext cx="460031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insert: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把一個數字放進集合</a:t>
            </a:r>
          </a:p>
          <a:p>
            <a:pPr algn="l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erase: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把某個數字從集合中移除</a:t>
            </a:r>
          </a:p>
          <a:p>
            <a:pPr algn="l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count: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檢查某個數是否有在集合中</a:t>
            </a:r>
          </a:p>
        </p:txBody>
      </p:sp>
    </p:spTree>
    <p:extLst>
      <p:ext uri="{BB962C8B-B14F-4D97-AF65-F5344CB8AC3E}">
        <p14:creationId xmlns:p14="http://schemas.microsoft.com/office/powerpoint/2010/main" val="311343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164BB0E1-996B-4705-BE63-08E6C8D7EC7A}"/>
              </a:ext>
            </a:extLst>
          </p:cNvPr>
          <p:cNvSpPr txBox="1"/>
          <p:nvPr/>
        </p:nvSpPr>
        <p:spPr>
          <a:xfrm>
            <a:off x="4684935" y="267073"/>
            <a:ext cx="281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資料結構</a:t>
            </a:r>
            <a:endParaRPr lang="zh-CN" altLang="en-US" sz="28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CB36E4-98A6-4B77-A4A0-E4B99268FB98}"/>
              </a:ext>
            </a:extLst>
          </p:cNvPr>
          <p:cNvGrpSpPr/>
          <p:nvPr/>
        </p:nvGrpSpPr>
        <p:grpSpPr>
          <a:xfrm>
            <a:off x="459984" y="1176778"/>
            <a:ext cx="1531775" cy="657628"/>
            <a:chOff x="459984" y="1176778"/>
            <a:chExt cx="1531775" cy="657628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26F18C1-E4B1-4CF3-810A-5EA7B2691741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4FD6C73-0AB6-4FAD-849E-A7B2B08E56FB}"/>
                </a:ext>
              </a:extLst>
            </p:cNvPr>
            <p:cNvGrpSpPr/>
            <p:nvPr/>
          </p:nvGrpSpPr>
          <p:grpSpPr>
            <a:xfrm>
              <a:off x="459984" y="1223913"/>
              <a:ext cx="1531775" cy="610493"/>
              <a:chOff x="459984" y="1240054"/>
              <a:chExt cx="1531775" cy="610493"/>
            </a:xfrm>
          </p:grpSpPr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E34BB970-6504-4050-8E3B-BDB55244349F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61" name="文本框 47">
                <a:extLst>
                  <a:ext uri="{FF2B5EF4-FFF2-40B4-BE49-F238E27FC236}">
                    <a16:creationId xmlns:a16="http://schemas.microsoft.com/office/drawing/2014/main" id="{1B4EE88B-F3D5-470F-BB11-4F5A63E4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E638187-0BD5-4902-BEBD-8D4D9F086C59}"/>
                  </a:ext>
                </a:extLst>
              </p:cNvPr>
              <p:cNvSpPr txBox="1"/>
              <p:nvPr/>
            </p:nvSpPr>
            <p:spPr>
              <a:xfrm>
                <a:off x="789155" y="1240054"/>
                <a:ext cx="11378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map</a:t>
                </a:r>
              </a:p>
            </p:txBody>
          </p:sp>
        </p:grpSp>
      </p:grpSp>
      <p:sp>
        <p:nvSpPr>
          <p:cNvPr id="63" name="3">
            <a:extLst>
              <a:ext uri="{FF2B5EF4-FFF2-40B4-BE49-F238E27FC236}">
                <a16:creationId xmlns:a16="http://schemas.microsoft.com/office/drawing/2014/main" id="{9BFC441B-8509-47DD-8502-599B149EF210}"/>
              </a:ext>
            </a:extLst>
          </p:cNvPr>
          <p:cNvSpPr/>
          <p:nvPr/>
        </p:nvSpPr>
        <p:spPr>
          <a:xfrm>
            <a:off x="492211" y="1978762"/>
            <a:ext cx="4965909" cy="3791857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30">
            <a:extLst>
              <a:ext uri="{FF2B5EF4-FFF2-40B4-BE49-F238E27FC236}">
                <a16:creationId xmlns:a16="http://schemas.microsoft.com/office/drawing/2014/main" id="{F2798108-69F5-4BD5-9E80-4E9F4A0991BB}"/>
              </a:ext>
            </a:extLst>
          </p:cNvPr>
          <p:cNvCxnSpPr>
            <a:cxnSpLocks/>
          </p:cNvCxnSpPr>
          <p:nvPr/>
        </p:nvCxnSpPr>
        <p:spPr>
          <a:xfrm>
            <a:off x="597348" y="2600266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6">
            <a:extLst>
              <a:ext uri="{FF2B5EF4-FFF2-40B4-BE49-F238E27FC236}">
                <a16:creationId xmlns:a16="http://schemas.microsoft.com/office/drawing/2014/main" id="{0A9544DD-FC9F-4038-AF2D-AE9EF818722C}"/>
              </a:ext>
            </a:extLst>
          </p:cNvPr>
          <p:cNvSpPr txBox="1"/>
          <p:nvPr/>
        </p:nvSpPr>
        <p:spPr>
          <a:xfrm>
            <a:off x="692115" y="2677611"/>
            <a:ext cx="444499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TW" b="0" i="0" dirty="0">
                <a:solidFill>
                  <a:srgbClr val="61605E"/>
                </a:solidFill>
                <a:effectLst/>
              </a:rPr>
              <a:t>Map 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是 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C++ 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標準程式庫中的一個 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class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，為眾多容器（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container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）之一。它提供搜尋和插入友善的資料結構。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Map 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的 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key-value 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對應主要用於資料一對一映射 </a:t>
            </a:r>
            <a:r>
              <a:rPr lang="en-US" altLang="zh-TW" b="0" i="0" dirty="0">
                <a:solidFill>
                  <a:srgbClr val="61605E"/>
                </a:solidFill>
                <a:effectLst/>
              </a:rPr>
              <a:t>(one-to-one) </a:t>
            </a:r>
            <a:r>
              <a:rPr lang="zh-TW" altLang="en-US" b="0" i="0" dirty="0">
                <a:solidFill>
                  <a:srgbClr val="61605E"/>
                </a:solidFill>
                <a:effectLst/>
              </a:rPr>
              <a:t>的情況，比如一個班級中，每個學生的學號跟他的姓名就存在著一對一映射的關係。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ea typeface="Microsoft YaHei" panose="020B0503020204020204" pitchFamily="34" charset="-122"/>
            </a:endParaRPr>
          </a:p>
        </p:txBody>
      </p:sp>
      <p:sp>
        <p:nvSpPr>
          <p:cNvPr id="72" name="Freeform 331">
            <a:extLst>
              <a:ext uri="{FF2B5EF4-FFF2-40B4-BE49-F238E27FC236}">
                <a16:creationId xmlns:a16="http://schemas.microsoft.com/office/drawing/2014/main" id="{F4265701-81C2-4E3D-B43B-7B54BE9082B3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F77FF9-0D28-4D03-A247-DEB1C4673A9B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內容</a:t>
            </a:r>
          </a:p>
        </p:txBody>
      </p:sp>
      <p:sp>
        <p:nvSpPr>
          <p:cNvPr id="83" name="Shape 897">
            <a:extLst>
              <a:ext uri="{FF2B5EF4-FFF2-40B4-BE49-F238E27FC236}">
                <a16:creationId xmlns:a16="http://schemas.microsoft.com/office/drawing/2014/main" id="{48746628-8D5E-49FC-BE90-0ACB80953F50}"/>
              </a:ext>
            </a:extLst>
          </p:cNvPr>
          <p:cNvSpPr>
            <a:spLocks noChangeAspect="1"/>
          </p:cNvSpPr>
          <p:nvPr/>
        </p:nvSpPr>
        <p:spPr>
          <a:xfrm>
            <a:off x="6092122" y="2067128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84" name="30">
            <a:extLst>
              <a:ext uri="{FF2B5EF4-FFF2-40B4-BE49-F238E27FC236}">
                <a16:creationId xmlns:a16="http://schemas.microsoft.com/office/drawing/2014/main" id="{73CD17C2-22B2-401C-8760-88448D61F99A}"/>
              </a:ext>
            </a:extLst>
          </p:cNvPr>
          <p:cNvCxnSpPr>
            <a:cxnSpLocks/>
          </p:cNvCxnSpPr>
          <p:nvPr/>
        </p:nvCxnSpPr>
        <p:spPr>
          <a:xfrm>
            <a:off x="5915127" y="1834406"/>
            <a:ext cx="5887232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6">
            <a:extLst>
              <a:ext uri="{FF2B5EF4-FFF2-40B4-BE49-F238E27FC236}">
                <a16:creationId xmlns:a16="http://schemas.microsoft.com/office/drawing/2014/main" id="{FF0484A5-D76B-4A56-B6CB-433EB5E58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313" y="1143504"/>
            <a:ext cx="2650859" cy="523220"/>
          </a:xfrm>
          <a:prstGeom prst="rect">
            <a:avLst/>
          </a:prstGeom>
          <a:solidFill>
            <a:srgbClr val="3B4658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800" dirty="0">
                <a:solidFill>
                  <a:schemeClr val="bg1"/>
                </a:solidFill>
                <a:latin typeface="Impact" panose="020B0806030902050204" pitchFamily="34" charset="0"/>
                <a:ea typeface="造字工房尚雅体演示版常规体" pitchFamily="50" charset="-122"/>
              </a:rPr>
              <a:t>特色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造字工房尚雅体演示版常规体" pitchFamily="50" charset="-122"/>
            </a:endParaRPr>
          </a:p>
        </p:txBody>
      </p:sp>
      <p:sp>
        <p:nvSpPr>
          <p:cNvPr id="86" name="Shape 897">
            <a:extLst>
              <a:ext uri="{FF2B5EF4-FFF2-40B4-BE49-F238E27FC236}">
                <a16:creationId xmlns:a16="http://schemas.microsoft.com/office/drawing/2014/main" id="{2204FE9A-466E-4788-91C5-26F50CA1103F}"/>
              </a:ext>
            </a:extLst>
          </p:cNvPr>
          <p:cNvSpPr>
            <a:spLocks noChangeAspect="1"/>
          </p:cNvSpPr>
          <p:nvPr/>
        </p:nvSpPr>
        <p:spPr>
          <a:xfrm>
            <a:off x="6092122" y="2859985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7" name="Shape 897">
            <a:extLst>
              <a:ext uri="{FF2B5EF4-FFF2-40B4-BE49-F238E27FC236}">
                <a16:creationId xmlns:a16="http://schemas.microsoft.com/office/drawing/2014/main" id="{17CAAE3A-DF70-47D2-B7D1-E7458B4E8E0D}"/>
              </a:ext>
            </a:extLst>
          </p:cNvPr>
          <p:cNvSpPr>
            <a:spLocks noChangeAspect="1"/>
          </p:cNvSpPr>
          <p:nvPr/>
        </p:nvSpPr>
        <p:spPr>
          <a:xfrm>
            <a:off x="6092122" y="3652842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8" name="Shape 897">
            <a:extLst>
              <a:ext uri="{FF2B5EF4-FFF2-40B4-BE49-F238E27FC236}">
                <a16:creationId xmlns:a16="http://schemas.microsoft.com/office/drawing/2014/main" id="{83C7CF45-E13B-43AF-94A0-6ED6B6649C94}"/>
              </a:ext>
            </a:extLst>
          </p:cNvPr>
          <p:cNvSpPr>
            <a:spLocks noChangeAspect="1"/>
          </p:cNvSpPr>
          <p:nvPr/>
        </p:nvSpPr>
        <p:spPr>
          <a:xfrm>
            <a:off x="6092122" y="4445699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B465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9" name="Shape 897">
            <a:extLst>
              <a:ext uri="{FF2B5EF4-FFF2-40B4-BE49-F238E27FC236}">
                <a16:creationId xmlns:a16="http://schemas.microsoft.com/office/drawing/2014/main" id="{FB614F5E-0D03-4639-A748-445E108655BE}"/>
              </a:ext>
            </a:extLst>
          </p:cNvPr>
          <p:cNvSpPr>
            <a:spLocks noChangeAspect="1"/>
          </p:cNvSpPr>
          <p:nvPr/>
        </p:nvSpPr>
        <p:spPr>
          <a:xfrm>
            <a:off x="6092122" y="5238556"/>
            <a:ext cx="503970" cy="50400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59A3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" name="TextBox 106">
            <a:extLst>
              <a:ext uri="{FF2B5EF4-FFF2-40B4-BE49-F238E27FC236}">
                <a16:creationId xmlns:a16="http://schemas.microsoft.com/office/drawing/2014/main" id="{876AA8CC-6CA3-48D6-925D-04543D90F8D8}"/>
              </a:ext>
            </a:extLst>
          </p:cNvPr>
          <p:cNvSpPr txBox="1"/>
          <p:nvPr/>
        </p:nvSpPr>
        <p:spPr>
          <a:xfrm>
            <a:off x="6732293" y="2022064"/>
            <a:ext cx="41652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000" dirty="0"/>
              <a:t>map </a:t>
            </a:r>
            <a:r>
              <a:rPr lang="zh-TW" altLang="en-US" sz="2000" dirty="0"/>
              <a:t>內部資料結構為一顆紅黑樹 </a:t>
            </a:r>
            <a:r>
              <a:rPr lang="en-US" altLang="zh-TW" sz="2000" dirty="0"/>
              <a:t>(red-black tree)</a:t>
            </a:r>
            <a:endParaRPr lang="zh-TW" altLang="en-US" sz="2000" dirty="0"/>
          </a:p>
        </p:txBody>
      </p:sp>
      <p:sp>
        <p:nvSpPr>
          <p:cNvPr id="91" name="TextBox 106">
            <a:extLst>
              <a:ext uri="{FF2B5EF4-FFF2-40B4-BE49-F238E27FC236}">
                <a16:creationId xmlns:a16="http://schemas.microsoft.com/office/drawing/2014/main" id="{F38E30E9-1D03-4EAE-A855-8BD00C3C7F62}"/>
              </a:ext>
            </a:extLst>
          </p:cNvPr>
          <p:cNvSpPr txBox="1"/>
          <p:nvPr/>
        </p:nvSpPr>
        <p:spPr>
          <a:xfrm>
            <a:off x="6732293" y="2958456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內部是有排序的資料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2" name="TextBox 106">
            <a:extLst>
              <a:ext uri="{FF2B5EF4-FFF2-40B4-BE49-F238E27FC236}">
                <a16:creationId xmlns:a16="http://schemas.microsoft.com/office/drawing/2014/main" id="{EE0A007E-98F5-4C0F-B4E9-5D76F65F8A65}"/>
              </a:ext>
            </a:extLst>
          </p:cNvPr>
          <p:cNvSpPr txBox="1"/>
          <p:nvPr/>
        </p:nvSpPr>
        <p:spPr>
          <a:xfrm>
            <a:off x="6732293" y="3750953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對於搜尋和插入操作友善</a:t>
            </a:r>
            <a:r>
              <a:rPr lang="en-US" altLang="zh-TW" sz="2000" dirty="0"/>
              <a:t>( O(</a:t>
            </a:r>
            <a:r>
              <a:rPr lang="en-US" altLang="zh-TW" sz="2000" dirty="0" err="1"/>
              <a:t>logn</a:t>
            </a:r>
            <a:r>
              <a:rPr lang="en-US" altLang="zh-TW" sz="2000" dirty="0"/>
              <a:t>) )</a:t>
            </a:r>
          </a:p>
        </p:txBody>
      </p:sp>
      <p:sp>
        <p:nvSpPr>
          <p:cNvPr id="93" name="TextBox 106">
            <a:extLst>
              <a:ext uri="{FF2B5EF4-FFF2-40B4-BE49-F238E27FC236}">
                <a16:creationId xmlns:a16="http://schemas.microsoft.com/office/drawing/2014/main" id="{F9D19F13-A1AD-4780-8A2F-E05001895D2F}"/>
              </a:ext>
            </a:extLst>
          </p:cNvPr>
          <p:cNvSpPr txBox="1"/>
          <p:nvPr/>
        </p:nvSpPr>
        <p:spPr>
          <a:xfrm>
            <a:off x="6732293" y="4543810"/>
            <a:ext cx="41652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可以修改 </a:t>
            </a:r>
            <a:r>
              <a:rPr lang="en-US" altLang="zh-TW" sz="2000" dirty="0"/>
              <a:t>value </a:t>
            </a:r>
            <a:r>
              <a:rPr lang="zh-TW" altLang="en-US" sz="2000" dirty="0"/>
              <a:t>值、不能修改 </a:t>
            </a:r>
            <a:r>
              <a:rPr lang="en-US" altLang="zh-TW" sz="2000" dirty="0"/>
              <a:t>key </a:t>
            </a:r>
            <a:r>
              <a:rPr lang="zh-TW" altLang="en-US" sz="2000" dirty="0"/>
              <a:t>值</a:t>
            </a:r>
          </a:p>
        </p:txBody>
      </p:sp>
      <p:sp>
        <p:nvSpPr>
          <p:cNvPr id="94" name="TextBox 106">
            <a:extLst>
              <a:ext uri="{FF2B5EF4-FFF2-40B4-BE49-F238E27FC236}">
                <a16:creationId xmlns:a16="http://schemas.microsoft.com/office/drawing/2014/main" id="{EE487222-70C6-40FA-BD43-BF289B81394E}"/>
              </a:ext>
            </a:extLst>
          </p:cNvPr>
          <p:cNvSpPr txBox="1"/>
          <p:nvPr/>
        </p:nvSpPr>
        <p:spPr>
          <a:xfrm>
            <a:off x="6732293" y="5182779"/>
            <a:ext cx="492206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sz="2000" dirty="0"/>
              <a:t>以模板（泛型）方式實現，可以儲存任意類型的變數，包括使用者自定義的資料型態</a:t>
            </a:r>
          </a:p>
        </p:txBody>
      </p:sp>
      <p:sp>
        <p:nvSpPr>
          <p:cNvPr id="95" name="Freeform 103">
            <a:extLst>
              <a:ext uri="{FF2B5EF4-FFF2-40B4-BE49-F238E27FC236}">
                <a16:creationId xmlns:a16="http://schemas.microsoft.com/office/drawing/2014/main" id="{05341A35-B0DA-41BB-AD84-DC6D2CC7D192}"/>
              </a:ext>
            </a:extLst>
          </p:cNvPr>
          <p:cNvSpPr>
            <a:spLocks noEditPoints="1"/>
          </p:cNvSpPr>
          <p:nvPr/>
        </p:nvSpPr>
        <p:spPr bwMode="auto">
          <a:xfrm>
            <a:off x="628849" y="4349854"/>
            <a:ext cx="350533" cy="428705"/>
          </a:xfrm>
          <a:custGeom>
            <a:avLst/>
            <a:gdLst>
              <a:gd name="T0" fmla="*/ 101 w 409"/>
              <a:gd name="T1" fmla="*/ 162 h 409"/>
              <a:gd name="T2" fmla="*/ 101 w 409"/>
              <a:gd name="T3" fmla="*/ 323 h 409"/>
              <a:gd name="T4" fmla="*/ 350 w 409"/>
              <a:gd name="T5" fmla="*/ 323 h 409"/>
              <a:gd name="T6" fmla="*/ 350 w 409"/>
              <a:gd name="T7" fmla="*/ 162 h 409"/>
              <a:gd name="T8" fmla="*/ 101 w 409"/>
              <a:gd name="T9" fmla="*/ 162 h 409"/>
              <a:gd name="T10" fmla="*/ 240 w 409"/>
              <a:gd name="T11" fmla="*/ 88 h 409"/>
              <a:gd name="T12" fmla="*/ 216 w 409"/>
              <a:gd name="T13" fmla="*/ 124 h 409"/>
              <a:gd name="T14" fmla="*/ 60 w 409"/>
              <a:gd name="T15" fmla="*/ 124 h 409"/>
              <a:gd name="T16" fmla="*/ 60 w 409"/>
              <a:gd name="T17" fmla="*/ 286 h 409"/>
              <a:gd name="T18" fmla="*/ 86 w 409"/>
              <a:gd name="T19" fmla="*/ 286 h 409"/>
              <a:gd name="T20" fmla="*/ 86 w 409"/>
              <a:gd name="T21" fmla="*/ 146 h 409"/>
              <a:gd name="T22" fmla="*/ 309 w 409"/>
              <a:gd name="T23" fmla="*/ 146 h 409"/>
              <a:gd name="T24" fmla="*/ 309 w 409"/>
              <a:gd name="T25" fmla="*/ 88 h 409"/>
              <a:gd name="T26" fmla="*/ 240 w 409"/>
              <a:gd name="T27" fmla="*/ 88 h 409"/>
              <a:gd name="T28" fmla="*/ 204 w 409"/>
              <a:gd name="T29" fmla="*/ 0 h 409"/>
              <a:gd name="T30" fmla="*/ 245 w 409"/>
              <a:gd name="T31" fmla="*/ 5 h 409"/>
              <a:gd name="T32" fmla="*/ 285 w 409"/>
              <a:gd name="T33" fmla="*/ 18 h 409"/>
              <a:gd name="T34" fmla="*/ 319 w 409"/>
              <a:gd name="T35" fmla="*/ 36 h 409"/>
              <a:gd name="T36" fmla="*/ 349 w 409"/>
              <a:gd name="T37" fmla="*/ 60 h 409"/>
              <a:gd name="T38" fmla="*/ 374 w 409"/>
              <a:gd name="T39" fmla="*/ 91 h 409"/>
              <a:gd name="T40" fmla="*/ 393 w 409"/>
              <a:gd name="T41" fmla="*/ 126 h 409"/>
              <a:gd name="T42" fmla="*/ 405 w 409"/>
              <a:gd name="T43" fmla="*/ 164 h 409"/>
              <a:gd name="T44" fmla="*/ 409 w 409"/>
              <a:gd name="T45" fmla="*/ 205 h 409"/>
              <a:gd name="T46" fmla="*/ 405 w 409"/>
              <a:gd name="T47" fmla="*/ 246 h 409"/>
              <a:gd name="T48" fmla="*/ 393 w 409"/>
              <a:gd name="T49" fmla="*/ 286 h 409"/>
              <a:gd name="T50" fmla="*/ 374 w 409"/>
              <a:gd name="T51" fmla="*/ 320 h 409"/>
              <a:gd name="T52" fmla="*/ 349 w 409"/>
              <a:gd name="T53" fmla="*/ 349 h 409"/>
              <a:gd name="T54" fmla="*/ 319 w 409"/>
              <a:gd name="T55" fmla="*/ 375 h 409"/>
              <a:gd name="T56" fmla="*/ 285 w 409"/>
              <a:gd name="T57" fmla="*/ 394 h 409"/>
              <a:gd name="T58" fmla="*/ 245 w 409"/>
              <a:gd name="T59" fmla="*/ 406 h 409"/>
              <a:gd name="T60" fmla="*/ 204 w 409"/>
              <a:gd name="T61" fmla="*/ 409 h 409"/>
              <a:gd name="T62" fmla="*/ 163 w 409"/>
              <a:gd name="T63" fmla="*/ 406 h 409"/>
              <a:gd name="T64" fmla="*/ 125 w 409"/>
              <a:gd name="T65" fmla="*/ 394 h 409"/>
              <a:gd name="T66" fmla="*/ 91 w 409"/>
              <a:gd name="T67" fmla="*/ 375 h 409"/>
              <a:gd name="T68" fmla="*/ 60 w 409"/>
              <a:gd name="T69" fmla="*/ 349 h 409"/>
              <a:gd name="T70" fmla="*/ 36 w 409"/>
              <a:gd name="T71" fmla="*/ 320 h 409"/>
              <a:gd name="T72" fmla="*/ 17 w 409"/>
              <a:gd name="T73" fmla="*/ 286 h 409"/>
              <a:gd name="T74" fmla="*/ 5 w 409"/>
              <a:gd name="T75" fmla="*/ 246 h 409"/>
              <a:gd name="T76" fmla="*/ 0 w 409"/>
              <a:gd name="T77" fmla="*/ 205 h 409"/>
              <a:gd name="T78" fmla="*/ 5 w 409"/>
              <a:gd name="T79" fmla="*/ 164 h 409"/>
              <a:gd name="T80" fmla="*/ 17 w 409"/>
              <a:gd name="T81" fmla="*/ 126 h 409"/>
              <a:gd name="T82" fmla="*/ 36 w 409"/>
              <a:gd name="T83" fmla="*/ 91 h 409"/>
              <a:gd name="T84" fmla="*/ 60 w 409"/>
              <a:gd name="T85" fmla="*/ 60 h 409"/>
              <a:gd name="T86" fmla="*/ 91 w 409"/>
              <a:gd name="T87" fmla="*/ 36 h 409"/>
              <a:gd name="T88" fmla="*/ 125 w 409"/>
              <a:gd name="T89" fmla="*/ 18 h 409"/>
              <a:gd name="T90" fmla="*/ 163 w 409"/>
              <a:gd name="T91" fmla="*/ 5 h 409"/>
              <a:gd name="T92" fmla="*/ 204 w 409"/>
              <a:gd name="T93" fmla="*/ 0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9" h="409">
                <a:moveTo>
                  <a:pt x="101" y="162"/>
                </a:moveTo>
                <a:lnTo>
                  <a:pt x="101" y="323"/>
                </a:lnTo>
                <a:lnTo>
                  <a:pt x="350" y="323"/>
                </a:lnTo>
                <a:lnTo>
                  <a:pt x="350" y="162"/>
                </a:lnTo>
                <a:lnTo>
                  <a:pt x="101" y="162"/>
                </a:lnTo>
                <a:close/>
                <a:moveTo>
                  <a:pt x="240" y="88"/>
                </a:moveTo>
                <a:lnTo>
                  <a:pt x="216" y="124"/>
                </a:lnTo>
                <a:lnTo>
                  <a:pt x="60" y="124"/>
                </a:lnTo>
                <a:lnTo>
                  <a:pt x="60" y="286"/>
                </a:lnTo>
                <a:lnTo>
                  <a:pt x="86" y="286"/>
                </a:lnTo>
                <a:lnTo>
                  <a:pt x="86" y="146"/>
                </a:lnTo>
                <a:lnTo>
                  <a:pt x="309" y="146"/>
                </a:lnTo>
                <a:lnTo>
                  <a:pt x="309" y="88"/>
                </a:lnTo>
                <a:lnTo>
                  <a:pt x="240" y="88"/>
                </a:lnTo>
                <a:close/>
                <a:moveTo>
                  <a:pt x="204" y="0"/>
                </a:moveTo>
                <a:lnTo>
                  <a:pt x="245" y="5"/>
                </a:lnTo>
                <a:lnTo>
                  <a:pt x="285" y="18"/>
                </a:lnTo>
                <a:lnTo>
                  <a:pt x="319" y="36"/>
                </a:lnTo>
                <a:lnTo>
                  <a:pt x="349" y="60"/>
                </a:lnTo>
                <a:lnTo>
                  <a:pt x="374" y="91"/>
                </a:lnTo>
                <a:lnTo>
                  <a:pt x="393" y="126"/>
                </a:lnTo>
                <a:lnTo>
                  <a:pt x="405" y="164"/>
                </a:lnTo>
                <a:lnTo>
                  <a:pt x="409" y="205"/>
                </a:lnTo>
                <a:lnTo>
                  <a:pt x="405" y="246"/>
                </a:lnTo>
                <a:lnTo>
                  <a:pt x="393" y="286"/>
                </a:lnTo>
                <a:lnTo>
                  <a:pt x="374" y="320"/>
                </a:lnTo>
                <a:lnTo>
                  <a:pt x="349" y="349"/>
                </a:lnTo>
                <a:lnTo>
                  <a:pt x="319" y="375"/>
                </a:lnTo>
                <a:lnTo>
                  <a:pt x="285" y="394"/>
                </a:lnTo>
                <a:lnTo>
                  <a:pt x="245" y="406"/>
                </a:lnTo>
                <a:lnTo>
                  <a:pt x="204" y="409"/>
                </a:lnTo>
                <a:lnTo>
                  <a:pt x="163" y="406"/>
                </a:lnTo>
                <a:lnTo>
                  <a:pt x="125" y="394"/>
                </a:lnTo>
                <a:lnTo>
                  <a:pt x="91" y="375"/>
                </a:lnTo>
                <a:lnTo>
                  <a:pt x="60" y="349"/>
                </a:lnTo>
                <a:lnTo>
                  <a:pt x="36" y="320"/>
                </a:lnTo>
                <a:lnTo>
                  <a:pt x="17" y="286"/>
                </a:lnTo>
                <a:lnTo>
                  <a:pt x="5" y="246"/>
                </a:lnTo>
                <a:lnTo>
                  <a:pt x="0" y="205"/>
                </a:lnTo>
                <a:lnTo>
                  <a:pt x="5" y="164"/>
                </a:lnTo>
                <a:lnTo>
                  <a:pt x="17" y="126"/>
                </a:lnTo>
                <a:lnTo>
                  <a:pt x="36" y="91"/>
                </a:lnTo>
                <a:lnTo>
                  <a:pt x="60" y="60"/>
                </a:lnTo>
                <a:lnTo>
                  <a:pt x="91" y="36"/>
                </a:lnTo>
                <a:lnTo>
                  <a:pt x="125" y="18"/>
                </a:lnTo>
                <a:lnTo>
                  <a:pt x="163" y="5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2E65C4B0-8E41-47BC-9C18-A0C60847C54C}"/>
              </a:ext>
            </a:extLst>
          </p:cNvPr>
          <p:cNvSpPr txBox="1"/>
          <p:nvPr/>
        </p:nvSpPr>
        <p:spPr>
          <a:xfrm>
            <a:off x="951826" y="4334760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基本指令</a:t>
            </a:r>
          </a:p>
        </p:txBody>
      </p:sp>
      <p:cxnSp>
        <p:nvCxnSpPr>
          <p:cNvPr id="97" name="30">
            <a:extLst>
              <a:ext uri="{FF2B5EF4-FFF2-40B4-BE49-F238E27FC236}">
                <a16:creationId xmlns:a16="http://schemas.microsoft.com/office/drawing/2014/main" id="{27B012E5-2C19-4EFC-AF6D-DB39B25D9CE4}"/>
              </a:ext>
            </a:extLst>
          </p:cNvPr>
          <p:cNvCxnSpPr>
            <a:cxnSpLocks/>
          </p:cNvCxnSpPr>
          <p:nvPr/>
        </p:nvCxnSpPr>
        <p:spPr>
          <a:xfrm>
            <a:off x="623687" y="4830223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06">
            <a:extLst>
              <a:ext uri="{FF2B5EF4-FFF2-40B4-BE49-F238E27FC236}">
                <a16:creationId xmlns:a16="http://schemas.microsoft.com/office/drawing/2014/main" id="{02C24F2E-A93E-4744-89E0-9A18E27514E5}"/>
              </a:ext>
            </a:extLst>
          </p:cNvPr>
          <p:cNvSpPr txBox="1"/>
          <p:nvPr/>
        </p:nvSpPr>
        <p:spPr>
          <a:xfrm>
            <a:off x="640794" y="4961557"/>
            <a:ext cx="460031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[]: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得到對應的值</a:t>
            </a:r>
          </a:p>
          <a:p>
            <a:pPr algn="l"/>
            <a:r>
              <a:rPr lang="en-US" altLang="zh-TW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count: </a:t>
            </a:r>
            <a:r>
              <a:rPr lang="zh-TW" altLang="en-US" b="0" i="0" dirty="0">
                <a:solidFill>
                  <a:srgbClr val="61605E"/>
                </a:solidFill>
                <a:effectLst/>
                <a:latin typeface="Arial" panose="020B0604020202020204" pitchFamily="34" charset="0"/>
              </a:rPr>
              <a:t>檢查某個值是否有對應值</a:t>
            </a:r>
          </a:p>
        </p:txBody>
      </p:sp>
    </p:spTree>
    <p:extLst>
      <p:ext uri="{BB962C8B-B14F-4D97-AF65-F5344CB8AC3E}">
        <p14:creationId xmlns:p14="http://schemas.microsoft.com/office/powerpoint/2010/main" val="35406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/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0443C31-36F3-4D01-A468-1C957B27B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740B66A3-3624-4DB4-9673-1DE3BE45593A}"/>
              </a:ext>
            </a:extLst>
          </p:cNvPr>
          <p:cNvSpPr txBox="1"/>
          <p:nvPr/>
        </p:nvSpPr>
        <p:spPr>
          <a:xfrm>
            <a:off x="146135" y="5605737"/>
            <a:ext cx="306863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第</a:t>
            </a:r>
            <a:r>
              <a:rPr lang="zh-TW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二</a:t>
            </a:r>
            <a:r>
              <a:rPr lang="zh-CN" altLang="en-US" sz="48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Black" charset="0"/>
              </a:rPr>
              <a:t>章</a:t>
            </a:r>
            <a:endParaRPr lang="en-US" sz="48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Black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8A9E3-C2D0-402E-83F8-75B35122FF8C}"/>
              </a:ext>
            </a:extLst>
          </p:cNvPr>
          <p:cNvSpPr/>
          <p:nvPr/>
        </p:nvSpPr>
        <p:spPr>
          <a:xfrm>
            <a:off x="1312851" y="1981146"/>
            <a:ext cx="488475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zh-TW" altLang="en-US" sz="5400" b="1" dirty="0">
                <a:solidFill>
                  <a:srgbClr val="59A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程式架構</a:t>
            </a:r>
            <a:endParaRPr kumimoji="1" lang="zh-CN" altLang="en-US" sz="5400" b="1" dirty="0">
              <a:solidFill>
                <a:srgbClr val="59A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0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78EB772-6512-4C24-A70C-AF04A7EC3017}"/>
              </a:ext>
            </a:extLst>
          </p:cNvPr>
          <p:cNvGrpSpPr/>
          <p:nvPr/>
        </p:nvGrpSpPr>
        <p:grpSpPr>
          <a:xfrm>
            <a:off x="723" y="159351"/>
            <a:ext cx="12189689" cy="738664"/>
            <a:chOff x="723" y="429774"/>
            <a:chExt cx="12189689" cy="73866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3587-8B52-46E5-8532-BEB1E3126D56}"/>
                </a:ext>
              </a:extLst>
            </p:cNvPr>
            <p:cNvSpPr/>
            <p:nvPr/>
          </p:nvSpPr>
          <p:spPr>
            <a:xfrm>
              <a:off x="723" y="429774"/>
              <a:ext cx="4368077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371869-903B-4CD4-9671-165741A98817}"/>
                </a:ext>
              </a:extLst>
            </p:cNvPr>
            <p:cNvSpPr/>
            <p:nvPr/>
          </p:nvSpPr>
          <p:spPr>
            <a:xfrm>
              <a:off x="7819989" y="429774"/>
              <a:ext cx="4370423" cy="738664"/>
            </a:xfrm>
            <a:prstGeom prst="rect">
              <a:avLst/>
            </a:prstGeom>
            <a:solidFill>
              <a:srgbClr val="3B4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20">
            <a:extLst>
              <a:ext uri="{FF2B5EF4-FFF2-40B4-BE49-F238E27FC236}">
                <a16:creationId xmlns:a16="http://schemas.microsoft.com/office/drawing/2014/main" id="{164BB0E1-996B-4705-BE63-08E6C8D7EC7A}"/>
              </a:ext>
            </a:extLst>
          </p:cNvPr>
          <p:cNvSpPr txBox="1"/>
          <p:nvPr/>
        </p:nvSpPr>
        <p:spPr>
          <a:xfrm>
            <a:off x="4687207" y="159351"/>
            <a:ext cx="2814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spc="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程式架構</a:t>
            </a:r>
            <a:endParaRPr lang="en-US" altLang="zh-TW" sz="2000" b="1" spc="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TW" sz="2400" b="1" dirty="0">
                <a:solidFill>
                  <a:srgbClr val="3B4658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Recursive</a:t>
            </a:r>
            <a:endParaRPr lang="en-US" altLang="zh-TW" sz="2400" b="1" dirty="0">
              <a:solidFill>
                <a:srgbClr val="3B465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0CB36E4-98A6-4B77-A4A0-E4B99268FB98}"/>
              </a:ext>
            </a:extLst>
          </p:cNvPr>
          <p:cNvGrpSpPr/>
          <p:nvPr/>
        </p:nvGrpSpPr>
        <p:grpSpPr>
          <a:xfrm>
            <a:off x="459984" y="1176778"/>
            <a:ext cx="1531775" cy="657628"/>
            <a:chOff x="459984" y="1176778"/>
            <a:chExt cx="1531775" cy="657628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26F18C1-E4B1-4CF3-810A-5EA7B2691741}"/>
                </a:ext>
              </a:extLst>
            </p:cNvPr>
            <p:cNvSpPr txBox="1"/>
            <p:nvPr/>
          </p:nvSpPr>
          <p:spPr>
            <a:xfrm>
              <a:off x="459984" y="1176778"/>
              <a:ext cx="1250214" cy="523220"/>
            </a:xfrm>
            <a:prstGeom prst="rect">
              <a:avLst/>
            </a:prstGeom>
            <a:solidFill>
              <a:srgbClr val="9CC7CE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vector</a:t>
              </a:r>
              <a:endParaRPr lang="zh-TW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4FD6C73-0AB6-4FAD-849E-A7B2B08E56FB}"/>
                </a:ext>
              </a:extLst>
            </p:cNvPr>
            <p:cNvGrpSpPr/>
            <p:nvPr/>
          </p:nvGrpSpPr>
          <p:grpSpPr>
            <a:xfrm>
              <a:off x="459984" y="1231376"/>
              <a:ext cx="1531775" cy="603030"/>
              <a:chOff x="459984" y="1247517"/>
              <a:chExt cx="1531775" cy="603030"/>
            </a:xfrm>
          </p:grpSpPr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E34BB970-6504-4050-8E3B-BDB55244349F}"/>
                  </a:ext>
                </a:extLst>
              </p:cNvPr>
              <p:cNvSpPr/>
              <p:nvPr/>
            </p:nvSpPr>
            <p:spPr>
              <a:xfrm>
                <a:off x="459984" y="1804828"/>
                <a:ext cx="1531775" cy="45719"/>
              </a:xfrm>
              <a:prstGeom prst="rect">
                <a:avLst/>
              </a:prstGeom>
              <a:solidFill>
                <a:srgbClr val="59A3B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45670" tIns="22836" rIns="45670" bIns="22836" rtlCol="0" anchor="ctr"/>
              <a:lstStyle/>
              <a:p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Lato Light" charset="0"/>
                </a:endParaRPr>
              </a:p>
            </p:txBody>
          </p:sp>
          <p:sp>
            <p:nvSpPr>
              <p:cNvPr id="61" name="文本框 47">
                <a:extLst>
                  <a:ext uri="{FF2B5EF4-FFF2-40B4-BE49-F238E27FC236}">
                    <a16:creationId xmlns:a16="http://schemas.microsoft.com/office/drawing/2014/main" id="{1B4EE88B-F3D5-470F-BB11-4F5A63E4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12" y="1257767"/>
                <a:ext cx="1333192" cy="400110"/>
              </a:xfrm>
              <a:prstGeom prst="rect">
                <a:avLst/>
              </a:prstGeom>
              <a:solidFill>
                <a:srgbClr val="9C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 sz="2000" b="1" dirty="0">
                  <a:solidFill>
                    <a:schemeClr val="bg1"/>
                  </a:solidFill>
                  <a:latin typeface="+mj-ea"/>
                  <a:ea typeface="+mj-ea"/>
                  <a:sym typeface="方正兰亭细黑_GBK" charset="-122"/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E638187-0BD5-4902-BEBD-8D4D9F086C59}"/>
                  </a:ext>
                </a:extLst>
              </p:cNvPr>
              <p:cNvSpPr txBox="1"/>
              <p:nvPr/>
            </p:nvSpPr>
            <p:spPr>
              <a:xfrm>
                <a:off x="550766" y="1247517"/>
                <a:ext cx="14261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800" b="1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Recursive</a:t>
                </a:r>
                <a:endParaRPr lang="en-US" altLang="zh-TW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63" name="3">
            <a:extLst>
              <a:ext uri="{FF2B5EF4-FFF2-40B4-BE49-F238E27FC236}">
                <a16:creationId xmlns:a16="http://schemas.microsoft.com/office/drawing/2014/main" id="{9BFC441B-8509-47DD-8502-599B149EF210}"/>
              </a:ext>
            </a:extLst>
          </p:cNvPr>
          <p:cNvSpPr/>
          <p:nvPr/>
        </p:nvSpPr>
        <p:spPr>
          <a:xfrm>
            <a:off x="492211" y="1978762"/>
            <a:ext cx="4965909" cy="3791857"/>
          </a:xfrm>
          <a:prstGeom prst="rect">
            <a:avLst/>
          </a:prstGeom>
          <a:noFill/>
          <a:ln>
            <a:solidFill>
              <a:srgbClr val="3B46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4" name="30">
            <a:extLst>
              <a:ext uri="{FF2B5EF4-FFF2-40B4-BE49-F238E27FC236}">
                <a16:creationId xmlns:a16="http://schemas.microsoft.com/office/drawing/2014/main" id="{F2798108-69F5-4BD5-9E80-4E9F4A0991BB}"/>
              </a:ext>
            </a:extLst>
          </p:cNvPr>
          <p:cNvCxnSpPr>
            <a:cxnSpLocks/>
          </p:cNvCxnSpPr>
          <p:nvPr/>
        </p:nvCxnSpPr>
        <p:spPr>
          <a:xfrm>
            <a:off x="597348" y="2600266"/>
            <a:ext cx="4634528" cy="0"/>
          </a:xfrm>
          <a:prstGeom prst="line">
            <a:avLst/>
          </a:prstGeom>
          <a:ln w="12700">
            <a:solidFill>
              <a:srgbClr val="3B465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106">
            <a:extLst>
              <a:ext uri="{FF2B5EF4-FFF2-40B4-BE49-F238E27FC236}">
                <a16:creationId xmlns:a16="http://schemas.microsoft.com/office/drawing/2014/main" id="{0A9544DD-FC9F-4038-AF2D-AE9EF818722C}"/>
              </a:ext>
            </a:extLst>
          </p:cNvPr>
          <p:cNvSpPr txBox="1"/>
          <p:nvPr/>
        </p:nvSpPr>
        <p:spPr>
          <a:xfrm>
            <a:off x="692115" y="2766694"/>
            <a:ext cx="444499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TW" altLang="en-US" dirty="0">
                <a:solidFill>
                  <a:srgbClr val="3B465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把輸入的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 string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存入一個名為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vector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裡，從頭的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Non-terminal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開始找符合的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rules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替換存入名為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vector</a:t>
            </a:r>
            <a:r>
              <a:rPr lang="zh-TW" altLang="en-US" dirty="0">
                <a:solidFill>
                  <a:srgbClr val="3B465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裡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，並輸出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rules,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如果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match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的話就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token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跟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指向的值各加一，尋找下一個，最後處理完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最後的值則顯示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accept,</a:t>
            </a:r>
            <a:r>
              <a:rPr lang="zh-TW" altLang="en-US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其他依錯誤得不同顯示</a:t>
            </a:r>
            <a:r>
              <a:rPr lang="en-US" altLang="zh-TW" sz="1800" dirty="0">
                <a:solidFill>
                  <a:srgbClr val="3B4658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Error(Expected token) or Error(Non-terminal vs. Terminal)</a:t>
            </a:r>
            <a:endParaRPr lang="en-US" altLang="zh-CN" dirty="0">
              <a:solidFill>
                <a:srgbClr val="3B4658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Freeform 331">
            <a:extLst>
              <a:ext uri="{FF2B5EF4-FFF2-40B4-BE49-F238E27FC236}">
                <a16:creationId xmlns:a16="http://schemas.microsoft.com/office/drawing/2014/main" id="{F4265701-81C2-4E3D-B43B-7B54BE9082B3}"/>
              </a:ext>
            </a:extLst>
          </p:cNvPr>
          <p:cNvSpPr>
            <a:spLocks noEditPoints="1"/>
          </p:cNvSpPr>
          <p:nvPr/>
        </p:nvSpPr>
        <p:spPr bwMode="auto">
          <a:xfrm>
            <a:off x="597348" y="2120289"/>
            <a:ext cx="350533" cy="375544"/>
          </a:xfrm>
          <a:custGeom>
            <a:avLst/>
            <a:gdLst>
              <a:gd name="T0" fmla="*/ 178 w 409"/>
              <a:gd name="T1" fmla="*/ 317 h 409"/>
              <a:gd name="T2" fmla="*/ 338 w 409"/>
              <a:gd name="T3" fmla="*/ 271 h 409"/>
              <a:gd name="T4" fmla="*/ 335 w 409"/>
              <a:gd name="T5" fmla="*/ 256 h 409"/>
              <a:gd name="T6" fmla="*/ 182 w 409"/>
              <a:gd name="T7" fmla="*/ 312 h 409"/>
              <a:gd name="T8" fmla="*/ 335 w 409"/>
              <a:gd name="T9" fmla="*/ 256 h 409"/>
              <a:gd name="T10" fmla="*/ 177 w 409"/>
              <a:gd name="T11" fmla="*/ 295 h 409"/>
              <a:gd name="T12" fmla="*/ 335 w 409"/>
              <a:gd name="T13" fmla="*/ 250 h 409"/>
              <a:gd name="T14" fmla="*/ 65 w 409"/>
              <a:gd name="T15" fmla="*/ 113 h 409"/>
              <a:gd name="T16" fmla="*/ 58 w 409"/>
              <a:gd name="T17" fmla="*/ 122 h 409"/>
              <a:gd name="T18" fmla="*/ 58 w 409"/>
              <a:gd name="T19" fmla="*/ 130 h 409"/>
              <a:gd name="T20" fmla="*/ 60 w 409"/>
              <a:gd name="T21" fmla="*/ 137 h 409"/>
              <a:gd name="T22" fmla="*/ 163 w 409"/>
              <a:gd name="T23" fmla="*/ 345 h 409"/>
              <a:gd name="T24" fmla="*/ 168 w 409"/>
              <a:gd name="T25" fmla="*/ 345 h 409"/>
              <a:gd name="T26" fmla="*/ 349 w 409"/>
              <a:gd name="T27" fmla="*/ 273 h 409"/>
              <a:gd name="T28" fmla="*/ 165 w 409"/>
              <a:gd name="T29" fmla="*/ 300 h 409"/>
              <a:gd name="T30" fmla="*/ 235 w 409"/>
              <a:gd name="T31" fmla="*/ 61 h 409"/>
              <a:gd name="T32" fmla="*/ 170 w 409"/>
              <a:gd name="T33" fmla="*/ 293 h 409"/>
              <a:gd name="T34" fmla="*/ 235 w 409"/>
              <a:gd name="T35" fmla="*/ 61 h 409"/>
              <a:gd name="T36" fmla="*/ 246 w 409"/>
              <a:gd name="T37" fmla="*/ 3 h 409"/>
              <a:gd name="T38" fmla="*/ 319 w 409"/>
              <a:gd name="T39" fmla="*/ 34 h 409"/>
              <a:gd name="T40" fmla="*/ 374 w 409"/>
              <a:gd name="T41" fmla="*/ 89 h 409"/>
              <a:gd name="T42" fmla="*/ 405 w 409"/>
              <a:gd name="T43" fmla="*/ 163 h 409"/>
              <a:gd name="T44" fmla="*/ 405 w 409"/>
              <a:gd name="T45" fmla="*/ 245 h 409"/>
              <a:gd name="T46" fmla="*/ 374 w 409"/>
              <a:gd name="T47" fmla="*/ 317 h 409"/>
              <a:gd name="T48" fmla="*/ 319 w 409"/>
              <a:gd name="T49" fmla="*/ 372 h 409"/>
              <a:gd name="T50" fmla="*/ 246 w 409"/>
              <a:gd name="T51" fmla="*/ 403 h 409"/>
              <a:gd name="T52" fmla="*/ 163 w 409"/>
              <a:gd name="T53" fmla="*/ 403 h 409"/>
              <a:gd name="T54" fmla="*/ 91 w 409"/>
              <a:gd name="T55" fmla="*/ 372 h 409"/>
              <a:gd name="T56" fmla="*/ 36 w 409"/>
              <a:gd name="T57" fmla="*/ 317 h 409"/>
              <a:gd name="T58" fmla="*/ 5 w 409"/>
              <a:gd name="T59" fmla="*/ 245 h 409"/>
              <a:gd name="T60" fmla="*/ 5 w 409"/>
              <a:gd name="T61" fmla="*/ 163 h 409"/>
              <a:gd name="T62" fmla="*/ 36 w 409"/>
              <a:gd name="T63" fmla="*/ 89 h 409"/>
              <a:gd name="T64" fmla="*/ 91 w 409"/>
              <a:gd name="T65" fmla="*/ 34 h 409"/>
              <a:gd name="T66" fmla="*/ 163 w 409"/>
              <a:gd name="T67" fmla="*/ 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9" h="409">
                <a:moveTo>
                  <a:pt x="337" y="266"/>
                </a:moveTo>
                <a:lnTo>
                  <a:pt x="178" y="317"/>
                </a:lnTo>
                <a:lnTo>
                  <a:pt x="180" y="323"/>
                </a:lnTo>
                <a:lnTo>
                  <a:pt x="338" y="271"/>
                </a:lnTo>
                <a:lnTo>
                  <a:pt x="337" y="266"/>
                </a:lnTo>
                <a:close/>
                <a:moveTo>
                  <a:pt x="335" y="256"/>
                </a:moveTo>
                <a:lnTo>
                  <a:pt x="180" y="307"/>
                </a:lnTo>
                <a:lnTo>
                  <a:pt x="182" y="312"/>
                </a:lnTo>
                <a:lnTo>
                  <a:pt x="337" y="261"/>
                </a:lnTo>
                <a:lnTo>
                  <a:pt x="335" y="256"/>
                </a:lnTo>
                <a:close/>
                <a:moveTo>
                  <a:pt x="333" y="245"/>
                </a:moveTo>
                <a:lnTo>
                  <a:pt x="177" y="295"/>
                </a:lnTo>
                <a:lnTo>
                  <a:pt x="178" y="300"/>
                </a:lnTo>
                <a:lnTo>
                  <a:pt x="335" y="250"/>
                </a:lnTo>
                <a:lnTo>
                  <a:pt x="333" y="245"/>
                </a:lnTo>
                <a:close/>
                <a:moveTo>
                  <a:pt x="65" y="113"/>
                </a:moveTo>
                <a:lnTo>
                  <a:pt x="62" y="116"/>
                </a:lnTo>
                <a:lnTo>
                  <a:pt x="58" y="122"/>
                </a:lnTo>
                <a:lnTo>
                  <a:pt x="58" y="127"/>
                </a:lnTo>
                <a:lnTo>
                  <a:pt x="58" y="130"/>
                </a:lnTo>
                <a:lnTo>
                  <a:pt x="58" y="134"/>
                </a:lnTo>
                <a:lnTo>
                  <a:pt x="60" y="137"/>
                </a:lnTo>
                <a:lnTo>
                  <a:pt x="60" y="139"/>
                </a:lnTo>
                <a:lnTo>
                  <a:pt x="163" y="345"/>
                </a:lnTo>
                <a:lnTo>
                  <a:pt x="168" y="343"/>
                </a:lnTo>
                <a:lnTo>
                  <a:pt x="168" y="345"/>
                </a:lnTo>
                <a:lnTo>
                  <a:pt x="352" y="283"/>
                </a:lnTo>
                <a:lnTo>
                  <a:pt x="349" y="273"/>
                </a:lnTo>
                <a:lnTo>
                  <a:pt x="165" y="335"/>
                </a:lnTo>
                <a:lnTo>
                  <a:pt x="165" y="300"/>
                </a:lnTo>
                <a:lnTo>
                  <a:pt x="65" y="113"/>
                </a:lnTo>
                <a:close/>
                <a:moveTo>
                  <a:pt x="235" y="61"/>
                </a:moveTo>
                <a:lnTo>
                  <a:pt x="70" y="104"/>
                </a:lnTo>
                <a:lnTo>
                  <a:pt x="170" y="293"/>
                </a:lnTo>
                <a:lnTo>
                  <a:pt x="347" y="237"/>
                </a:lnTo>
                <a:lnTo>
                  <a:pt x="235" y="61"/>
                </a:lnTo>
                <a:close/>
                <a:moveTo>
                  <a:pt x="204" y="0"/>
                </a:moveTo>
                <a:lnTo>
                  <a:pt x="246" y="3"/>
                </a:lnTo>
                <a:lnTo>
                  <a:pt x="285" y="15"/>
                </a:lnTo>
                <a:lnTo>
                  <a:pt x="319" y="34"/>
                </a:lnTo>
                <a:lnTo>
                  <a:pt x="350" y="60"/>
                </a:lnTo>
                <a:lnTo>
                  <a:pt x="374" y="89"/>
                </a:lnTo>
                <a:lnTo>
                  <a:pt x="393" y="125"/>
                </a:lnTo>
                <a:lnTo>
                  <a:pt x="405" y="163"/>
                </a:lnTo>
                <a:lnTo>
                  <a:pt x="409" y="204"/>
                </a:lnTo>
                <a:lnTo>
                  <a:pt x="405" y="245"/>
                </a:lnTo>
                <a:lnTo>
                  <a:pt x="393" y="283"/>
                </a:lnTo>
                <a:lnTo>
                  <a:pt x="374" y="317"/>
                </a:lnTo>
                <a:lnTo>
                  <a:pt x="350" y="348"/>
                </a:lnTo>
                <a:lnTo>
                  <a:pt x="319" y="372"/>
                </a:lnTo>
                <a:lnTo>
                  <a:pt x="285" y="391"/>
                </a:lnTo>
                <a:lnTo>
                  <a:pt x="246" y="403"/>
                </a:lnTo>
                <a:lnTo>
                  <a:pt x="204" y="409"/>
                </a:lnTo>
                <a:lnTo>
                  <a:pt x="163" y="403"/>
                </a:lnTo>
                <a:lnTo>
                  <a:pt x="125" y="391"/>
                </a:lnTo>
                <a:lnTo>
                  <a:pt x="91" y="372"/>
                </a:lnTo>
                <a:lnTo>
                  <a:pt x="60" y="348"/>
                </a:lnTo>
                <a:lnTo>
                  <a:pt x="36" y="317"/>
                </a:lnTo>
                <a:lnTo>
                  <a:pt x="17" y="283"/>
                </a:lnTo>
                <a:lnTo>
                  <a:pt x="5" y="245"/>
                </a:lnTo>
                <a:lnTo>
                  <a:pt x="0" y="204"/>
                </a:lnTo>
                <a:lnTo>
                  <a:pt x="5" y="163"/>
                </a:lnTo>
                <a:lnTo>
                  <a:pt x="17" y="125"/>
                </a:lnTo>
                <a:lnTo>
                  <a:pt x="36" y="89"/>
                </a:lnTo>
                <a:lnTo>
                  <a:pt x="60" y="60"/>
                </a:lnTo>
                <a:lnTo>
                  <a:pt x="91" y="34"/>
                </a:lnTo>
                <a:lnTo>
                  <a:pt x="125" y="15"/>
                </a:lnTo>
                <a:lnTo>
                  <a:pt x="163" y="3"/>
                </a:lnTo>
                <a:lnTo>
                  <a:pt x="204" y="0"/>
                </a:lnTo>
                <a:close/>
              </a:path>
            </a:pathLst>
          </a:custGeom>
          <a:solidFill>
            <a:srgbClr val="59A3B0"/>
          </a:solidFill>
          <a:ln w="0">
            <a:solidFill>
              <a:srgbClr val="389FE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18F77FF9-0D28-4D03-A247-DEB1C4673A9B}"/>
              </a:ext>
            </a:extLst>
          </p:cNvPr>
          <p:cNvSpPr txBox="1"/>
          <p:nvPr/>
        </p:nvSpPr>
        <p:spPr>
          <a:xfrm>
            <a:off x="951826" y="2067128"/>
            <a:ext cx="274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59A3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FEF0E5F-622D-4B3B-AF9B-49A09B5C0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35" y="3539602"/>
            <a:ext cx="5986005" cy="27829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26DB8D6-F26D-48EC-AD9C-9CF1A28B5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523" y="1141820"/>
            <a:ext cx="2836080" cy="21065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EC4F8ADD-D1D1-48BD-B44D-DFC9351D0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64" y="1733644"/>
            <a:ext cx="3072876" cy="848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024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  <p:tag name="ISPRING_PRESENTATION_TITLE" val="商务风市场部年终总结计划PPT模板"/>
</p:tagLst>
</file>

<file path=ppt/theme/theme1.xml><?xml version="1.0" encoding="utf-8"?>
<a:theme xmlns:a="http://schemas.openxmlformats.org/drawingml/2006/main" name="第一PPT，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1214</Words>
  <Application>Microsoft Office PowerPoint</Application>
  <PresentationFormat>自訂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9" baseType="lpstr">
      <vt:lpstr>Agency FB</vt:lpstr>
      <vt:lpstr>等线</vt:lpstr>
      <vt:lpstr>ITC Avant Garde Std Bk</vt:lpstr>
      <vt:lpstr>Lato Black</vt:lpstr>
      <vt:lpstr>Lato Light</vt:lpstr>
      <vt:lpstr>微软雅黑</vt:lpstr>
      <vt:lpstr>微软雅黑</vt:lpstr>
      <vt:lpstr>宋体</vt:lpstr>
      <vt:lpstr>YouYuan</vt:lpstr>
      <vt:lpstr>方正兰亭细黑_GBK</vt:lpstr>
      <vt:lpstr>宋体-PUA</vt:lpstr>
      <vt:lpstr>造字工房尚雅体演示版常规体</vt:lpstr>
      <vt:lpstr>新細明體</vt:lpstr>
      <vt:lpstr>標楷體</vt:lpstr>
      <vt:lpstr>Arial</vt:lpstr>
      <vt:lpstr>Calibri</vt:lpstr>
      <vt:lpstr>Impact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/>
  <dc:description>http://www.ypppt.com/</dc:description>
  <cp:lastModifiedBy>Windows 使用者</cp:lastModifiedBy>
  <cp:revision>3252</cp:revision>
  <dcterms:created xsi:type="dcterms:W3CDTF">2015-12-01T09:06:39Z</dcterms:created>
  <dcterms:modified xsi:type="dcterms:W3CDTF">2021-01-06T04:32:15Z</dcterms:modified>
</cp:coreProperties>
</file>