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F533"/>
    <a:srgbClr val="7B58DE"/>
    <a:srgbClr val="8CB81E"/>
    <a:srgbClr val="FB421D"/>
    <a:srgbClr val="2EB4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5BAB-D422-3B30-47E7-CD5425AFE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331A-B2A7-9EC1-FF22-A7E504B25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839E-0805-D7A9-F0E5-4E1B1A97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F1D5-885A-413F-AA70-4118D7F5E95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AE267-7A66-5279-57E1-092299B7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845EE-1F82-775B-6212-DC40D674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A48-CC26-4688-A876-F68AAAB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7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75E8-9D87-D096-A1DA-371471ED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CFD49-E236-0237-F4C3-B1BECC8A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475A-9E8B-EE97-0262-074163C4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F1D5-885A-413F-AA70-4118D7F5E95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550AC-A94F-8F79-C052-5EE6C89A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C621-A07E-9094-E1D4-7E12B682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A48-CC26-4688-A876-F68AAAB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5235C-856E-4479-2BAF-DD7FAADB8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478F7-61CE-6038-9BDB-6D0960D6D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46F8-C990-ACE5-EF3A-5BF34226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F1D5-885A-413F-AA70-4118D7F5E95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E543-4A85-A9D4-6B97-70EBD74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26E4-853B-4B70-7342-AF4F13C8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A48-CC26-4688-A876-F68AAAB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E2B5-5720-D2E9-4997-1AA9949C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076-AF4F-CCE5-E8AE-93D60285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08EF7-ACE6-8093-698D-01426940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F1D5-885A-413F-AA70-4118D7F5E95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D348-2825-D0DF-8DD8-B6161C73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C3C62-8A07-AA0F-2C74-00DA180E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A48-CC26-4688-A876-F68AAAB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F14B-B57A-A8CF-4755-685DCF5D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15C8F-0A7F-31BE-4702-C6EBBB03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E1D9-0E7F-BCDB-FAFF-F2BC2105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F1D5-885A-413F-AA70-4118D7F5E95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7188-0078-0DEA-4576-4E089F6B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73640-9995-0511-4CE5-3AE26A18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A48-CC26-4688-A876-F68AAAB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D331-4C63-A462-58AF-74B9EEF2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9A5E-33F8-EEDE-65EF-54250EF22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E848E-7A76-A2ED-3577-08472AF03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DE173-C109-455E-2785-E29FF005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F1D5-885A-413F-AA70-4118D7F5E95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20164-327B-1C88-4570-FD2F8586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EAA8-7BC5-190E-EB3A-F4E4F63C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A48-CC26-4688-A876-F68AAAB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4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D17F-FC19-B78D-4072-14CE6EFF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0076E-323A-7E5E-302C-1BFDD1588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20205-7C42-2B32-6168-F3813471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F61D9-10DA-ECE7-CE9C-A4CFD5C5E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CBE00-04A5-3051-8EA7-69E17EAF3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035E4-A4CE-C791-270B-85DDB7B1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F1D5-885A-413F-AA70-4118D7F5E95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9E529-9A7A-4C7A-C0EA-D280D087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FA260-98AC-3F4F-095C-533DECA7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A48-CC26-4688-A876-F68AAAB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DE09-4EC6-4C71-B7D0-60EF7481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42EE5-E1C4-774B-D35A-5A1E3277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F1D5-885A-413F-AA70-4118D7F5E95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6E3C4-0C55-FC30-D99B-D81DC158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D77F9-2F71-C1D7-A162-2A8DCDB9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A48-CC26-4688-A876-F68AAAB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48792-C99F-3ADF-8E44-2EE6DC1E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F1D5-885A-413F-AA70-4118D7F5E95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967D2-CF25-525F-7E72-2B321AD5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A14D-FF6C-E189-F8B4-745D857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A48-CC26-4688-A876-F68AAAB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EC7D-F060-347C-6C4F-8EC4F656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EFB4-BB05-4232-A1EC-D95FDEAC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A9DBF-689D-D937-8DDE-1DE4EB3A8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C64B-777E-BDE8-EB5D-45FD225D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F1D5-885A-413F-AA70-4118D7F5E95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65839-3033-A16F-A4AF-FD6688DC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F13E-8EBC-E619-0A82-403433BE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A48-CC26-4688-A876-F68AAAB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3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FAE3-FFA0-062B-A487-C7D27222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95B5A-E351-0AEB-6C32-A07D4C0B3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9FFCD-58CB-BA5B-DE09-9F2685D57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2BEC3-9840-C6A3-F959-BC5BE0DB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F1D5-885A-413F-AA70-4118D7F5E95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E5668-C91F-2690-B26C-05868012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8CA0C-4D91-0DF9-907D-D317FB24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A48-CC26-4688-A876-F68AAAB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907B5-5149-D99B-5E0C-98228975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F1ABB-C9AC-C82F-1803-B0E60999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7604-5BA5-6F49-F122-389452631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CF1D5-885A-413F-AA70-4118D7F5E95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5D6A-6930-DC5B-7FA2-64ED36728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589E-DA74-A3D9-D761-FDC4A6FAC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9A48-CC26-4688-A876-F68AAAB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FADF75-4D0E-4E70-45F3-14058E1AA049}"/>
              </a:ext>
            </a:extLst>
          </p:cNvPr>
          <p:cNvSpPr txBox="1"/>
          <p:nvPr/>
        </p:nvSpPr>
        <p:spPr>
          <a:xfrm>
            <a:off x="1239328" y="1293702"/>
            <a:ext cx="341606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0" dirty="0">
                <a:solidFill>
                  <a:srgbClr val="FF0000"/>
                </a:solidFill>
                <a:latin typeface="Script MT Bold" panose="03040602040607080904" pitchFamily="66" charset="0"/>
              </a:rPr>
              <a:t>9</a:t>
            </a:r>
            <a:endParaRPr lang="en-US" sz="24000" dirty="0">
              <a:solidFill>
                <a:srgbClr val="FF0000"/>
              </a:solidFill>
              <a:latin typeface="Script MT Bold" panose="030406020406070809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39D93-AA67-1358-49E5-5FC2501A27D8}"/>
              </a:ext>
            </a:extLst>
          </p:cNvPr>
          <p:cNvSpPr txBox="1"/>
          <p:nvPr/>
        </p:nvSpPr>
        <p:spPr>
          <a:xfrm>
            <a:off x="3640346" y="2105561"/>
            <a:ext cx="6754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solidFill>
                  <a:srgbClr val="92D050"/>
                </a:solidFill>
                <a:latin typeface="Baguet Script" panose="020F0502020204030204" pitchFamily="2" charset="0"/>
              </a:rPr>
              <a:t>Building Blocks</a:t>
            </a:r>
            <a:endParaRPr lang="en-US" sz="8000" dirty="0">
              <a:solidFill>
                <a:srgbClr val="92D050"/>
              </a:solidFill>
              <a:latin typeface="Baguet Script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5F907-1610-B26C-1BB2-235264DDDDCF}"/>
              </a:ext>
            </a:extLst>
          </p:cNvPr>
          <p:cNvSpPr txBox="1"/>
          <p:nvPr/>
        </p:nvSpPr>
        <p:spPr>
          <a:xfrm>
            <a:off x="3705044" y="3324475"/>
            <a:ext cx="6702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lackadder ITC" panose="04020505051007020D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Business Model Canvas</a:t>
            </a:r>
            <a:endParaRPr lang="en-US" sz="4800" dirty="0">
              <a:solidFill>
                <a:schemeClr val="accent5">
                  <a:lumMod val="75000"/>
                </a:schemeClr>
              </a:solidFill>
              <a:latin typeface="Blackadder ITC" panose="04020505051007020D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8C9EE-2F69-C5DC-4DE4-77F4E0F4B3FC}"/>
              </a:ext>
            </a:extLst>
          </p:cNvPr>
          <p:cNvSpPr txBox="1"/>
          <p:nvPr/>
        </p:nvSpPr>
        <p:spPr>
          <a:xfrm>
            <a:off x="3838754" y="5717702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B30F2-E051-F63E-8A47-E81E82B78703}"/>
              </a:ext>
            </a:extLst>
          </p:cNvPr>
          <p:cNvSpPr txBox="1"/>
          <p:nvPr/>
        </p:nvSpPr>
        <p:spPr>
          <a:xfrm>
            <a:off x="165339" y="6213870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5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30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Customer Segments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71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kemanggisan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ilir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palmerah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Jakarta Barat,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Rp. 88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(Th 2003,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Hanif)</a:t>
            </a:r>
          </a:p>
          <a:p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renovasi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perumahan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Greengarden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Blok-N5 No. 53.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Kedoya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Jakarta Barat,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Rp 360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(Th 2003,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Pranowo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27218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  <p:sp>
        <p:nvSpPr>
          <p:cNvPr id="6" name="Round Single Corner Rectangle 4">
            <a:extLst>
              <a:ext uri="{FF2B5EF4-FFF2-40B4-BE49-F238E27FC236}">
                <a16:creationId xmlns:a16="http://schemas.microsoft.com/office/drawing/2014/main" id="{2554BEF8-D21A-0B99-06F2-294C40907040}"/>
              </a:ext>
            </a:extLst>
          </p:cNvPr>
          <p:cNvSpPr/>
          <p:nvPr/>
        </p:nvSpPr>
        <p:spPr>
          <a:xfrm>
            <a:off x="6482750" y="2823395"/>
            <a:ext cx="4239884" cy="2677830"/>
          </a:xfrm>
          <a:prstGeom prst="round1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5">
            <a:extLst>
              <a:ext uri="{FF2B5EF4-FFF2-40B4-BE49-F238E27FC236}">
                <a16:creationId xmlns:a16="http://schemas.microsoft.com/office/drawing/2014/main" id="{3BE933A4-B99A-FCB3-A2BE-8C4B70EB28B6}"/>
              </a:ext>
            </a:extLst>
          </p:cNvPr>
          <p:cNvSpPr/>
          <p:nvPr/>
        </p:nvSpPr>
        <p:spPr>
          <a:xfrm>
            <a:off x="1132935" y="2823396"/>
            <a:ext cx="4034287" cy="2677830"/>
          </a:xfrm>
          <a:prstGeom prst="snip2DiagRect">
            <a:avLst>
              <a:gd name="adj1" fmla="val 0"/>
              <a:gd name="adj2" fmla="val 16667"/>
            </a:avLst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30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Customer Segments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71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kp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Bojong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Rawa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buaya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Cengkareng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Rp. 560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(Th 2004,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Ibu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Ati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27218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4C12F9EE-2AB5-A394-E913-6E2A321003A8}"/>
              </a:ext>
            </a:extLst>
          </p:cNvPr>
          <p:cNvSpPr/>
          <p:nvPr/>
        </p:nvSpPr>
        <p:spPr>
          <a:xfrm>
            <a:off x="3949459" y="2121837"/>
            <a:ext cx="4293080" cy="3724320"/>
          </a:xfrm>
          <a:prstGeom prst="flowChartMultidocumen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30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Customer Segments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71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di Puri Indah A-6/10 Kembangan Jakarta barat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Rp. 188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(TH 2004,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Rumadi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Renovasi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diperum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Mahkota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Pluit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Kota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Bumi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Tangerang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Rp. 65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(Th 2004,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Ubay)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27218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3D7E8E6-6B22-124F-7CBC-089BFDBD423D}"/>
              </a:ext>
            </a:extLst>
          </p:cNvPr>
          <p:cNvSpPr/>
          <p:nvPr/>
        </p:nvSpPr>
        <p:spPr>
          <a:xfrm>
            <a:off x="1216325" y="2789280"/>
            <a:ext cx="3950898" cy="3070917"/>
          </a:xfrm>
          <a:prstGeom prst="flowChartMultidocumen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EEBEC1D3-3236-2CBF-6ECA-1FFAE21F4B36}"/>
              </a:ext>
            </a:extLst>
          </p:cNvPr>
          <p:cNvSpPr/>
          <p:nvPr/>
        </p:nvSpPr>
        <p:spPr>
          <a:xfrm>
            <a:off x="6095999" y="2792184"/>
            <a:ext cx="4088923" cy="2608787"/>
          </a:xfrm>
          <a:prstGeom prst="flowChartManualInpu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30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Customer Segments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71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Renovasi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perumahan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Palem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Lestari &amp;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Palem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Semi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Cengkareng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Jakarta Barat,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175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(Th 2005,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Ibu Irma)</a:t>
            </a:r>
          </a:p>
          <a:p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komplek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Depsos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Pesanggrahan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Jakarta Selatan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Rp. 231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(Th 2005,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Keluarga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Subekti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27218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94A50E62-E86B-90A8-0B41-3FF74551EE3B}"/>
              </a:ext>
            </a:extLst>
          </p:cNvPr>
          <p:cNvSpPr/>
          <p:nvPr/>
        </p:nvSpPr>
        <p:spPr>
          <a:xfrm>
            <a:off x="1154502" y="2802148"/>
            <a:ext cx="2063151" cy="1443871"/>
          </a:xfrm>
          <a:prstGeom prst="flowChartDocumen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7141EA-C279-0235-8742-2302636B33B5}"/>
              </a:ext>
            </a:extLst>
          </p:cNvPr>
          <p:cNvSpPr/>
          <p:nvPr/>
        </p:nvSpPr>
        <p:spPr>
          <a:xfrm>
            <a:off x="3821499" y="2749757"/>
            <a:ext cx="1600200" cy="1648663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B9DA16ED-65B6-BA27-F533-F21305ED6EFF}"/>
              </a:ext>
            </a:extLst>
          </p:cNvPr>
          <p:cNvSpPr/>
          <p:nvPr/>
        </p:nvSpPr>
        <p:spPr>
          <a:xfrm>
            <a:off x="5633047" y="2729541"/>
            <a:ext cx="2342074" cy="1925760"/>
          </a:xfrm>
          <a:prstGeom prst="flowChartDocument">
            <a:avLst/>
          </a:prstGeom>
          <a:blipFill>
            <a:blip r:embed="rId4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C2B62B83-5577-DC41-711B-5EA3DF1E1ED6}"/>
              </a:ext>
            </a:extLst>
          </p:cNvPr>
          <p:cNvSpPr/>
          <p:nvPr/>
        </p:nvSpPr>
        <p:spPr>
          <a:xfrm>
            <a:off x="1154502" y="4328996"/>
            <a:ext cx="2057400" cy="1597814"/>
          </a:xfrm>
          <a:prstGeom prst="flowChartDocument">
            <a:avLst/>
          </a:prstGeom>
          <a:blipFill>
            <a:blip r:embed="rId5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5FDEFE6C-11BE-9CA1-437D-9AE5247E29C0}"/>
              </a:ext>
            </a:extLst>
          </p:cNvPr>
          <p:cNvSpPr/>
          <p:nvPr/>
        </p:nvSpPr>
        <p:spPr>
          <a:xfrm>
            <a:off x="8186469" y="2749757"/>
            <a:ext cx="2674188" cy="1864312"/>
          </a:xfrm>
          <a:prstGeom prst="flowChartInputOutput">
            <a:avLst/>
          </a:prstGeom>
          <a:blipFill>
            <a:blip r:embed="rId6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nual Input 12">
            <a:extLst>
              <a:ext uri="{FF2B5EF4-FFF2-40B4-BE49-F238E27FC236}">
                <a16:creationId xmlns:a16="http://schemas.microsoft.com/office/drawing/2014/main" id="{9049AF91-8740-E8F9-BBC6-165273477F78}"/>
              </a:ext>
            </a:extLst>
          </p:cNvPr>
          <p:cNvSpPr/>
          <p:nvPr/>
        </p:nvSpPr>
        <p:spPr>
          <a:xfrm>
            <a:off x="3469973" y="4476814"/>
            <a:ext cx="2057400" cy="1371600"/>
          </a:xfrm>
          <a:prstGeom prst="flowChartManualInput">
            <a:avLst/>
          </a:prstGeom>
          <a:blipFill>
            <a:blip r:embed="rId7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30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Key Resources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71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18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GB" sz="40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4000" dirty="0" err="1">
                <a:solidFill>
                  <a:schemeClr val="tx2">
                    <a:lumMod val="75000"/>
                  </a:schemeClr>
                </a:solidFill>
              </a:rPr>
              <a:t>ekerja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2">
                    <a:lumMod val="75000"/>
                  </a:schemeClr>
                </a:solidFill>
              </a:rPr>
              <a:t>Profesional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Bidang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Arsitek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dan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Sipil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Pengalaman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lebih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dari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20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tahun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</a:rPr>
              <a:t>Pekerja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</a:rPr>
              <a:t>lapangan</a:t>
            </a: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Alat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kerja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 yang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memadai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27218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9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30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Customer Relationships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71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Cepat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menanggani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complain </a:t>
            </a:r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pelanggan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Komunikasi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dengan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pelanggan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intensif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Memberikan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ucapan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pada </a:t>
            </a:r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momen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tertentu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27218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7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30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Cost Structure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71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Gaji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pekerja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Belanja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alat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bahan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, dan material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bangunan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Alat </a:t>
            </a:r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kerja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Biaya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operasional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Pajak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Bonus, Tips, dan THR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27218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8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30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Revenue </a:t>
            </a:r>
            <a:r>
              <a:rPr lang="en-GB" sz="9600" b="1" dirty="0" err="1">
                <a:solidFill>
                  <a:srgbClr val="FFC000"/>
                </a:solidFill>
                <a:latin typeface="Agency FB" panose="020B0503020202020204" pitchFamily="34" charset="0"/>
              </a:rPr>
              <a:t>Streames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71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DP (Down Payment)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Tagihan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termin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Tagihan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retensi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Pinjaman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27218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Key Activities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algn="ctr"/>
            <a:r>
              <a:rPr lang="en-GB" sz="4400" dirty="0">
                <a:solidFill>
                  <a:srgbClr val="2EB481"/>
                </a:solidFill>
              </a:rPr>
              <a:t>Design interior dan </a:t>
            </a:r>
            <a:r>
              <a:rPr lang="en-GB" sz="4400" dirty="0" err="1">
                <a:solidFill>
                  <a:srgbClr val="2EB481"/>
                </a:solidFill>
              </a:rPr>
              <a:t>eksterior</a:t>
            </a:r>
            <a:endParaRPr lang="en-GB" sz="4400" dirty="0">
              <a:solidFill>
                <a:srgbClr val="2EB481"/>
              </a:solidFill>
            </a:endParaRPr>
          </a:p>
          <a:p>
            <a:pPr algn="ctr"/>
            <a:r>
              <a:rPr lang="en-GB" sz="4400" dirty="0">
                <a:solidFill>
                  <a:srgbClr val="FB421D"/>
                </a:solidFill>
              </a:rPr>
              <a:t>Supplier </a:t>
            </a:r>
            <a:r>
              <a:rPr lang="en-GB" sz="4400" dirty="0" err="1">
                <a:solidFill>
                  <a:srgbClr val="FB421D"/>
                </a:solidFill>
              </a:rPr>
              <a:t>Bahan</a:t>
            </a:r>
            <a:r>
              <a:rPr lang="en-GB" sz="4400" dirty="0">
                <a:solidFill>
                  <a:srgbClr val="FB421D"/>
                </a:solidFill>
              </a:rPr>
              <a:t> </a:t>
            </a:r>
            <a:r>
              <a:rPr lang="en-GB" sz="4400" dirty="0" err="1">
                <a:solidFill>
                  <a:srgbClr val="FB421D"/>
                </a:solidFill>
              </a:rPr>
              <a:t>Bangunan</a:t>
            </a:r>
            <a:endParaRPr lang="en-GB" sz="4400" dirty="0">
              <a:solidFill>
                <a:srgbClr val="FB421D"/>
              </a:solidFill>
            </a:endParaRPr>
          </a:p>
          <a:p>
            <a:pPr algn="ctr"/>
            <a:r>
              <a:rPr lang="en-GB" sz="4400" dirty="0">
                <a:solidFill>
                  <a:srgbClr val="8CB81E"/>
                </a:solidFill>
              </a:rPr>
              <a:t>General Contractor</a:t>
            </a:r>
          </a:p>
          <a:p>
            <a:pPr algn="ctr"/>
            <a:r>
              <a:rPr lang="en-GB" sz="4400" dirty="0" err="1">
                <a:solidFill>
                  <a:srgbClr val="7B58DE"/>
                </a:solidFill>
              </a:rPr>
              <a:t>Konsultan</a:t>
            </a:r>
            <a:r>
              <a:rPr lang="en-GB" sz="4400" dirty="0">
                <a:solidFill>
                  <a:srgbClr val="7B58DE"/>
                </a:solidFill>
              </a:rPr>
              <a:t> Teknik</a:t>
            </a:r>
            <a:endParaRPr lang="en-US" sz="4400" dirty="0">
              <a:solidFill>
                <a:srgbClr val="7B58D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18592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2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Value Proposition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algn="ctr"/>
            <a:r>
              <a:rPr lang="en-GB" sz="4400" dirty="0" err="1">
                <a:solidFill>
                  <a:srgbClr val="2EB481"/>
                </a:solidFill>
              </a:rPr>
              <a:t>Pengalaman</a:t>
            </a:r>
            <a:r>
              <a:rPr lang="en-GB" sz="4400" dirty="0">
                <a:solidFill>
                  <a:srgbClr val="2EB481"/>
                </a:solidFill>
              </a:rPr>
              <a:t> </a:t>
            </a:r>
            <a:r>
              <a:rPr lang="en-GB" sz="4400" dirty="0" err="1">
                <a:solidFill>
                  <a:srgbClr val="2EB481"/>
                </a:solidFill>
              </a:rPr>
              <a:t>lebih</a:t>
            </a:r>
            <a:r>
              <a:rPr lang="en-GB" sz="4400" dirty="0">
                <a:solidFill>
                  <a:srgbClr val="2EB481"/>
                </a:solidFill>
              </a:rPr>
              <a:t> </a:t>
            </a:r>
            <a:r>
              <a:rPr lang="en-GB" sz="4400" dirty="0" err="1">
                <a:solidFill>
                  <a:srgbClr val="2EB481"/>
                </a:solidFill>
              </a:rPr>
              <a:t>dari</a:t>
            </a:r>
            <a:r>
              <a:rPr lang="en-GB" sz="4400" dirty="0">
                <a:solidFill>
                  <a:srgbClr val="2EB481"/>
                </a:solidFill>
              </a:rPr>
              <a:t> 20 </a:t>
            </a:r>
            <a:r>
              <a:rPr lang="en-GB" sz="4400" dirty="0" err="1">
                <a:solidFill>
                  <a:srgbClr val="2EB481"/>
                </a:solidFill>
              </a:rPr>
              <a:t>tahun</a:t>
            </a:r>
            <a:endParaRPr lang="en-GB" sz="4400" dirty="0">
              <a:solidFill>
                <a:srgbClr val="2EB481"/>
              </a:solidFill>
            </a:endParaRPr>
          </a:p>
          <a:p>
            <a:pPr algn="ctr"/>
            <a:r>
              <a:rPr lang="en-GB" sz="4400" dirty="0" err="1">
                <a:solidFill>
                  <a:srgbClr val="FB421D"/>
                </a:solidFill>
              </a:rPr>
              <a:t>Kualitas</a:t>
            </a:r>
            <a:r>
              <a:rPr lang="en-GB" sz="4400" dirty="0">
                <a:solidFill>
                  <a:srgbClr val="FB421D"/>
                </a:solidFill>
              </a:rPr>
              <a:t> </a:t>
            </a:r>
            <a:r>
              <a:rPr lang="en-GB" sz="4400" dirty="0" err="1">
                <a:solidFill>
                  <a:srgbClr val="FB421D"/>
                </a:solidFill>
              </a:rPr>
              <a:t>pekerjaan</a:t>
            </a:r>
            <a:r>
              <a:rPr lang="en-GB" sz="4400" dirty="0">
                <a:solidFill>
                  <a:srgbClr val="FB421D"/>
                </a:solidFill>
              </a:rPr>
              <a:t> </a:t>
            </a:r>
            <a:r>
              <a:rPr lang="en-GB" sz="4400" dirty="0" err="1">
                <a:solidFill>
                  <a:srgbClr val="FB421D"/>
                </a:solidFill>
              </a:rPr>
              <a:t>sesuai</a:t>
            </a:r>
            <a:r>
              <a:rPr lang="en-GB" sz="4400" dirty="0">
                <a:solidFill>
                  <a:srgbClr val="FB421D"/>
                </a:solidFill>
              </a:rPr>
              <a:t> </a:t>
            </a:r>
            <a:r>
              <a:rPr lang="en-GB" sz="4400" dirty="0" err="1">
                <a:solidFill>
                  <a:srgbClr val="FB421D"/>
                </a:solidFill>
              </a:rPr>
              <a:t>spesifikasi</a:t>
            </a:r>
            <a:endParaRPr lang="en-GB" sz="4400" dirty="0">
              <a:solidFill>
                <a:srgbClr val="FB421D"/>
              </a:solidFill>
            </a:endParaRPr>
          </a:p>
          <a:p>
            <a:pPr algn="ctr"/>
            <a:r>
              <a:rPr lang="en-GB" sz="4400" dirty="0" err="1">
                <a:solidFill>
                  <a:srgbClr val="8CB81E"/>
                </a:solidFill>
              </a:rPr>
              <a:t>Selesai</a:t>
            </a:r>
            <a:r>
              <a:rPr lang="en-GB" sz="4400" dirty="0">
                <a:solidFill>
                  <a:srgbClr val="8CB81E"/>
                </a:solidFill>
              </a:rPr>
              <a:t> </a:t>
            </a:r>
            <a:r>
              <a:rPr lang="en-GB" sz="4400" dirty="0" err="1">
                <a:solidFill>
                  <a:srgbClr val="8CB81E"/>
                </a:solidFill>
              </a:rPr>
              <a:t>sesuai</a:t>
            </a:r>
            <a:r>
              <a:rPr lang="en-GB" sz="4400" dirty="0">
                <a:solidFill>
                  <a:srgbClr val="8CB81E"/>
                </a:solidFill>
              </a:rPr>
              <a:t> target </a:t>
            </a:r>
            <a:r>
              <a:rPr lang="en-GB" sz="4400" dirty="0" err="1">
                <a:solidFill>
                  <a:srgbClr val="8CB81E"/>
                </a:solidFill>
              </a:rPr>
              <a:t>kadang</a:t>
            </a:r>
            <a:r>
              <a:rPr lang="en-GB" sz="4400" dirty="0">
                <a:solidFill>
                  <a:srgbClr val="8CB81E"/>
                </a:solidFill>
              </a:rPr>
              <a:t> </a:t>
            </a:r>
            <a:r>
              <a:rPr lang="en-GB" sz="4400" dirty="0" err="1">
                <a:solidFill>
                  <a:srgbClr val="8CB81E"/>
                </a:solidFill>
              </a:rPr>
              <a:t>bisa</a:t>
            </a:r>
            <a:endParaRPr lang="en-GB" sz="4400" dirty="0">
              <a:solidFill>
                <a:srgbClr val="8CB81E"/>
              </a:solidFill>
            </a:endParaRPr>
          </a:p>
          <a:p>
            <a:pPr algn="ctr"/>
            <a:r>
              <a:rPr lang="en-GB" sz="4400" dirty="0" err="1">
                <a:solidFill>
                  <a:srgbClr val="7B58DE"/>
                </a:solidFill>
              </a:rPr>
              <a:t>Jaminan</a:t>
            </a:r>
            <a:r>
              <a:rPr lang="en-GB" sz="4400" dirty="0">
                <a:solidFill>
                  <a:srgbClr val="7B58DE"/>
                </a:solidFill>
              </a:rPr>
              <a:t> </a:t>
            </a:r>
            <a:r>
              <a:rPr lang="en-GB" sz="4400" dirty="0" err="1">
                <a:solidFill>
                  <a:srgbClr val="7B58DE"/>
                </a:solidFill>
              </a:rPr>
              <a:t>Retensi</a:t>
            </a:r>
            <a:r>
              <a:rPr lang="en-GB" sz="4400" dirty="0">
                <a:solidFill>
                  <a:srgbClr val="7B58DE"/>
                </a:solidFill>
              </a:rPr>
              <a:t> 3 </a:t>
            </a:r>
            <a:r>
              <a:rPr lang="en-GB" sz="4400" dirty="0" err="1">
                <a:solidFill>
                  <a:srgbClr val="7B58DE"/>
                </a:solidFill>
              </a:rPr>
              <a:t>bulan</a:t>
            </a:r>
            <a:endParaRPr lang="en-US" sz="4400" dirty="0">
              <a:solidFill>
                <a:srgbClr val="7B58D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18592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79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Key </a:t>
            </a:r>
            <a:r>
              <a:rPr lang="en-GB" sz="9600" b="1" dirty="0" err="1">
                <a:solidFill>
                  <a:srgbClr val="FFC000"/>
                </a:solidFill>
                <a:latin typeface="Agency FB" panose="020B0503020202020204" pitchFamily="34" charset="0"/>
              </a:rPr>
              <a:t>Pathner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algn="ctr"/>
            <a:r>
              <a:rPr lang="en-GB" sz="4400" dirty="0" err="1">
                <a:solidFill>
                  <a:srgbClr val="2EB481"/>
                </a:solidFill>
              </a:rPr>
              <a:t>Persewaan</a:t>
            </a:r>
            <a:r>
              <a:rPr lang="en-GB" sz="4400" dirty="0">
                <a:solidFill>
                  <a:srgbClr val="2EB481"/>
                </a:solidFill>
              </a:rPr>
              <a:t> </a:t>
            </a:r>
            <a:r>
              <a:rPr lang="en-GB" sz="4400" dirty="0" err="1">
                <a:solidFill>
                  <a:srgbClr val="2EB481"/>
                </a:solidFill>
              </a:rPr>
              <a:t>alat</a:t>
            </a:r>
            <a:r>
              <a:rPr lang="en-GB" sz="4400" dirty="0">
                <a:solidFill>
                  <a:srgbClr val="2EB481"/>
                </a:solidFill>
              </a:rPr>
              <a:t> </a:t>
            </a:r>
            <a:r>
              <a:rPr lang="en-GB" sz="4400" dirty="0" err="1">
                <a:solidFill>
                  <a:srgbClr val="2EB481"/>
                </a:solidFill>
              </a:rPr>
              <a:t>berat</a:t>
            </a:r>
            <a:endParaRPr lang="en-GB" sz="4400" dirty="0">
              <a:solidFill>
                <a:srgbClr val="2EB481"/>
              </a:solidFill>
            </a:endParaRPr>
          </a:p>
          <a:p>
            <a:pPr algn="ctr"/>
            <a:r>
              <a:rPr lang="en-GB" sz="4400" dirty="0">
                <a:solidFill>
                  <a:srgbClr val="FB421D"/>
                </a:solidFill>
              </a:rPr>
              <a:t>Supplier </a:t>
            </a:r>
            <a:r>
              <a:rPr lang="en-GB" sz="4400" dirty="0" err="1">
                <a:solidFill>
                  <a:srgbClr val="FB421D"/>
                </a:solidFill>
              </a:rPr>
              <a:t>Bahan</a:t>
            </a:r>
            <a:r>
              <a:rPr lang="en-GB" sz="4400" dirty="0">
                <a:solidFill>
                  <a:srgbClr val="FB421D"/>
                </a:solidFill>
              </a:rPr>
              <a:t> </a:t>
            </a:r>
            <a:r>
              <a:rPr lang="en-GB" sz="4400" dirty="0" err="1">
                <a:solidFill>
                  <a:srgbClr val="FB421D"/>
                </a:solidFill>
              </a:rPr>
              <a:t>Bangunan</a:t>
            </a:r>
            <a:endParaRPr lang="en-GB" sz="4400" dirty="0">
              <a:solidFill>
                <a:srgbClr val="FB421D"/>
              </a:solidFill>
            </a:endParaRPr>
          </a:p>
          <a:p>
            <a:pPr algn="ctr"/>
            <a:r>
              <a:rPr lang="en-GB" sz="4400" dirty="0" err="1">
                <a:solidFill>
                  <a:srgbClr val="8CB81E"/>
                </a:solidFill>
              </a:rPr>
              <a:t>Perbankan</a:t>
            </a:r>
            <a:endParaRPr lang="en-GB" sz="4400" dirty="0">
              <a:solidFill>
                <a:srgbClr val="8CB81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01340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3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Customer Segments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rgbClr val="2EB481"/>
                </a:solidFill>
              </a:rPr>
              <a:t>PT. </a:t>
            </a:r>
            <a:r>
              <a:rPr lang="en-GB" sz="3600" dirty="0" err="1">
                <a:solidFill>
                  <a:srgbClr val="2EB481"/>
                </a:solidFill>
              </a:rPr>
              <a:t>Distribusi</a:t>
            </a:r>
            <a:r>
              <a:rPr lang="en-GB" sz="3600" dirty="0">
                <a:solidFill>
                  <a:srgbClr val="2EB481"/>
                </a:solidFill>
              </a:rPr>
              <a:t> Sentra Jaya</a:t>
            </a:r>
          </a:p>
          <a:p>
            <a:pPr algn="ctr"/>
            <a:r>
              <a:rPr lang="en-GB" sz="3600" dirty="0">
                <a:solidFill>
                  <a:srgbClr val="FB421D"/>
                </a:solidFill>
              </a:rPr>
              <a:t>PT. Smart Telecom </a:t>
            </a:r>
            <a:r>
              <a:rPr lang="en-GB" sz="3600" dirty="0" err="1">
                <a:solidFill>
                  <a:srgbClr val="FB421D"/>
                </a:solidFill>
              </a:rPr>
              <a:t>Tbk</a:t>
            </a:r>
            <a:endParaRPr lang="en-GB" sz="3600" dirty="0">
              <a:solidFill>
                <a:srgbClr val="FB421D"/>
              </a:solidFill>
            </a:endParaRPr>
          </a:p>
          <a:p>
            <a:pPr algn="ctr"/>
            <a:r>
              <a:rPr lang="en-GB" sz="3600" dirty="0">
                <a:solidFill>
                  <a:srgbClr val="8CB81E"/>
                </a:solidFill>
              </a:rPr>
              <a:t>PT. </a:t>
            </a:r>
            <a:r>
              <a:rPr lang="en-GB" sz="3600" dirty="0" err="1">
                <a:solidFill>
                  <a:srgbClr val="8CB81E"/>
                </a:solidFill>
              </a:rPr>
              <a:t>Infrastruktur</a:t>
            </a:r>
            <a:r>
              <a:rPr lang="en-GB" sz="3600" dirty="0">
                <a:solidFill>
                  <a:srgbClr val="8CB81E"/>
                </a:solidFill>
              </a:rPr>
              <a:t> Business Sejahtera</a:t>
            </a:r>
          </a:p>
          <a:p>
            <a:pPr algn="ctr"/>
            <a:r>
              <a:rPr lang="en-GB" sz="3600" dirty="0">
                <a:solidFill>
                  <a:srgbClr val="7B58DE"/>
                </a:solidFill>
              </a:rPr>
              <a:t>PT. </a:t>
            </a:r>
            <a:r>
              <a:rPr lang="en-GB" sz="3600" dirty="0" err="1">
                <a:solidFill>
                  <a:srgbClr val="7B58DE"/>
                </a:solidFill>
              </a:rPr>
              <a:t>Technovatus</a:t>
            </a:r>
            <a:r>
              <a:rPr lang="en-GB" sz="3600" dirty="0">
                <a:solidFill>
                  <a:srgbClr val="7B58DE"/>
                </a:solidFill>
              </a:rPr>
              <a:t> Solusi Sejahtera</a:t>
            </a:r>
          </a:p>
          <a:p>
            <a:pPr algn="ctr"/>
            <a:r>
              <a:rPr lang="en-GB" sz="3600" dirty="0">
                <a:solidFill>
                  <a:schemeClr val="accent5">
                    <a:lumMod val="75000"/>
                  </a:schemeClr>
                </a:solidFill>
              </a:rPr>
              <a:t>PT. Fortune Indonesia</a:t>
            </a:r>
          </a:p>
          <a:p>
            <a:pPr algn="ctr"/>
            <a:r>
              <a:rPr lang="en-GB" sz="3600" dirty="0">
                <a:solidFill>
                  <a:srgbClr val="3CF533"/>
                </a:solidFill>
              </a:rPr>
              <a:t>PT. Fortune Pramana </a:t>
            </a:r>
            <a:r>
              <a:rPr lang="en-GB" sz="3600" dirty="0" err="1">
                <a:solidFill>
                  <a:srgbClr val="3CF533"/>
                </a:solidFill>
              </a:rPr>
              <a:t>Rancang</a:t>
            </a:r>
            <a:endParaRPr lang="en-GB" sz="3600" dirty="0">
              <a:solidFill>
                <a:srgbClr val="3CF53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884088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41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Customer Segments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3600" dirty="0">
              <a:solidFill>
                <a:srgbClr val="2EB481"/>
              </a:solidFill>
            </a:endParaRPr>
          </a:p>
          <a:p>
            <a:pPr algn="ctr"/>
            <a:endParaRPr lang="en-GB" sz="3600" dirty="0">
              <a:solidFill>
                <a:srgbClr val="2EB481"/>
              </a:solidFill>
            </a:endParaRPr>
          </a:p>
          <a:p>
            <a:pPr algn="ctr"/>
            <a:r>
              <a:rPr lang="en-GB" sz="3600" dirty="0">
                <a:solidFill>
                  <a:srgbClr val="2EB481"/>
                </a:solidFill>
              </a:rPr>
              <a:t>PT. Setia Kopi</a:t>
            </a:r>
          </a:p>
          <a:p>
            <a:pPr algn="ctr"/>
            <a:r>
              <a:rPr lang="en-GB" sz="3600" dirty="0">
                <a:solidFill>
                  <a:srgbClr val="FB421D"/>
                </a:solidFill>
              </a:rPr>
              <a:t>PT. </a:t>
            </a:r>
            <a:r>
              <a:rPr lang="en-GB" sz="3600" dirty="0" err="1">
                <a:solidFill>
                  <a:srgbClr val="FB421D"/>
                </a:solidFill>
              </a:rPr>
              <a:t>Maulida</a:t>
            </a:r>
            <a:r>
              <a:rPr lang="en-GB" sz="3600" dirty="0">
                <a:solidFill>
                  <a:srgbClr val="FB421D"/>
                </a:solidFill>
              </a:rPr>
              <a:t> Fitria </a:t>
            </a:r>
            <a:r>
              <a:rPr lang="en-GB" sz="3600" dirty="0" err="1">
                <a:solidFill>
                  <a:srgbClr val="FB421D"/>
                </a:solidFill>
              </a:rPr>
              <a:t>Medika</a:t>
            </a:r>
            <a:r>
              <a:rPr lang="en-GB" sz="3600" dirty="0">
                <a:solidFill>
                  <a:srgbClr val="FB421D"/>
                </a:solidFill>
              </a:rPr>
              <a:t> (Rs. Tiara Bekasi)</a:t>
            </a:r>
          </a:p>
          <a:p>
            <a:pPr algn="ctr"/>
            <a:r>
              <a:rPr lang="en-GB" sz="3600" dirty="0">
                <a:solidFill>
                  <a:srgbClr val="8CB81E"/>
                </a:solidFill>
              </a:rPr>
              <a:t>PT. </a:t>
            </a:r>
            <a:r>
              <a:rPr lang="en-GB" sz="3600" dirty="0" err="1">
                <a:solidFill>
                  <a:srgbClr val="8CB81E"/>
                </a:solidFill>
              </a:rPr>
              <a:t>Andalas</a:t>
            </a:r>
            <a:r>
              <a:rPr lang="en-GB" sz="3600" dirty="0">
                <a:solidFill>
                  <a:srgbClr val="8CB81E"/>
                </a:solidFill>
              </a:rPr>
              <a:t> </a:t>
            </a:r>
            <a:r>
              <a:rPr lang="en-GB" sz="3600" dirty="0" err="1">
                <a:solidFill>
                  <a:srgbClr val="8CB81E"/>
                </a:solidFill>
              </a:rPr>
              <a:t>Televisi</a:t>
            </a:r>
            <a:endParaRPr lang="en-GB" sz="3600" dirty="0">
              <a:solidFill>
                <a:srgbClr val="8CB81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87600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Customer Segments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10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kemanggisan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ilir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palmerah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Jakarta Barat,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Rp. 88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(Th 2003,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Hanif)</a:t>
            </a:r>
          </a:p>
          <a:p>
            <a:pPr algn="just"/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renovasi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perumahan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Greengarden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Blok-N5 No. 53.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Kedoya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Jakarta Barat,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Rp 360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(Th 2003,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Pranowo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/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kemandoran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palmerah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kebayoran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lama Jakarta Selatan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Rp. 341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(Th2003,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Ci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Ahwi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/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kp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Bojong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Rawa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buaya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Cengkareng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Rp. 560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(Th 2004,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Ibu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Ati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/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di Puri Indah A-6/10 Kembangan Jakarta barat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Rp. 188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(TH 2004,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Rumadi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/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Renovasi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diperum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Mahkota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Pluit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Kota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Bumi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Tangerang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Rp. 65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(Th 2004,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Ubay)</a:t>
            </a:r>
          </a:p>
          <a:p>
            <a:pPr algn="just"/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Renovasi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tempat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wudlu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di Masjid Salahudin Kantor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Pajak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Batur Sari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Kebon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Jeruk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26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(Th 2004,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Kantor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Pajak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just"/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Renovasi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perumahan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Palem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Lestari &amp;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Palem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Semi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Cengkareng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Jakarta Barat,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175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(Th 2005,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Ibu Irma)</a:t>
            </a:r>
          </a:p>
          <a:p>
            <a:pPr algn="just"/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komplek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Depsos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Pesanggrahan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Jakarta Selatan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Rp. 231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(Th 2005,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Keluarga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Subekti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87600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7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30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Customer Segments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7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endParaRPr lang="en-US" sz="1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diperumahan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Modernland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Cluster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Perancis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Kota Tangerang  Rp 430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(Th. 2006,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Witaksa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renovasi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diperumahan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Taman Alfa Indah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Kebon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Jeruk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Jakarta Barat,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Rp 42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(Th 2007,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Reza)</a:t>
            </a:r>
          </a:p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renovasi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Komplek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Migas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20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Kelapadua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Kebon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Jeruk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Jakarta Barat (Th 2008,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Taqwa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perumahan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Pondok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Jaya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Bintaro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. Jl. Kabel E8-3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rp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953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(Th 2008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Subekti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pembangunan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kos-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kosan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di Jl.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Palmerah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II. Jakarta Barat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Rp 220 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(Th 2010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Ibu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Ati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renovasi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Komplek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keuangan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Puri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Keuangan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Kembangan C-20 Jakarta Barat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Rp 98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(Th 2010,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Nurochim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Renovasi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di Jl.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Sanggrahan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No.20 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Kebon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Jeruk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Jakarta Barat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Rp. 180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juta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(Th 2010,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Bekti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Renovasi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penambahan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ruang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perum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Mahkota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Simprug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Kab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. Tangerang (Th.2009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Danil)</a:t>
            </a:r>
          </a:p>
          <a:p>
            <a:pPr marL="0" indent="0">
              <a:buNone/>
            </a:pP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Pabrik</a:t>
            </a:r>
            <a:endParaRPr lang="en-US" sz="1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Pembangunan Gudang Kopi, Kantor &amp; Mess, di PT. Setia Kawasan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Industri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Akong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Cadas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Mauk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Kab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. Tangerang,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nilai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1.6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Miliar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(Th 2006,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Hengky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Jita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Masjid</a:t>
            </a:r>
          </a:p>
          <a:p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Proyek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Pembangunan Masjid di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Pondok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Pesantren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AL-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Madani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Maseng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, Ci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Jeruk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Suka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Bumi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. (Th 2008,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yayasan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27218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A5E-F86E-8803-3EA4-FEDC237C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30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b="1" dirty="0">
                <a:solidFill>
                  <a:srgbClr val="FFC000"/>
                </a:solidFill>
                <a:latin typeface="Agency FB" panose="020B0503020202020204" pitchFamily="34" charset="0"/>
              </a:rPr>
              <a:t>Customer Segments</a:t>
            </a:r>
            <a:endParaRPr lang="en-US" sz="96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784C-E290-DA4E-7063-B82EA269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7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Interior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Interior unit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apartemen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pos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pengumben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(Th 2005)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Kitchen set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di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bojong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rawa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buaya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(Th 2005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Ibu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Ati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Interior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kamar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set &amp; kitchen set di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Palem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Mutiara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Cengkareng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Jakarta Barat (Th 2005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Ibu Irma)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Interior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kantor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pabrik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kopi PT. Setia Kawasan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Industri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Akong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Mauk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Kab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. Tangerang (Th 2008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Hengky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Jita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Kitchen set &amp;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taman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basah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Komplek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Keuangan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C-20 (Th 2008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Nurochim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Interior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rumah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tinggal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etnic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klasik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yunani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di Tanjung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karang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Bandar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lampung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(Th 2008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Hasan Lewa)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Interior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kamar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set &amp; kitchen set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perumahan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Pondok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Jaya Jl. Kabel E8 no. 3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Bintaro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(Th 2010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Bpk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Subekti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Interior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agen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Twin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tulipware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Jakarta Barat di Jl.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Sanggrahan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no.20 (Th 2010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pemilik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Bekti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224E-E09D-70CA-C7AC-78A32F456B24}"/>
              </a:ext>
            </a:extLst>
          </p:cNvPr>
          <p:cNvSpPr txBox="1"/>
          <p:nvPr/>
        </p:nvSpPr>
        <p:spPr>
          <a:xfrm>
            <a:off x="3838754" y="5927218"/>
            <a:ext cx="45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PT.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Graha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Estetika</a:t>
            </a:r>
            <a:r>
              <a:rPr lang="en-GB" sz="24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Indonesia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DA63-8688-99CF-4BB0-01E251C21F3D}"/>
              </a:ext>
            </a:extLst>
          </p:cNvPr>
          <p:cNvSpPr txBox="1"/>
          <p:nvPr/>
        </p:nvSpPr>
        <p:spPr>
          <a:xfrm>
            <a:off x="165339" y="6337126"/>
            <a:ext cx="118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JL. Sultan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Ageng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Tirtayasa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No.32 A-B, Kel.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Kunciran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 Indah,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Kec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Gill Sans Nova Cond Ultra Bold" panose="020F0502020204030204" pitchFamily="34" charset="0"/>
              </a:rPr>
              <a:t>. Pinang, Kota Tangerang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Nova Cond Ultra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2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1411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Agency FB</vt:lpstr>
      <vt:lpstr>Aharoni</vt:lpstr>
      <vt:lpstr>Arial</vt:lpstr>
      <vt:lpstr>Baguet Script</vt:lpstr>
      <vt:lpstr>Blackadder ITC</vt:lpstr>
      <vt:lpstr>Calibri</vt:lpstr>
      <vt:lpstr>Calibri Light</vt:lpstr>
      <vt:lpstr>Gill Sans Nova Cond Ultra Bold</vt:lpstr>
      <vt:lpstr>Script MT Bold</vt:lpstr>
      <vt:lpstr>Wingdings</vt:lpstr>
      <vt:lpstr>Office Theme</vt:lpstr>
      <vt:lpstr>PowerPoint Presentation</vt:lpstr>
      <vt:lpstr>Key Activities</vt:lpstr>
      <vt:lpstr>Value Proposition</vt:lpstr>
      <vt:lpstr>Key Pathner</vt:lpstr>
      <vt:lpstr>Customer Segments</vt:lpstr>
      <vt:lpstr>Customer Segments</vt:lpstr>
      <vt:lpstr>Customer Segments</vt:lpstr>
      <vt:lpstr>Customer Segments</vt:lpstr>
      <vt:lpstr>Customer Segments</vt:lpstr>
      <vt:lpstr>Customer Segments</vt:lpstr>
      <vt:lpstr>Customer Segments</vt:lpstr>
      <vt:lpstr>Customer Segments</vt:lpstr>
      <vt:lpstr>Customer Segments</vt:lpstr>
      <vt:lpstr>Key Resources</vt:lpstr>
      <vt:lpstr>Customer Relationships</vt:lpstr>
      <vt:lpstr>Cost Structure</vt:lpstr>
      <vt:lpstr>Revenue Streames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FARHAN QOLBUNA</dc:creator>
  <cp:lastModifiedBy>MUHAMMAD FARHAN QOLBUNA</cp:lastModifiedBy>
  <cp:revision>1</cp:revision>
  <dcterms:created xsi:type="dcterms:W3CDTF">2023-08-07T14:42:24Z</dcterms:created>
  <dcterms:modified xsi:type="dcterms:W3CDTF">2023-08-07T15:53:04Z</dcterms:modified>
</cp:coreProperties>
</file>