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9" r:id="rId4"/>
    <p:sldId id="262" r:id="rId5"/>
    <p:sldId id="265" r:id="rId6"/>
    <p:sldId id="264" r:id="rId7"/>
    <p:sldId id="266" r:id="rId8"/>
    <p:sldId id="263" r:id="rId9"/>
    <p:sldId id="258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7BB3CDE7-71EB-4C7E-8935-6229D48C9476}">
          <p14:sldIdLst>
            <p14:sldId id="261"/>
            <p14:sldId id="260"/>
            <p14:sldId id="259"/>
            <p14:sldId id="262"/>
            <p14:sldId id="265"/>
            <p14:sldId id="264"/>
            <p14:sldId id="266"/>
            <p14:sldId id="263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571-C3F0-446F-A04D-2E636D5F5A71}" type="datetimeFigureOut">
              <a:rPr lang="es-ES" smtClean="0"/>
              <a:t>18/11/2018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23C3-7533-456D-AABA-3CF68ED12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00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571-C3F0-446F-A04D-2E636D5F5A71}" type="datetimeFigureOut">
              <a:rPr lang="es-ES" smtClean="0"/>
              <a:t>18/11/2018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23C3-7533-456D-AABA-3CF68ED12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35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571-C3F0-446F-A04D-2E636D5F5A71}" type="datetimeFigureOut">
              <a:rPr lang="es-ES" smtClean="0"/>
              <a:t>18/11/2018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23C3-7533-456D-AABA-3CF68ED12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73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571-C3F0-446F-A04D-2E636D5F5A71}" type="datetimeFigureOut">
              <a:rPr lang="es-ES" smtClean="0"/>
              <a:t>18/11/2018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23C3-7533-456D-AABA-3CF68ED12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70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571-C3F0-446F-A04D-2E636D5F5A71}" type="datetimeFigureOut">
              <a:rPr lang="es-ES" smtClean="0"/>
              <a:t>18/11/2018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23C3-7533-456D-AABA-3CF68ED12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30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571-C3F0-446F-A04D-2E636D5F5A71}" type="datetimeFigureOut">
              <a:rPr lang="es-ES" smtClean="0"/>
              <a:t>18/11/2018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23C3-7533-456D-AABA-3CF68ED12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84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571-C3F0-446F-A04D-2E636D5F5A71}" type="datetimeFigureOut">
              <a:rPr lang="es-ES" smtClean="0"/>
              <a:t>18/11/2018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23C3-7533-456D-AABA-3CF68ED12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76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571-C3F0-446F-A04D-2E636D5F5A71}" type="datetimeFigureOut">
              <a:rPr lang="es-ES" smtClean="0"/>
              <a:t>18/11/2018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23C3-7533-456D-AABA-3CF68ED12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37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571-C3F0-446F-A04D-2E636D5F5A71}" type="datetimeFigureOut">
              <a:rPr lang="es-ES" smtClean="0"/>
              <a:t>18/11/2018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23C3-7533-456D-AABA-3CF68ED12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58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571-C3F0-446F-A04D-2E636D5F5A71}" type="datetimeFigureOut">
              <a:rPr lang="es-ES" smtClean="0"/>
              <a:t>18/11/2018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23C3-7533-456D-AABA-3CF68ED12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11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571-C3F0-446F-A04D-2E636D5F5A71}" type="datetimeFigureOut">
              <a:rPr lang="es-ES" smtClean="0"/>
              <a:t>18/11/2018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23C3-7533-456D-AABA-3CF68ED12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44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C4571-C3F0-446F-A04D-2E636D5F5A71}" type="datetimeFigureOut">
              <a:rPr lang="es-ES" smtClean="0"/>
              <a:t>18/11/2018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23C3-7533-456D-AABA-3CF68ED12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73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0417CF-5F77-4296-AA40-7327225A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1131094"/>
            <a:ext cx="3840086" cy="1269596"/>
          </a:xfrm>
        </p:spPr>
        <p:txBody>
          <a:bodyPr>
            <a:normAutofit fontScale="90000"/>
          </a:bodyPr>
          <a:lstStyle/>
          <a:p>
            <a:r>
              <a:rPr lang="es-PE" dirty="0">
                <a:latin typeface="Candara" panose="020E0502030303020204" pitchFamily="34" charset="0"/>
              </a:rPr>
              <a:t>LOS ESPARRAGOS</a:t>
            </a:r>
            <a:endParaRPr lang="es-ES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A2F30BB-9BBB-4C36-9964-7C8FED1DD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1" y="2788526"/>
            <a:ext cx="3840085" cy="2596671"/>
          </a:xfrm>
        </p:spPr>
        <p:txBody>
          <a:bodyPr>
            <a:normAutofit/>
          </a:bodyPr>
          <a:lstStyle/>
          <a:p>
            <a:pPr lvl="0"/>
            <a:r>
              <a:rPr lang="es-ES" sz="1350" dirty="0">
                <a:latin typeface="Candara" panose="020E0502030303020204" pitchFamily="34" charset="0"/>
              </a:rPr>
              <a:t>Tienen una gran cantidad de vitaminas, sobre todo A, B1, B2, B6, C y E.</a:t>
            </a:r>
          </a:p>
          <a:p>
            <a:pPr lvl="0"/>
            <a:r>
              <a:rPr lang="es-ES" sz="1350" dirty="0">
                <a:latin typeface="Candara" panose="020E0502030303020204" pitchFamily="34" charset="0"/>
              </a:rPr>
              <a:t>Destaca también por su aporte en minerales como el magnesio, fósforo, calcio y potasio.</a:t>
            </a:r>
          </a:p>
          <a:p>
            <a:pPr lvl="0"/>
            <a:r>
              <a:rPr lang="es-ES" sz="1350" dirty="0">
                <a:latin typeface="Candara" panose="020E0502030303020204" pitchFamily="34" charset="0"/>
              </a:rPr>
              <a:t>Alta cantidad de antioxidantes.</a:t>
            </a:r>
          </a:p>
          <a:p>
            <a:pPr lvl="0"/>
            <a:r>
              <a:rPr lang="es-ES" sz="1350" dirty="0">
                <a:latin typeface="Candara" panose="020E0502030303020204" pitchFamily="34" charset="0"/>
              </a:rPr>
              <a:t>Son una gran alternativa natural para la limpieza de la sangre debido a sus propiedades diuréticas por el alto contenido en potasio, siendo ideal para aquellas personas que sufran de retención de líquidos.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4A809D5-3600-46D4-A466-67F2349A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91490" y="259461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BD803EB-0BDD-4631-B42B-7C19C0749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66" r="25813" b="-1"/>
          <a:stretch/>
        </p:blipFill>
        <p:spPr>
          <a:xfrm>
            <a:off x="4409137" y="857258"/>
            <a:ext cx="4734863" cy="5143490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4548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E59C5C-CE78-4113-A173-4C5A89BE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1131094"/>
            <a:ext cx="3840086" cy="1269596"/>
          </a:xfrm>
        </p:spPr>
        <p:txBody>
          <a:bodyPr>
            <a:normAutofit fontScale="90000"/>
          </a:bodyPr>
          <a:lstStyle/>
          <a:p>
            <a:r>
              <a:rPr lang="es-PE">
                <a:latin typeface="Candara" panose="020E0502030303020204" pitchFamily="34" charset="0"/>
              </a:rPr>
              <a:t>DEMANDA DE ESPARRAGOS</a:t>
            </a:r>
            <a:endParaRPr lang="es-ES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C8462BD-BF67-4B16-9F27-C80BDB2D8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1" y="2788526"/>
            <a:ext cx="3840085" cy="2596671"/>
          </a:xfrm>
        </p:spPr>
        <p:txBody>
          <a:bodyPr>
            <a:normAutofit lnSpcReduction="10000"/>
          </a:bodyPr>
          <a:lstStyle/>
          <a:p>
            <a:r>
              <a:rPr lang="es-PE" sz="1350">
                <a:latin typeface="Candara" panose="020E0502030303020204" pitchFamily="34" charset="0"/>
              </a:rPr>
              <a:t>PANAMA:</a:t>
            </a:r>
          </a:p>
          <a:p>
            <a:pPr marL="0" indent="0">
              <a:buNone/>
            </a:pPr>
            <a:r>
              <a:rPr lang="es-ES" sz="1350">
                <a:latin typeface="Candara" panose="020E0502030303020204" pitchFamily="34" charset="0"/>
              </a:rPr>
              <a:t>Las exportaciones de la referida hortaliza peruana hacia el mencionado país sumaron US$ 801 mil en el 2015, monto que representó una aceleración de +128% respecto a la facturación del año anterior, donde se alcanzó la cifra de US$ 351 mil</a:t>
            </a:r>
            <a:r>
              <a:rPr lang="es-ES" sz="1350"/>
              <a:t>.</a:t>
            </a:r>
          </a:p>
          <a:p>
            <a:r>
              <a:rPr lang="es-PE" sz="1350"/>
              <a:t>A</a:t>
            </a:r>
            <a:r>
              <a:rPr lang="es-ES" sz="1350"/>
              <a:t>LEMANIA:</a:t>
            </a:r>
          </a:p>
          <a:p>
            <a:pPr marL="0" indent="0">
              <a:buNone/>
            </a:pPr>
            <a:r>
              <a:rPr lang="es-ES" sz="1350"/>
              <a:t>En cuanto a la demanda mundial de espárrago en conserva, Europa ocupa el primer lugar, siendo Alemania su principal exponente por su consumo de 1.5Kg. per-cápita/año e importaciones por más de 38.000 TM.</a:t>
            </a:r>
          </a:p>
        </p:txBody>
      </p:sp>
      <p:cxnSp>
        <p:nvCxnSpPr>
          <p:cNvPr id="15" name="Straight Arrow Connector 8">
            <a:extLst>
              <a:ext uri="{FF2B5EF4-FFF2-40B4-BE49-F238E27FC236}">
                <a16:creationId xmlns:a16="http://schemas.microsoft.com/office/drawing/2014/main" xmlns="" id="{E4A809D5-3600-46D4-A466-67F2349A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91490" y="259461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Imagen que contiene edificio, persona, interior&#10;&#10;Descripción generada automáticamente">
            <a:extLst>
              <a:ext uri="{FF2B5EF4-FFF2-40B4-BE49-F238E27FC236}">
                <a16:creationId xmlns:a16="http://schemas.microsoft.com/office/drawing/2014/main" xmlns="" id="{E38EB803-C663-453B-B166-9FA39ECCA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61" r="20906"/>
          <a:stretch/>
        </p:blipFill>
        <p:spPr>
          <a:xfrm>
            <a:off x="4409137" y="857258"/>
            <a:ext cx="4734863" cy="5143490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918238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73E96972-77E9-4F5E-98CD-17AE9514A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857257"/>
            <a:ext cx="9144000" cy="5143493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3CD9DF72-87A3-404E-A828-84CBF11A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 flipH="1">
            <a:off x="0" y="1605882"/>
            <a:ext cx="4512879" cy="439486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68580" tIns="34290" rIns="68580" bIns="34290" rtlCol="0" anchor="t">
            <a:normAutofit/>
          </a:bodyPr>
          <a:lstStyle/>
          <a:p>
            <a:pPr algn="ctr">
              <a:spcAft>
                <a:spcPts val="750"/>
              </a:spcAft>
              <a:buClr>
                <a:schemeClr val="tx1"/>
              </a:buClr>
              <a:buSzPct val="100000"/>
            </a:pPr>
            <a:endParaRPr lang="en-US" sz="12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6AC186-FAB8-421A-9BF7-25065C0D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86" y="2292712"/>
            <a:ext cx="3153103" cy="1007066"/>
          </a:xfrm>
        </p:spPr>
        <p:txBody>
          <a:bodyPr>
            <a:normAutofit/>
          </a:bodyPr>
          <a:lstStyle/>
          <a:p>
            <a:pPr algn="ctr"/>
            <a:r>
              <a:rPr lang="es-PE" sz="2700" dirty="0">
                <a:latin typeface="Candara" panose="020E0502030303020204" pitchFamily="34" charset="0"/>
              </a:rPr>
              <a:t>PREFERENCIAS DE EXPORTACION</a:t>
            </a:r>
            <a:endParaRPr lang="es-ES" sz="2700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80A87B1-20E3-46F3-88D5-5EF23AD62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19" y="3420430"/>
            <a:ext cx="3757613" cy="2373143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s-PE" sz="1200" dirty="0">
                <a:latin typeface="Candara" panose="020E0502030303020204" pitchFamily="34" charset="0"/>
              </a:rPr>
              <a:t>ALEMANIA:</a:t>
            </a:r>
            <a:endParaRPr lang="es-ES" sz="1200" dirty="0">
              <a:latin typeface="Candara" panose="020E0502030303020204" pitchFamily="34" charset="0"/>
            </a:endParaRPr>
          </a:p>
          <a:p>
            <a:r>
              <a:rPr lang="es-ES" sz="1200" dirty="0">
                <a:latin typeface="Candara" panose="020E0502030303020204" pitchFamily="34" charset="0"/>
              </a:rPr>
              <a:t>Perú exporta principalmente </a:t>
            </a:r>
            <a:r>
              <a:rPr lang="es-ES" sz="1200" dirty="0" err="1">
                <a:latin typeface="Candara" panose="020E0502030303020204" pitchFamily="34" charset="0"/>
              </a:rPr>
              <a:t>commodities</a:t>
            </a:r>
            <a:r>
              <a:rPr lang="es-ES" sz="1200" dirty="0">
                <a:latin typeface="Candara" panose="020E0502030303020204" pitchFamily="34" charset="0"/>
              </a:rPr>
              <a:t>, productos pesqueros, frutas y hortalizas a Alemania.</a:t>
            </a:r>
          </a:p>
          <a:p>
            <a:pPr lvl="0"/>
            <a:r>
              <a:rPr lang="en-US" sz="1200" dirty="0">
                <a:latin typeface="Candara" panose="020E0502030303020204" pitchFamily="34" charset="0"/>
              </a:rPr>
              <a:t>País </a:t>
            </a:r>
            <a:r>
              <a:rPr lang="en-US" sz="1200" dirty="0" err="1">
                <a:latin typeface="Candara" panose="020E0502030303020204" pitchFamily="34" charset="0"/>
              </a:rPr>
              <a:t>más</a:t>
            </a:r>
            <a:r>
              <a:rPr lang="en-US" sz="1200" dirty="0">
                <a:latin typeface="Candara" panose="020E0502030303020204" pitchFamily="34" charset="0"/>
              </a:rPr>
              <a:t> </a:t>
            </a:r>
            <a:r>
              <a:rPr lang="en-US" sz="1200" dirty="0" err="1">
                <a:latin typeface="Candara" panose="020E0502030303020204" pitchFamily="34" charset="0"/>
              </a:rPr>
              <a:t>poblado</a:t>
            </a:r>
            <a:endParaRPr lang="es-ES" sz="1200" dirty="0">
              <a:latin typeface="Candara" panose="020E0502030303020204" pitchFamily="34" charset="0"/>
            </a:endParaRPr>
          </a:p>
          <a:p>
            <a:pPr lvl="0"/>
            <a:r>
              <a:rPr lang="es-PE" sz="1200" dirty="0">
                <a:latin typeface="Candara" panose="020E0502030303020204" pitchFamily="34" charset="0"/>
              </a:rPr>
              <a:t>Economía alemana es la más grande en la Unión Europea</a:t>
            </a:r>
            <a:endParaRPr lang="es-ES" sz="1200" dirty="0">
              <a:latin typeface="Candara" panose="020E0502030303020204" pitchFamily="34" charset="0"/>
            </a:endParaRPr>
          </a:p>
          <a:p>
            <a:pPr lvl="0"/>
            <a:r>
              <a:rPr lang="es-PE" sz="1200" dirty="0">
                <a:latin typeface="Candara" panose="020E0502030303020204" pitchFamily="34" charset="0"/>
              </a:rPr>
              <a:t>Constituye 21% del PIB de la Unión Europea (2017)</a:t>
            </a:r>
            <a:endParaRPr lang="es-ES" sz="1200" dirty="0">
              <a:latin typeface="Candara" panose="020E0502030303020204" pitchFamily="34" charset="0"/>
            </a:endParaRPr>
          </a:p>
          <a:p>
            <a:pPr lvl="0"/>
            <a:r>
              <a:rPr lang="es-PE" sz="1200" dirty="0">
                <a:latin typeface="Candara" panose="020E0502030303020204" pitchFamily="34" charset="0"/>
              </a:rPr>
              <a:t>Exportador más grande de la Unión Europea</a:t>
            </a:r>
            <a:endParaRPr lang="es-ES" sz="1200" dirty="0">
              <a:latin typeface="Candara" panose="020E0502030303020204" pitchFamily="34" charset="0"/>
            </a:endParaRPr>
          </a:p>
          <a:p>
            <a:r>
              <a:rPr lang="es-PE" sz="1200" dirty="0">
                <a:latin typeface="Candara" panose="020E0502030303020204" pitchFamily="34" charset="0"/>
              </a:rPr>
              <a:t>E</a:t>
            </a:r>
            <a:r>
              <a:rPr lang="es-ES" sz="1200" dirty="0">
                <a:latin typeface="Candara" panose="020E0502030303020204" pitchFamily="34" charset="0"/>
              </a:rPr>
              <a:t>n Berlín se realiza la principal feria mundial de frutas y hortalizas frescas.</a:t>
            </a:r>
            <a:endParaRPr lang="es-PE" sz="1200" dirty="0">
              <a:latin typeface="Candara" panose="020E05020303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0E3A342-4D61-4E3F-AF90-1AB42AEB96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715288" y="3360104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6392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457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8783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" y="-38638"/>
            <a:ext cx="9141779" cy="67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290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2668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43" y="1"/>
            <a:ext cx="9159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6225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56F5174-31D9-4DBB-AAB7-A1FD7BDB13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857250"/>
            <a:ext cx="4211156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E113210-7872-481A-ADE6-3A05CCAF5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D94268-9AE9-4731-ACFF-F543B66D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79" y="1459467"/>
            <a:ext cx="3733482" cy="1090538"/>
          </a:xfrm>
        </p:spPr>
        <p:txBody>
          <a:bodyPr>
            <a:normAutofit fontScale="90000"/>
          </a:bodyPr>
          <a:lstStyle/>
          <a:p>
            <a:r>
              <a:rPr lang="es-PE">
                <a:solidFill>
                  <a:srgbClr val="000000"/>
                </a:solidFill>
                <a:latin typeface="Candara" panose="020E0502030303020204" pitchFamily="34" charset="0"/>
              </a:rPr>
              <a:t>TLC CON ALEMANIA</a:t>
            </a:r>
            <a:endParaRPr lang="es-ES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04EB940-BFC7-452A-9106-E2A790104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0" y="2673512"/>
            <a:ext cx="3733184" cy="272946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PE" sz="1200">
                <a:solidFill>
                  <a:srgbClr val="000000"/>
                </a:solidFill>
                <a:latin typeface="Candara" panose="020E0502030303020204" pitchFamily="34" charset="0"/>
              </a:rPr>
              <a:t>Incluye todo el universo arancelario y aperturas parciales para productos de alta sensibilidad.</a:t>
            </a:r>
          </a:p>
          <a:p>
            <a:pPr marL="0" indent="0">
              <a:buNone/>
            </a:pPr>
            <a:r>
              <a:rPr lang="es-PE" sz="1200">
                <a:solidFill>
                  <a:srgbClr val="000000"/>
                </a:solidFill>
                <a:latin typeface="Candara" panose="020E0502030303020204" pitchFamily="34" charset="0"/>
              </a:rPr>
              <a:t>BENEFICIOS:</a:t>
            </a:r>
          </a:p>
          <a:p>
            <a:r>
              <a:rPr lang="es-PE" sz="1200">
                <a:solidFill>
                  <a:srgbClr val="000000"/>
                </a:solidFill>
                <a:latin typeface="Candara" panose="020E0502030303020204" pitchFamily="34" charset="0"/>
              </a:rPr>
              <a:t>Las empresas peruanas podrán participar en el mercado de contratación pública de la UE a todos los niveles de gobierno (local, regional y nacional) y en los 28 Estados miembros de este bloque económico. </a:t>
            </a:r>
          </a:p>
          <a:p>
            <a:r>
              <a:rPr lang="es-PE" sz="1200">
                <a:solidFill>
                  <a:srgbClr val="000000"/>
                </a:solidFill>
                <a:latin typeface="Candara" panose="020E0502030303020204" pitchFamily="34" charset="0"/>
              </a:rPr>
              <a:t>La participación de las MIPYMES en estos procesos de contratación pública. </a:t>
            </a:r>
          </a:p>
          <a:p>
            <a:r>
              <a:rPr lang="es-PE" sz="1200">
                <a:solidFill>
                  <a:srgbClr val="000000"/>
                </a:solidFill>
                <a:latin typeface="Candara" panose="020E0502030303020204" pitchFamily="34" charset="0"/>
              </a:rPr>
              <a:t>El acuerdo también reconoce nuestras indicaciones geográficas en todo el espacio europeo para productos como Pisco, Maíz Blanco Gigante Cusco, Pallar de Ica y Chulucanas.</a:t>
            </a:r>
            <a:endParaRPr lang="es-ES" sz="120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endParaRPr lang="es-ES" sz="120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xmlns="" id="{F9A95BEE-6BB1-4A28-A8E6-A34B2E42E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411214"/>
            <a:ext cx="3750329" cy="405072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209CE9F-34B4-4D70-B720-F847186539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8503" r="20682" b="-1"/>
          <a:stretch/>
        </p:blipFill>
        <p:spPr>
          <a:xfrm>
            <a:off x="-1" y="1537673"/>
            <a:ext cx="3750329" cy="3797804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3005723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336</Words>
  <Application>Microsoft Office PowerPoint</Application>
  <PresentationFormat>Presentación en pantalla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Tema de Office</vt:lpstr>
      <vt:lpstr>LOS ESPARRAGOS</vt:lpstr>
      <vt:lpstr>DEMANDA DE ESPARRAGOS</vt:lpstr>
      <vt:lpstr>PREFERENCIAS DE EXPORTACION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TLC CON ALEMANIA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TLC CON PANAMA</dc:title>
  <dc:creator>MELGAR REVILLA JOAQUIM ALFREDO</dc:creator>
  <cp:lastModifiedBy>user</cp:lastModifiedBy>
  <cp:revision>2</cp:revision>
  <dcterms:created xsi:type="dcterms:W3CDTF">2018-11-19T00:36:02Z</dcterms:created>
  <dcterms:modified xsi:type="dcterms:W3CDTF">2018-11-19T04:40:23Z</dcterms:modified>
</cp:coreProperties>
</file>