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37296031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D5FFE-CBA4-4782-A21A-4386ED78BDEE}"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426326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2582667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4011508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101475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1123689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3462478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968948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324804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360835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14D5FFE-CBA4-4782-A21A-4386ED78BDE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344298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14D5FFE-CBA4-4782-A21A-4386ED78BDEE}"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360461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14D5FFE-CBA4-4782-A21A-4386ED78BDEE}"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97186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14D5FFE-CBA4-4782-A21A-4386ED78BDEE}"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11267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14D5FFE-CBA4-4782-A21A-4386ED78BDEE}"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122915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D5FFE-CBA4-4782-A21A-4386ED78BDEE}"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117694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14D5FFE-CBA4-4782-A21A-4386ED78BDEE}"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BAA8-F8B1-4CED-BCB9-D6EEFD74230F}" type="slidenum">
              <a:rPr lang="en-US" smtClean="0"/>
              <a:t>‹Nº›</a:t>
            </a:fld>
            <a:endParaRPr lang="en-US"/>
          </a:p>
        </p:txBody>
      </p:sp>
    </p:spTree>
    <p:extLst>
      <p:ext uri="{BB962C8B-B14F-4D97-AF65-F5344CB8AC3E}">
        <p14:creationId xmlns:p14="http://schemas.microsoft.com/office/powerpoint/2010/main" val="83351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4D5FFE-CBA4-4782-A21A-4386ED78BDEE}" type="datetimeFigureOut">
              <a:rPr lang="en-US" smtClean="0"/>
              <a:t>12/5/2018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6ABAA8-F8B1-4CED-BCB9-D6EEFD74230F}" type="slidenum">
              <a:rPr lang="en-US" smtClean="0"/>
              <a:t>‹Nº›</a:t>
            </a:fld>
            <a:endParaRPr lang="en-US"/>
          </a:p>
        </p:txBody>
      </p:sp>
    </p:spTree>
    <p:extLst>
      <p:ext uri="{BB962C8B-B14F-4D97-AF65-F5344CB8AC3E}">
        <p14:creationId xmlns:p14="http://schemas.microsoft.com/office/powerpoint/2010/main" val="18029679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Los instrumentos de la política comercial</a:t>
            </a:r>
            <a:endParaRPr lang="en-US" dirty="0"/>
          </a:p>
        </p:txBody>
      </p:sp>
      <p:sp>
        <p:nvSpPr>
          <p:cNvPr id="3" name="Subtítulo 2"/>
          <p:cNvSpPr>
            <a:spLocks noGrp="1"/>
          </p:cNvSpPr>
          <p:nvPr>
            <p:ph type="subTitle" idx="1"/>
          </p:nvPr>
        </p:nvSpPr>
        <p:spPr/>
        <p:txBody>
          <a:bodyPr>
            <a:normAutofit fontScale="92500" lnSpcReduction="10000"/>
          </a:bodyPr>
          <a:lstStyle/>
          <a:p>
            <a:r>
              <a:rPr lang="es-PE" dirty="0" smtClean="0"/>
              <a:t>INTEGRANTES:</a:t>
            </a:r>
          </a:p>
          <a:p>
            <a:r>
              <a:rPr lang="es-PE" dirty="0" smtClean="0"/>
              <a:t>Kevin linares salinas</a:t>
            </a:r>
          </a:p>
          <a:p>
            <a:r>
              <a:rPr lang="es-PE" dirty="0" smtClean="0"/>
              <a:t>Mario Frank Paredes </a:t>
            </a:r>
            <a:r>
              <a:rPr lang="es-PE" dirty="0" err="1" smtClean="0"/>
              <a:t>Huaracha</a:t>
            </a:r>
            <a:endParaRPr lang="es-PE" dirty="0" smtClean="0"/>
          </a:p>
          <a:p>
            <a:r>
              <a:rPr lang="es-PE" dirty="0" smtClean="0"/>
              <a:t>Roger </a:t>
            </a:r>
            <a:r>
              <a:rPr lang="es-PE" dirty="0" err="1" smtClean="0"/>
              <a:t>chacalla</a:t>
            </a:r>
            <a:r>
              <a:rPr lang="es-PE" smtClean="0"/>
              <a:t> herrera</a:t>
            </a:r>
            <a:endParaRPr lang="en-US" dirty="0"/>
          </a:p>
        </p:txBody>
      </p:sp>
    </p:spTree>
    <p:extLst>
      <p:ext uri="{BB962C8B-B14F-4D97-AF65-F5344CB8AC3E}">
        <p14:creationId xmlns:p14="http://schemas.microsoft.com/office/powerpoint/2010/main" val="253725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8.1 análisis básico del arancel</a:t>
            </a:r>
            <a:endParaRPr lang="en-US" dirty="0"/>
          </a:p>
        </p:txBody>
      </p:sp>
      <p:sp>
        <p:nvSpPr>
          <p:cNvPr id="3" name="Marcador de contenido 2"/>
          <p:cNvSpPr>
            <a:spLocks noGrp="1"/>
          </p:cNvSpPr>
          <p:nvPr>
            <p:ph idx="1"/>
          </p:nvPr>
        </p:nvSpPr>
        <p:spPr/>
        <p:txBody>
          <a:bodyPr>
            <a:normAutofit fontScale="92500" lnSpcReduction="20000"/>
          </a:bodyPr>
          <a:lstStyle/>
          <a:p>
            <a:r>
              <a:rPr lang="es-PE" dirty="0" smtClean="0"/>
              <a:t>OFERTA,DEMANDA Y COMERCIO DE UNA SOLA INDUSTRIA:</a:t>
            </a:r>
          </a:p>
          <a:p>
            <a:pPr lvl="1"/>
            <a:r>
              <a:rPr lang="es-PE" dirty="0" smtClean="0"/>
              <a:t>Para determinar el precio de mundial y la cantidad intercambiada es útil definir dos nuevas curvas: </a:t>
            </a:r>
            <a:r>
              <a:rPr lang="es-PE" b="1" dirty="0" smtClean="0"/>
              <a:t>La curva de demanda de importaciones y la curva de oferta de </a:t>
            </a:r>
            <a:r>
              <a:rPr lang="es-PE" b="1" dirty="0" err="1" smtClean="0"/>
              <a:t>exportaciones,</a:t>
            </a:r>
            <a:r>
              <a:rPr lang="es-PE" dirty="0" err="1" smtClean="0"/>
              <a:t>que</a:t>
            </a:r>
            <a:r>
              <a:rPr lang="es-PE" dirty="0" smtClean="0"/>
              <a:t> se deducen de las curvas de oferta y demanda interiores subyacentes</a:t>
            </a:r>
            <a:r>
              <a:rPr lang="es-PE" dirty="0" smtClean="0"/>
              <a:t>. La </a:t>
            </a:r>
            <a:r>
              <a:rPr lang="es-PE" dirty="0" smtClean="0"/>
              <a:t>demanda de importaciones de nuestro país es el exceso de lo que los consumidores nacionales demandan sobre lo que los productores ofrecen.</a:t>
            </a:r>
          </a:p>
          <a:p>
            <a:r>
              <a:rPr lang="es-PE" dirty="0" smtClean="0"/>
              <a:t>EFECTOS DE UN ARANCEL:</a:t>
            </a:r>
          </a:p>
          <a:p>
            <a:pPr lvl="1"/>
            <a:r>
              <a:rPr lang="es-PE" dirty="0" smtClean="0"/>
              <a:t>Desde el punto de vista de  alguien que comercia con bienes un arancel es como un coste de transporte.</a:t>
            </a:r>
          </a:p>
          <a:p>
            <a:pPr lvl="1"/>
            <a:r>
              <a:rPr lang="es-PE" dirty="0" smtClean="0"/>
              <a:t>Cuando un país pequeño impone un arancel su cuota de mercado mundial del bien que importa es generalmente de menor magnitud desde un principio por lo que la reducción de sus importaciones tiene un efecto muy pequeño sobre el precio mundial.</a:t>
            </a:r>
          </a:p>
          <a:p>
            <a:r>
              <a:rPr lang="es-PE" dirty="0" smtClean="0"/>
              <a:t>LA MEDIDA DE LA PROTECCION:</a:t>
            </a:r>
          </a:p>
          <a:p>
            <a:pPr lvl="1"/>
            <a:r>
              <a:rPr lang="es-PE" dirty="0" smtClean="0"/>
              <a:t>Un arancel en un bien importado aumenta el precio recibido por los productores nacionales de dicho </a:t>
            </a:r>
            <a:r>
              <a:rPr lang="es-PE" dirty="0" err="1" smtClean="0"/>
              <a:t>bien.Este</a:t>
            </a:r>
            <a:r>
              <a:rPr lang="es-PE" dirty="0" smtClean="0"/>
              <a:t> efecto es </a:t>
            </a:r>
            <a:r>
              <a:rPr lang="es-PE" dirty="0" err="1" smtClean="0"/>
              <a:t>amenudo</a:t>
            </a:r>
            <a:r>
              <a:rPr lang="es-PE" dirty="0" smtClean="0"/>
              <a:t> el principal objetivo del </a:t>
            </a:r>
            <a:r>
              <a:rPr lang="es-PE" dirty="0" err="1" smtClean="0"/>
              <a:t>arancel.Al</a:t>
            </a:r>
            <a:r>
              <a:rPr lang="es-PE" dirty="0" smtClean="0"/>
              <a:t> analizar la política comercian en la practica es importante averiguar la protección que realmente proporciona un arancel u otra política comercial.</a:t>
            </a:r>
          </a:p>
          <a:p>
            <a:endParaRPr lang="en-US" dirty="0"/>
          </a:p>
        </p:txBody>
      </p:sp>
    </p:spTree>
    <p:extLst>
      <p:ext uri="{BB962C8B-B14F-4D97-AF65-F5344CB8AC3E}">
        <p14:creationId xmlns:p14="http://schemas.microsoft.com/office/powerpoint/2010/main" val="282716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8.2 los costes y beneficios de un arancel	</a:t>
            </a:r>
            <a:endParaRPr lang="en-US" dirty="0"/>
          </a:p>
        </p:txBody>
      </p:sp>
      <p:sp>
        <p:nvSpPr>
          <p:cNvPr id="3" name="Marcador de contenido 2"/>
          <p:cNvSpPr>
            <a:spLocks noGrp="1"/>
          </p:cNvSpPr>
          <p:nvPr>
            <p:ph idx="1"/>
          </p:nvPr>
        </p:nvSpPr>
        <p:spPr/>
        <p:txBody>
          <a:bodyPr/>
          <a:lstStyle/>
          <a:p>
            <a:r>
              <a:rPr lang="es-PE" dirty="0" smtClean="0"/>
              <a:t>EXCEDENTE DEL CONSUMIDOR Y DEL PRODUCTOR:</a:t>
            </a:r>
          </a:p>
          <a:p>
            <a:pPr lvl="1"/>
            <a:r>
              <a:rPr lang="es-PE" dirty="0" smtClean="0"/>
              <a:t>El excedente del consumidor mide la cantidad que un consumidor gana en una compra por la diferencia entre el precio que realmente paga y el precio que habría estado dispuesto a pagar.</a:t>
            </a:r>
          </a:p>
          <a:p>
            <a:r>
              <a:rPr lang="es-PE" dirty="0" smtClean="0"/>
              <a:t>LA MEDIDA DE LOS COSTES Y BENEFICIOS:</a:t>
            </a:r>
          </a:p>
          <a:p>
            <a:pPr lvl="1"/>
            <a:r>
              <a:rPr lang="es-PE" dirty="0" smtClean="0"/>
              <a:t>El arancel aumenta el precio nacional , reduce el precio de los exportadores extranjeros.</a:t>
            </a:r>
          </a:p>
          <a:p>
            <a:pPr lvl="1"/>
            <a:r>
              <a:rPr lang="es-PE" dirty="0" smtClean="0"/>
              <a:t>Consideremos primero la ganancia de los productores nacionales. Reciben un precio mayor y tienen un mayor excedente del productor </a:t>
            </a:r>
          </a:p>
          <a:p>
            <a:pPr lvl="1"/>
            <a:r>
              <a:rPr lang="es-PE" dirty="0" smtClean="0"/>
              <a:t>Los consumidores nacionales también se enfrentan a un precio mas elevado, por lo tanto empeora su </a:t>
            </a:r>
            <a:r>
              <a:rPr lang="es-PE" dirty="0" err="1" smtClean="0"/>
              <a:t>situacion</a:t>
            </a:r>
            <a:endParaRPr lang="es-PE" dirty="0" smtClean="0"/>
          </a:p>
          <a:p>
            <a:endParaRPr lang="en-US" dirty="0"/>
          </a:p>
        </p:txBody>
      </p:sp>
    </p:spTree>
    <p:extLst>
      <p:ext uri="{BB962C8B-B14F-4D97-AF65-F5344CB8AC3E}">
        <p14:creationId xmlns:p14="http://schemas.microsoft.com/office/powerpoint/2010/main" val="92122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8.3 otros instrumentos de política comercial</a:t>
            </a:r>
            <a:endParaRPr lang="en-US" dirty="0"/>
          </a:p>
        </p:txBody>
      </p:sp>
      <p:sp>
        <p:nvSpPr>
          <p:cNvPr id="3" name="Marcador de contenido 2"/>
          <p:cNvSpPr>
            <a:spLocks noGrp="1"/>
          </p:cNvSpPr>
          <p:nvPr>
            <p:ph idx="1"/>
          </p:nvPr>
        </p:nvSpPr>
        <p:spPr>
          <a:xfrm>
            <a:off x="685799" y="1750423"/>
            <a:ext cx="10665823" cy="5003074"/>
          </a:xfrm>
        </p:spPr>
        <p:txBody>
          <a:bodyPr>
            <a:normAutofit fontScale="85000" lnSpcReduction="20000"/>
          </a:bodyPr>
          <a:lstStyle/>
          <a:p>
            <a:r>
              <a:rPr lang="es-PE" b="1" dirty="0" smtClean="0"/>
              <a:t>LOS SUBCIDIOS A LA EXPORTACION:</a:t>
            </a:r>
          </a:p>
          <a:p>
            <a:pPr lvl="1"/>
            <a:r>
              <a:rPr lang="es-PE" dirty="0" smtClean="0"/>
              <a:t>un subsidio es un pago realizado a una empresa o individuo que vende un bien en el extrajera, un subsidio ala exportación puede ser especifico</a:t>
            </a:r>
          </a:p>
          <a:p>
            <a:pPr lvl="1"/>
            <a:r>
              <a:rPr lang="es-PE" dirty="0" smtClean="0"/>
              <a:t>Los efectos sobre los precios de un subsidio ala exportación son exactamente los inversos que los de un arancel</a:t>
            </a:r>
          </a:p>
          <a:p>
            <a:r>
              <a:rPr lang="es-PE" b="1" dirty="0" smtClean="0"/>
              <a:t>LAS CUOTAS DE IMPORTACION:</a:t>
            </a:r>
          </a:p>
          <a:p>
            <a:pPr lvl="1"/>
            <a:r>
              <a:rPr lang="es-PE" dirty="0" smtClean="0"/>
              <a:t>Una cuota de importación es una restricción directa ala cantidad de algún bien que se puede importar</a:t>
            </a:r>
          </a:p>
          <a:p>
            <a:r>
              <a:rPr lang="es-PE" b="1" dirty="0" smtClean="0"/>
              <a:t>RESTRICCIONES VOLUNTARIAS DE EXPORTACION:</a:t>
            </a:r>
          </a:p>
          <a:p>
            <a:pPr lvl="1"/>
            <a:r>
              <a:rPr lang="es-PE" dirty="0" smtClean="0"/>
              <a:t>Una variante de la cuota de importación es la restricción voluntaria de exportación. Una RVE es una cuota al comercio impuesta por parte del país exportador en vez del país importador</a:t>
            </a:r>
          </a:p>
          <a:p>
            <a:r>
              <a:rPr lang="es-PE" b="1" dirty="0" smtClean="0"/>
              <a:t>EL REQUISITO DEL CONTENIDO NACIONAL:</a:t>
            </a:r>
          </a:p>
          <a:p>
            <a:pPr lvl="1"/>
            <a:r>
              <a:rPr lang="es-PE" dirty="0" smtClean="0"/>
              <a:t>Un requisito de contenido nacional es una regulación que exige que una fracción especifica de un producto final sea producida dentro del país </a:t>
            </a:r>
          </a:p>
          <a:p>
            <a:pPr lvl="1"/>
            <a:r>
              <a:rPr lang="es-PE" dirty="0" smtClean="0"/>
              <a:t>El contenido nacional no constituye un limite estricto de las importaciones </a:t>
            </a:r>
          </a:p>
          <a:p>
            <a:r>
              <a:rPr lang="es-PE" b="1" dirty="0" smtClean="0"/>
              <a:t>OTROS INSTRUMENTOS DE POLITICA COMERCIAL:</a:t>
            </a:r>
          </a:p>
          <a:p>
            <a:pPr lvl="1"/>
            <a:r>
              <a:rPr lang="es-PE" dirty="0" smtClean="0"/>
              <a:t>SUBSIDIOS AL CREDITO DE EXPORTACION </a:t>
            </a:r>
          </a:p>
          <a:p>
            <a:pPr lvl="1"/>
            <a:r>
              <a:rPr lang="es-PE" dirty="0" smtClean="0"/>
              <a:t>COMPRAS ESTATALES</a:t>
            </a:r>
          </a:p>
          <a:p>
            <a:r>
              <a:rPr lang="es-PE" dirty="0" smtClean="0"/>
              <a:t>BARRERAS ADMINISTRATIVAS</a:t>
            </a:r>
          </a:p>
          <a:p>
            <a:endParaRPr lang="en-US" dirty="0"/>
          </a:p>
        </p:txBody>
      </p:sp>
    </p:spTree>
    <p:extLst>
      <p:ext uri="{BB962C8B-B14F-4D97-AF65-F5344CB8AC3E}">
        <p14:creationId xmlns:p14="http://schemas.microsoft.com/office/powerpoint/2010/main" val="2147338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45</TotalTime>
  <Words>497</Words>
  <Application>Microsoft Office PowerPoint</Application>
  <PresentationFormat>Panorámica</PresentationFormat>
  <Paragraphs>35</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Celestial</vt:lpstr>
      <vt:lpstr>Los instrumentos de la política comercial</vt:lpstr>
      <vt:lpstr>8.1 análisis básico del arancel</vt:lpstr>
      <vt:lpstr>8.2 los costes y beneficios de un arancel </vt:lpstr>
      <vt:lpstr>8.3 otros instrumentos de política comercial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instrumentos de la política comercial</dc:title>
  <dc:creator>Elizabeth</dc:creator>
  <cp:lastModifiedBy>Elizabeth</cp:lastModifiedBy>
  <cp:revision>6</cp:revision>
  <dcterms:created xsi:type="dcterms:W3CDTF">2018-12-05T13:56:48Z</dcterms:created>
  <dcterms:modified xsi:type="dcterms:W3CDTF">2018-12-05T14:48:02Z</dcterms:modified>
</cp:coreProperties>
</file>