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63" r:id="rId3"/>
    <p:sldId id="257"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6" r:id="rId22"/>
    <p:sldId id="277"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1" autoAdjust="0"/>
    <p:restoredTop sz="76256" autoAdjust="0"/>
  </p:normalViewPr>
  <p:slideViewPr>
    <p:cSldViewPr snapToGrid="0">
      <p:cViewPr varScale="1">
        <p:scale>
          <a:sx n="65" d="100"/>
          <a:sy n="65" d="100"/>
        </p:scale>
        <p:origin x="13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59390-D4E0-48E8-B14A-35BB89B0CA2B}" type="datetimeFigureOut">
              <a:rPr lang="en-US" smtClean="0"/>
              <a:t>11/20/2019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262D17-981E-4910-91BE-294BDCAF9CE2}" type="slidenum">
              <a:rPr lang="en-US" smtClean="0"/>
              <a:t>‹#›</a:t>
            </a:fld>
            <a:endParaRPr lang="en-US"/>
          </a:p>
        </p:txBody>
      </p:sp>
    </p:spTree>
    <p:extLst>
      <p:ext uri="{BB962C8B-B14F-4D97-AF65-F5344CB8AC3E}">
        <p14:creationId xmlns:p14="http://schemas.microsoft.com/office/powerpoint/2010/main" val="427095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hollows.org/sightsimulato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You miss out on a whole sector of the population</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Title III prohibits discrimination on the basis of disability in the activities of places of public accommodations (businesses that are generally open to the public and that fall into one of 12 categories listed in the ADA, such as restaurants, movie theaters, schools, day care facilities, recreation facilities, and doctors' offices) and requires newly constructed or altered places of public accommodation—as well as commercial facilities (privately owned, nonresidential facilities such as factories, warehouses, or office buildings)—to comply with the ADA Standards.</a:t>
            </a:r>
          </a:p>
          <a:p>
            <a:pPr marL="171450" indent="-171450">
              <a:buFontTx/>
              <a:buChar cha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People go on social media, order products online, apply for college online, communicate with friends and family online (when was the last time you called anyone that wasn’t in the older generation?)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B262D17-981E-4910-91BE-294BDCAF9CE2}" type="slidenum">
              <a:rPr lang="en-US" smtClean="0"/>
              <a:t>5</a:t>
            </a:fld>
            <a:endParaRPr lang="en-US"/>
          </a:p>
        </p:txBody>
      </p:sp>
    </p:spTree>
    <p:extLst>
      <p:ext uri="{BB962C8B-B14F-4D97-AF65-F5344CB8AC3E}">
        <p14:creationId xmlns:p14="http://schemas.microsoft.com/office/powerpoint/2010/main" val="3373398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Lab: go to Lynda.com and view a course without closed captions or transcript, with closed captions, and with transcript</a:t>
            </a:r>
          </a:p>
          <a:p>
            <a:pPr marL="628650" lvl="1" indent="-171450">
              <a:buFontTx/>
              <a:buChar char="-"/>
            </a:pPr>
            <a:r>
              <a:rPr lang="en-US" dirty="0"/>
              <a:t>Maybe </a:t>
            </a:r>
            <a:r>
              <a:rPr lang="en-US" dirty="0" err="1"/>
              <a:t>TedX</a:t>
            </a:r>
            <a:r>
              <a:rPr lang="en-US" dirty="0"/>
              <a:t> or </a:t>
            </a:r>
            <a:r>
              <a:rPr lang="en-US" dirty="0" err="1"/>
              <a:t>KhanAcademy</a:t>
            </a:r>
            <a:r>
              <a:rPr lang="en-US" dirty="0"/>
              <a:t> instead</a:t>
            </a:r>
          </a:p>
        </p:txBody>
      </p:sp>
      <p:sp>
        <p:nvSpPr>
          <p:cNvPr id="4" name="Slide Number Placeholder 3"/>
          <p:cNvSpPr>
            <a:spLocks noGrp="1"/>
          </p:cNvSpPr>
          <p:nvPr>
            <p:ph type="sldNum" sz="quarter" idx="5"/>
          </p:nvPr>
        </p:nvSpPr>
        <p:spPr/>
        <p:txBody>
          <a:bodyPr/>
          <a:lstStyle/>
          <a:p>
            <a:fld id="{FB262D17-981E-4910-91BE-294BDCAF9CE2}" type="slidenum">
              <a:rPr lang="en-US" smtClean="0"/>
              <a:t>17</a:t>
            </a:fld>
            <a:endParaRPr lang="en-US"/>
          </a:p>
        </p:txBody>
      </p:sp>
    </p:spTree>
    <p:extLst>
      <p:ext uri="{BB962C8B-B14F-4D97-AF65-F5344CB8AC3E}">
        <p14:creationId xmlns:p14="http://schemas.microsoft.com/office/powerpoint/2010/main" val="665364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262D17-981E-4910-91BE-294BDCAF9CE2}" type="slidenum">
              <a:rPr lang="en-US" smtClean="0"/>
              <a:t>18</a:t>
            </a:fld>
            <a:endParaRPr lang="en-US"/>
          </a:p>
        </p:txBody>
      </p:sp>
    </p:spTree>
    <p:extLst>
      <p:ext uri="{BB962C8B-B14F-4D97-AF65-F5344CB8AC3E}">
        <p14:creationId xmlns:p14="http://schemas.microsoft.com/office/powerpoint/2010/main" val="2619457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WEB AIM distractibility simulation</a:t>
            </a:r>
          </a:p>
        </p:txBody>
      </p:sp>
      <p:sp>
        <p:nvSpPr>
          <p:cNvPr id="4" name="Slide Number Placeholder 3"/>
          <p:cNvSpPr>
            <a:spLocks noGrp="1"/>
          </p:cNvSpPr>
          <p:nvPr>
            <p:ph type="sldNum" sz="quarter" idx="5"/>
          </p:nvPr>
        </p:nvSpPr>
        <p:spPr/>
        <p:txBody>
          <a:bodyPr/>
          <a:lstStyle/>
          <a:p>
            <a:fld id="{FB262D17-981E-4910-91BE-294BDCAF9CE2}" type="slidenum">
              <a:rPr lang="en-US" smtClean="0"/>
              <a:t>19</a:t>
            </a:fld>
            <a:endParaRPr lang="en-US"/>
          </a:p>
        </p:txBody>
      </p:sp>
    </p:spTree>
    <p:extLst>
      <p:ext uri="{BB962C8B-B14F-4D97-AF65-F5344CB8AC3E}">
        <p14:creationId xmlns:p14="http://schemas.microsoft.com/office/powerpoint/2010/main" val="176444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Animations will often distract viewers. Although the regularly abled users will be able to refocus, users that have attention issues may not be able to get back on track.</a:t>
            </a:r>
          </a:p>
          <a:p>
            <a:pPr marL="171450" indent="-171450">
              <a:buFontTx/>
              <a:buChar char="-"/>
            </a:pPr>
            <a:r>
              <a:rPr lang="en-US" dirty="0"/>
              <a:t>For </a:t>
            </a:r>
            <a:r>
              <a:rPr lang="en-US" dirty="0" err="1"/>
              <a:t>autoplay</a:t>
            </a:r>
            <a:r>
              <a:rPr lang="en-US" dirty="0"/>
              <a:t>, this will also cause distractibility issues. It also could cause issues for those that have epilepsy dependent upon the video</a:t>
            </a:r>
          </a:p>
        </p:txBody>
      </p:sp>
      <p:sp>
        <p:nvSpPr>
          <p:cNvPr id="4" name="Slide Number Placeholder 3"/>
          <p:cNvSpPr>
            <a:spLocks noGrp="1"/>
          </p:cNvSpPr>
          <p:nvPr>
            <p:ph type="sldNum" sz="quarter" idx="5"/>
          </p:nvPr>
        </p:nvSpPr>
        <p:spPr/>
        <p:txBody>
          <a:bodyPr/>
          <a:lstStyle/>
          <a:p>
            <a:fld id="{FB262D17-981E-4910-91BE-294BDCAF9CE2}" type="slidenum">
              <a:rPr lang="en-US" smtClean="0"/>
              <a:t>20</a:t>
            </a:fld>
            <a:endParaRPr lang="en-US"/>
          </a:p>
        </p:txBody>
      </p:sp>
    </p:spTree>
    <p:extLst>
      <p:ext uri="{BB962C8B-B14F-4D97-AF65-F5344CB8AC3E}">
        <p14:creationId xmlns:p14="http://schemas.microsoft.com/office/powerpoint/2010/main" val="2137134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Ask people why web accessibility is important</a:t>
            </a:r>
          </a:p>
        </p:txBody>
      </p:sp>
      <p:sp>
        <p:nvSpPr>
          <p:cNvPr id="4" name="Slide Number Placeholder 3"/>
          <p:cNvSpPr>
            <a:spLocks noGrp="1"/>
          </p:cNvSpPr>
          <p:nvPr>
            <p:ph type="sldNum" sz="quarter" idx="5"/>
          </p:nvPr>
        </p:nvSpPr>
        <p:spPr/>
        <p:txBody>
          <a:bodyPr/>
          <a:lstStyle/>
          <a:p>
            <a:fld id="{FB262D17-981E-4910-91BE-294BDCAF9CE2}" type="slidenum">
              <a:rPr lang="en-US" smtClean="0"/>
              <a:t>23</a:t>
            </a:fld>
            <a:endParaRPr lang="en-US"/>
          </a:p>
        </p:txBody>
      </p:sp>
    </p:spTree>
    <p:extLst>
      <p:ext uri="{BB962C8B-B14F-4D97-AF65-F5344CB8AC3E}">
        <p14:creationId xmlns:p14="http://schemas.microsoft.com/office/powerpoint/2010/main" val="87194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temporary and situational disabilities</a:t>
            </a:r>
          </a:p>
          <a:p>
            <a:pPr marL="171450" indent="-171450">
              <a:buFontTx/>
              <a:buChar char="-"/>
            </a:pPr>
            <a:r>
              <a:rPr lang="en-US" dirty="0"/>
              <a:t>Someone needs to watch a video in a place where they can’t use audio</a:t>
            </a:r>
          </a:p>
          <a:p>
            <a:pPr marL="171450" indent="-171450">
              <a:buFontTx/>
              <a:buChar char="-"/>
            </a:pPr>
            <a:r>
              <a:rPr lang="en-US" dirty="0"/>
              <a:t>Someone broke their arm</a:t>
            </a:r>
          </a:p>
          <a:p>
            <a:pPr marL="0" indent="0">
              <a:buFontTx/>
              <a:buNone/>
            </a:pPr>
            <a:endParaRPr lang="en-US" dirty="0"/>
          </a:p>
          <a:p>
            <a:pPr marL="0" indent="0">
              <a:buFontTx/>
              <a:buNone/>
            </a:pPr>
            <a:r>
              <a:rPr lang="en-US" dirty="0"/>
              <a:t>Accessibility can help all users</a:t>
            </a:r>
          </a:p>
        </p:txBody>
      </p:sp>
      <p:sp>
        <p:nvSpPr>
          <p:cNvPr id="4" name="Slide Number Placeholder 3"/>
          <p:cNvSpPr>
            <a:spLocks noGrp="1"/>
          </p:cNvSpPr>
          <p:nvPr>
            <p:ph type="sldNum" sz="quarter" idx="5"/>
          </p:nvPr>
        </p:nvSpPr>
        <p:spPr/>
        <p:txBody>
          <a:bodyPr/>
          <a:lstStyle/>
          <a:p>
            <a:fld id="{FB262D17-981E-4910-91BE-294BDCAF9CE2}" type="slidenum">
              <a:rPr lang="en-US" smtClean="0"/>
              <a:t>6</a:t>
            </a:fld>
            <a:endParaRPr lang="en-US"/>
          </a:p>
        </p:txBody>
      </p:sp>
    </p:spTree>
    <p:extLst>
      <p:ext uri="{BB962C8B-B14F-4D97-AF65-F5344CB8AC3E}">
        <p14:creationId xmlns:p14="http://schemas.microsoft.com/office/powerpoint/2010/main" val="324158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Due to the way colorblindness is passed between generations, 95% of the colorblind community are males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Deuteranopia is the most common, but since protanopia and deuteranopia make for similar viewing worlds they are commonly referred to as red-green colorblind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Lab: go to </a:t>
            </a:r>
            <a:r>
              <a:rPr lang="en-US" dirty="0" err="1"/>
              <a:t>atg</a:t>
            </a:r>
            <a:r>
              <a:rPr lang="en-US" dirty="0"/>
              <a:t> ticketing website</a:t>
            </a:r>
          </a:p>
          <a:p>
            <a:endParaRPr lang="en-US" dirty="0"/>
          </a:p>
        </p:txBody>
      </p:sp>
      <p:sp>
        <p:nvSpPr>
          <p:cNvPr id="4" name="Slide Number Placeholder 3"/>
          <p:cNvSpPr>
            <a:spLocks noGrp="1"/>
          </p:cNvSpPr>
          <p:nvPr>
            <p:ph type="sldNum" sz="quarter" idx="5"/>
          </p:nvPr>
        </p:nvSpPr>
        <p:spPr/>
        <p:txBody>
          <a:bodyPr/>
          <a:lstStyle/>
          <a:p>
            <a:fld id="{FB262D17-981E-4910-91BE-294BDCAF9CE2}" type="slidenum">
              <a:rPr lang="en-US" smtClean="0"/>
              <a:t>9</a:t>
            </a:fld>
            <a:endParaRPr lang="en-US"/>
          </a:p>
        </p:txBody>
      </p:sp>
    </p:spTree>
    <p:extLst>
      <p:ext uri="{BB962C8B-B14F-4D97-AF65-F5344CB8AC3E}">
        <p14:creationId xmlns:p14="http://schemas.microsoft.com/office/powerpoint/2010/main" val="366928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hlinkClick r:id="rId3"/>
              </a:rPr>
              <a:t>https://www.hollows.org/sightsimulator/</a:t>
            </a:r>
            <a:endParaRPr lang="en-US" dirty="0"/>
          </a:p>
        </p:txBody>
      </p:sp>
      <p:sp>
        <p:nvSpPr>
          <p:cNvPr id="4" name="Slide Number Placeholder 3"/>
          <p:cNvSpPr>
            <a:spLocks noGrp="1"/>
          </p:cNvSpPr>
          <p:nvPr>
            <p:ph type="sldNum" sz="quarter" idx="5"/>
          </p:nvPr>
        </p:nvSpPr>
        <p:spPr/>
        <p:txBody>
          <a:bodyPr/>
          <a:lstStyle/>
          <a:p>
            <a:fld id="{FB262D17-981E-4910-91BE-294BDCAF9CE2}" type="slidenum">
              <a:rPr lang="en-US" smtClean="0"/>
              <a:t>11</a:t>
            </a:fld>
            <a:endParaRPr lang="en-US"/>
          </a:p>
        </p:txBody>
      </p:sp>
    </p:spTree>
    <p:extLst>
      <p:ext uri="{BB962C8B-B14F-4D97-AF65-F5344CB8AC3E}">
        <p14:creationId xmlns:p14="http://schemas.microsoft.com/office/powerpoint/2010/main" val="1640864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Those not using assistive technologies may be someone like your grandma</a:t>
            </a:r>
          </a:p>
          <a:p>
            <a:r>
              <a:rPr lang="en-US" dirty="0"/>
              <a:t>- Those using assistive technologies will be covered in the next section, blindness</a:t>
            </a:r>
          </a:p>
        </p:txBody>
      </p:sp>
      <p:sp>
        <p:nvSpPr>
          <p:cNvPr id="4" name="Slide Number Placeholder 3"/>
          <p:cNvSpPr>
            <a:spLocks noGrp="1"/>
          </p:cNvSpPr>
          <p:nvPr>
            <p:ph type="sldNum" sz="quarter" idx="5"/>
          </p:nvPr>
        </p:nvSpPr>
        <p:spPr/>
        <p:txBody>
          <a:bodyPr/>
          <a:lstStyle/>
          <a:p>
            <a:fld id="{FB262D17-981E-4910-91BE-294BDCAF9CE2}" type="slidenum">
              <a:rPr lang="en-US" smtClean="0"/>
              <a:t>12</a:t>
            </a:fld>
            <a:endParaRPr lang="en-US"/>
          </a:p>
        </p:txBody>
      </p:sp>
    </p:spTree>
    <p:extLst>
      <p:ext uri="{BB962C8B-B14F-4D97-AF65-F5344CB8AC3E}">
        <p14:creationId xmlns:p14="http://schemas.microsoft.com/office/powerpoint/2010/main" val="274049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Lab: have a volunteer go to blackboard and try to get them into one of their classes only through use of </a:t>
            </a:r>
            <a:r>
              <a:rPr lang="en-US" dirty="0" err="1"/>
              <a:t>ChromeVox</a:t>
            </a:r>
            <a:r>
              <a:rPr lang="en-US" dirty="0"/>
              <a:t> and utilizing a keyboard</a:t>
            </a:r>
          </a:p>
          <a:p>
            <a:pPr marL="171450" indent="-171450">
              <a:buFontTx/>
              <a:buChar char="-"/>
            </a:pPr>
            <a:r>
              <a:rPr lang="en-US" dirty="0"/>
              <a:t>Note that this lab will be slightly more difficult for us as sighted users because we are not used to navigating around using a keyboard</a:t>
            </a:r>
          </a:p>
          <a:p>
            <a:pPr marL="171450" indent="-171450">
              <a:buFontTx/>
              <a:buChar char="-"/>
            </a:pPr>
            <a:r>
              <a:rPr lang="en-US" dirty="0"/>
              <a:t>Useful commands</a:t>
            </a:r>
          </a:p>
          <a:p>
            <a:pPr marL="628650" lvl="1" indent="-171450">
              <a:buFontTx/>
              <a:buChar char="-"/>
            </a:pPr>
            <a:r>
              <a:rPr lang="en-US" dirty="0"/>
              <a:t>TAB: main navigation through content</a:t>
            </a:r>
          </a:p>
          <a:p>
            <a:pPr marL="628650" lvl="1" indent="-171450">
              <a:buFontTx/>
              <a:buChar char="-"/>
            </a:pPr>
            <a:r>
              <a:rPr lang="en-US" dirty="0"/>
              <a:t>SHIFT+TAB: move backwards through content</a:t>
            </a:r>
          </a:p>
          <a:p>
            <a:pPr marL="628650" lvl="1" indent="-171450">
              <a:buFontTx/>
              <a:buChar char="-"/>
            </a:pPr>
            <a:r>
              <a:rPr lang="en-US" dirty="0"/>
              <a:t>ENTER: complete action</a:t>
            </a:r>
          </a:p>
        </p:txBody>
      </p:sp>
      <p:sp>
        <p:nvSpPr>
          <p:cNvPr id="4" name="Slide Number Placeholder 3"/>
          <p:cNvSpPr>
            <a:spLocks noGrp="1"/>
          </p:cNvSpPr>
          <p:nvPr>
            <p:ph type="sldNum" sz="quarter" idx="5"/>
          </p:nvPr>
        </p:nvSpPr>
        <p:spPr/>
        <p:txBody>
          <a:bodyPr/>
          <a:lstStyle/>
          <a:p>
            <a:fld id="{FB262D17-981E-4910-91BE-294BDCAF9CE2}" type="slidenum">
              <a:rPr lang="en-US" smtClean="0"/>
              <a:t>13</a:t>
            </a:fld>
            <a:endParaRPr lang="en-US"/>
          </a:p>
        </p:txBody>
      </p:sp>
    </p:spTree>
    <p:extLst>
      <p:ext uri="{BB962C8B-B14F-4D97-AF65-F5344CB8AC3E}">
        <p14:creationId xmlns:p14="http://schemas.microsoft.com/office/powerpoint/2010/main" val="258527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Descriptive link text = no click here or read more. Think: check out all of our &lt;a&gt;Enke memes&lt;/a&gt; instead of &lt;a&gt;click here&lt;/a&gt; to check out all of our Enke memes</a:t>
            </a:r>
          </a:p>
          <a:p>
            <a:pPr marL="171450" indent="-171450">
              <a:buFontTx/>
              <a:buChar char="-"/>
            </a:pPr>
            <a:r>
              <a:rPr lang="en-US" dirty="0"/>
              <a:t>Headings: should always go down by one each time (h1, h2, h3) but can go up by as many as you want as long as the process restarts</a:t>
            </a:r>
          </a:p>
          <a:p>
            <a:pPr marL="171450" indent="-171450">
              <a:buFontTx/>
              <a:buChar char="-"/>
            </a:pPr>
            <a:r>
              <a:rPr lang="en-US" dirty="0" err="1"/>
              <a:t>Autoplay</a:t>
            </a:r>
            <a:r>
              <a:rPr lang="en-US" dirty="0"/>
              <a:t> will play audio files over the </a:t>
            </a:r>
            <a:r>
              <a:rPr lang="en-US" dirty="0" err="1"/>
              <a:t>screenreader</a:t>
            </a:r>
            <a:r>
              <a:rPr lang="en-US" dirty="0"/>
              <a:t>, often frustrating users enough to turn them away from the site</a:t>
            </a:r>
          </a:p>
        </p:txBody>
      </p:sp>
      <p:sp>
        <p:nvSpPr>
          <p:cNvPr id="4" name="Slide Number Placeholder 3"/>
          <p:cNvSpPr>
            <a:spLocks noGrp="1"/>
          </p:cNvSpPr>
          <p:nvPr>
            <p:ph type="sldNum" sz="quarter" idx="5"/>
          </p:nvPr>
        </p:nvSpPr>
        <p:spPr/>
        <p:txBody>
          <a:bodyPr/>
          <a:lstStyle/>
          <a:p>
            <a:fld id="{FB262D17-981E-4910-91BE-294BDCAF9CE2}" type="slidenum">
              <a:rPr lang="en-US" smtClean="0"/>
              <a:t>14</a:t>
            </a:fld>
            <a:endParaRPr lang="en-US"/>
          </a:p>
        </p:txBody>
      </p:sp>
    </p:spTree>
    <p:extLst>
      <p:ext uri="{BB962C8B-B14F-4D97-AF65-F5344CB8AC3E}">
        <p14:creationId xmlns:p14="http://schemas.microsoft.com/office/powerpoint/2010/main" val="274366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User may not have use of their hands at all (use a mouth or forehead stick to hit keys)</a:t>
            </a:r>
          </a:p>
          <a:p>
            <a:pPr marL="171450" indent="-171450">
              <a:buFontTx/>
              <a:buChar char="-"/>
            </a:pPr>
            <a:r>
              <a:rPr lang="en-US" dirty="0"/>
              <a:t>For the lab, note that this is a simulation of a disease such as </a:t>
            </a:r>
            <a:r>
              <a:rPr lang="en-US" dirty="0" err="1"/>
              <a:t>parkinsons</a:t>
            </a:r>
            <a:r>
              <a:rPr lang="en-US" dirty="0"/>
              <a:t>. There are a multitude of other mobility disabilities or scenarios that we will not be simulating today.</a:t>
            </a:r>
          </a:p>
          <a:p>
            <a:pPr marL="171450" indent="-171450">
              <a:buFontTx/>
              <a:buChar char="-"/>
            </a:pPr>
            <a:r>
              <a:rPr lang="en-US" dirty="0"/>
              <a:t>Partner up and go to blackboard, go to specific place within blackboard (maybe email list) while partner is gently shaking your hand</a:t>
            </a:r>
          </a:p>
        </p:txBody>
      </p:sp>
      <p:sp>
        <p:nvSpPr>
          <p:cNvPr id="4" name="Slide Number Placeholder 3"/>
          <p:cNvSpPr>
            <a:spLocks noGrp="1"/>
          </p:cNvSpPr>
          <p:nvPr>
            <p:ph type="sldNum" sz="quarter" idx="5"/>
          </p:nvPr>
        </p:nvSpPr>
        <p:spPr/>
        <p:txBody>
          <a:bodyPr/>
          <a:lstStyle/>
          <a:p>
            <a:fld id="{FB262D17-981E-4910-91BE-294BDCAF9CE2}" type="slidenum">
              <a:rPr lang="en-US" smtClean="0"/>
              <a:t>15</a:t>
            </a:fld>
            <a:endParaRPr lang="en-US"/>
          </a:p>
        </p:txBody>
      </p:sp>
    </p:spTree>
    <p:extLst>
      <p:ext uri="{BB962C8B-B14F-4D97-AF65-F5344CB8AC3E}">
        <p14:creationId xmlns:p14="http://schemas.microsoft.com/office/powerpoint/2010/main" val="273033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add keyboard shortcuts if it really makes sense to do so</a:t>
            </a:r>
          </a:p>
        </p:txBody>
      </p:sp>
      <p:sp>
        <p:nvSpPr>
          <p:cNvPr id="4" name="Slide Number Placeholder 3"/>
          <p:cNvSpPr>
            <a:spLocks noGrp="1"/>
          </p:cNvSpPr>
          <p:nvPr>
            <p:ph type="sldNum" sz="quarter" idx="5"/>
          </p:nvPr>
        </p:nvSpPr>
        <p:spPr/>
        <p:txBody>
          <a:bodyPr/>
          <a:lstStyle/>
          <a:p>
            <a:fld id="{FB262D17-981E-4910-91BE-294BDCAF9CE2}" type="slidenum">
              <a:rPr lang="en-US" smtClean="0"/>
              <a:t>16</a:t>
            </a:fld>
            <a:endParaRPr lang="en-US"/>
          </a:p>
        </p:txBody>
      </p:sp>
    </p:spTree>
    <p:extLst>
      <p:ext uri="{BB962C8B-B14F-4D97-AF65-F5344CB8AC3E}">
        <p14:creationId xmlns:p14="http://schemas.microsoft.com/office/powerpoint/2010/main" val="241284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1E2F-B306-4FE9-A383-0119BB5F3D92}"/>
              </a:ext>
            </a:extLst>
          </p:cNvPr>
          <p:cNvSpPr>
            <a:spLocks noGrp="1"/>
          </p:cNvSpPr>
          <p:nvPr>
            <p:ph type="ctrTitle"/>
          </p:nvPr>
        </p:nvSpPr>
        <p:spPr/>
        <p:txBody>
          <a:bodyPr/>
          <a:lstStyle/>
          <a:p>
            <a:r>
              <a:rPr lang="en-US" dirty="0"/>
              <a:t>Web Accessibility</a:t>
            </a:r>
          </a:p>
        </p:txBody>
      </p:sp>
      <p:sp>
        <p:nvSpPr>
          <p:cNvPr id="3" name="Subtitle 2">
            <a:extLst>
              <a:ext uri="{FF2B5EF4-FFF2-40B4-BE49-F238E27FC236}">
                <a16:creationId xmlns:a16="http://schemas.microsoft.com/office/drawing/2014/main" id="{7B4DF67C-B703-41C8-B69A-3504D4B3EE3A}"/>
              </a:ext>
            </a:extLst>
          </p:cNvPr>
          <p:cNvSpPr>
            <a:spLocks noGrp="1"/>
          </p:cNvSpPr>
          <p:nvPr>
            <p:ph type="subTitle" idx="1"/>
          </p:nvPr>
        </p:nvSpPr>
        <p:spPr/>
        <p:txBody>
          <a:bodyPr/>
          <a:lstStyle/>
          <a:p>
            <a:r>
              <a:rPr lang="en-US" dirty="0"/>
              <a:t>Maria Frascella</a:t>
            </a:r>
          </a:p>
        </p:txBody>
      </p:sp>
    </p:spTree>
    <p:extLst>
      <p:ext uri="{BB962C8B-B14F-4D97-AF65-F5344CB8AC3E}">
        <p14:creationId xmlns:p14="http://schemas.microsoft.com/office/powerpoint/2010/main" val="336638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0B01-D90A-4C1B-8EAC-64E12A433751}"/>
              </a:ext>
            </a:extLst>
          </p:cNvPr>
          <p:cNvSpPr>
            <a:spLocks noGrp="1"/>
          </p:cNvSpPr>
          <p:nvPr>
            <p:ph type="title"/>
          </p:nvPr>
        </p:nvSpPr>
        <p:spPr/>
        <p:txBody>
          <a:bodyPr/>
          <a:lstStyle/>
          <a:p>
            <a:r>
              <a:rPr lang="en-US" dirty="0"/>
              <a:t>How to design with colorblindness in mind</a:t>
            </a:r>
          </a:p>
        </p:txBody>
      </p:sp>
      <p:sp>
        <p:nvSpPr>
          <p:cNvPr id="3" name="Content Placeholder 2">
            <a:extLst>
              <a:ext uri="{FF2B5EF4-FFF2-40B4-BE49-F238E27FC236}">
                <a16:creationId xmlns:a16="http://schemas.microsoft.com/office/drawing/2014/main" id="{E5790225-ECD1-411C-AF98-A8D6CD047E79}"/>
              </a:ext>
            </a:extLst>
          </p:cNvPr>
          <p:cNvSpPr>
            <a:spLocks noGrp="1"/>
          </p:cNvSpPr>
          <p:nvPr>
            <p:ph idx="1"/>
          </p:nvPr>
        </p:nvSpPr>
        <p:spPr/>
        <p:txBody>
          <a:bodyPr/>
          <a:lstStyle/>
          <a:p>
            <a:r>
              <a:rPr lang="en-US" dirty="0"/>
              <a:t>Do not make color the only defining feature between different items</a:t>
            </a:r>
          </a:p>
          <a:p>
            <a:r>
              <a:rPr lang="en-US" dirty="0"/>
              <a:t>Avoid certain color combinations for a website’s design</a:t>
            </a:r>
          </a:p>
          <a:p>
            <a:pPr lvl="1"/>
            <a:r>
              <a:rPr lang="en-US" dirty="0"/>
              <a:t>Green-red, green-blue, green-brown, green-gray, green-black, blue-gray, and blue-purple color combinations</a:t>
            </a:r>
          </a:p>
          <a:p>
            <a:r>
              <a:rPr lang="en-US" dirty="0"/>
              <a:t>Ensure important items stand out in a way other than color</a:t>
            </a:r>
          </a:p>
          <a:p>
            <a:pPr lvl="1"/>
            <a:r>
              <a:rPr lang="en-US" dirty="0"/>
              <a:t>Make the item larger</a:t>
            </a:r>
          </a:p>
          <a:p>
            <a:pPr lvl="1"/>
            <a:r>
              <a:rPr lang="en-US" dirty="0"/>
              <a:t>Use different font weights, borders, or icons</a:t>
            </a:r>
          </a:p>
        </p:txBody>
      </p:sp>
    </p:spTree>
    <p:extLst>
      <p:ext uri="{BB962C8B-B14F-4D97-AF65-F5344CB8AC3E}">
        <p14:creationId xmlns:p14="http://schemas.microsoft.com/office/powerpoint/2010/main" val="70912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C667-9C4C-4AB0-873D-5588817EF062}"/>
              </a:ext>
            </a:extLst>
          </p:cNvPr>
          <p:cNvSpPr>
            <a:spLocks noGrp="1"/>
          </p:cNvSpPr>
          <p:nvPr>
            <p:ph type="title"/>
          </p:nvPr>
        </p:nvSpPr>
        <p:spPr/>
        <p:txBody>
          <a:bodyPr/>
          <a:lstStyle/>
          <a:p>
            <a:r>
              <a:rPr lang="en-US" dirty="0"/>
              <a:t>Legal blindness</a:t>
            </a:r>
          </a:p>
        </p:txBody>
      </p:sp>
      <p:sp>
        <p:nvSpPr>
          <p:cNvPr id="3" name="Content Placeholder 2">
            <a:extLst>
              <a:ext uri="{FF2B5EF4-FFF2-40B4-BE49-F238E27FC236}">
                <a16:creationId xmlns:a16="http://schemas.microsoft.com/office/drawing/2014/main" id="{62E6AA77-FADA-4CE9-9BF8-597E01ECDC39}"/>
              </a:ext>
            </a:extLst>
          </p:cNvPr>
          <p:cNvSpPr>
            <a:spLocks noGrp="1"/>
          </p:cNvSpPr>
          <p:nvPr>
            <p:ph idx="1"/>
          </p:nvPr>
        </p:nvSpPr>
        <p:spPr/>
        <p:txBody>
          <a:bodyPr/>
          <a:lstStyle/>
          <a:p>
            <a:r>
              <a:rPr lang="en-US" dirty="0"/>
              <a:t>Legal blindness is defined as having 20/200 vision </a:t>
            </a:r>
          </a:p>
          <a:p>
            <a:pPr lvl="1"/>
            <a:r>
              <a:rPr lang="en-US" dirty="0"/>
              <a:t>What the affected person can see at 20 feet a fully seeing person can see at 200 feet</a:t>
            </a:r>
          </a:p>
          <a:p>
            <a:r>
              <a:rPr lang="en-US" dirty="0"/>
              <a:t>What does the world look like for legally blind users?</a:t>
            </a:r>
          </a:p>
        </p:txBody>
      </p:sp>
    </p:spTree>
    <p:extLst>
      <p:ext uri="{BB962C8B-B14F-4D97-AF65-F5344CB8AC3E}">
        <p14:creationId xmlns:p14="http://schemas.microsoft.com/office/powerpoint/2010/main" val="173832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5B82-4C7A-4D00-8E40-C4A630BEDBE3}"/>
              </a:ext>
            </a:extLst>
          </p:cNvPr>
          <p:cNvSpPr>
            <a:spLocks noGrp="1"/>
          </p:cNvSpPr>
          <p:nvPr>
            <p:ph type="title"/>
          </p:nvPr>
        </p:nvSpPr>
        <p:spPr/>
        <p:txBody>
          <a:bodyPr/>
          <a:lstStyle/>
          <a:p>
            <a:r>
              <a:rPr lang="en-US" dirty="0"/>
              <a:t>How to design with legal blindness in mind</a:t>
            </a:r>
          </a:p>
        </p:txBody>
      </p:sp>
      <p:sp>
        <p:nvSpPr>
          <p:cNvPr id="3" name="Content Placeholder 2">
            <a:extLst>
              <a:ext uri="{FF2B5EF4-FFF2-40B4-BE49-F238E27FC236}">
                <a16:creationId xmlns:a16="http://schemas.microsoft.com/office/drawing/2014/main" id="{D69BEDD5-0D46-4A0A-85B3-2004482AAD97}"/>
              </a:ext>
            </a:extLst>
          </p:cNvPr>
          <p:cNvSpPr>
            <a:spLocks noGrp="1"/>
          </p:cNvSpPr>
          <p:nvPr>
            <p:ph idx="1"/>
          </p:nvPr>
        </p:nvSpPr>
        <p:spPr/>
        <p:txBody>
          <a:bodyPr/>
          <a:lstStyle/>
          <a:p>
            <a:r>
              <a:rPr lang="en-US" dirty="0"/>
              <a:t>For those not using assistive technologies</a:t>
            </a:r>
          </a:p>
          <a:p>
            <a:pPr lvl="1"/>
            <a:r>
              <a:rPr lang="en-US" dirty="0"/>
              <a:t>Keep strong contrast ratios between text and backgrounds</a:t>
            </a:r>
          </a:p>
          <a:p>
            <a:pPr lvl="1"/>
            <a:r>
              <a:rPr lang="en-US" dirty="0"/>
              <a:t>Use large text or allow users to change the font size </a:t>
            </a:r>
          </a:p>
          <a:p>
            <a:r>
              <a:rPr lang="en-US" dirty="0"/>
              <a:t>For those using assistive technologies</a:t>
            </a:r>
          </a:p>
          <a:p>
            <a:pPr lvl="1"/>
            <a:r>
              <a:rPr lang="en-US" dirty="0"/>
              <a:t>Often use screen readers</a:t>
            </a:r>
          </a:p>
        </p:txBody>
      </p:sp>
    </p:spTree>
    <p:extLst>
      <p:ext uri="{BB962C8B-B14F-4D97-AF65-F5344CB8AC3E}">
        <p14:creationId xmlns:p14="http://schemas.microsoft.com/office/powerpoint/2010/main" val="412970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A5CA-7CF1-4BCF-A8EF-F505616F4B4D}"/>
              </a:ext>
            </a:extLst>
          </p:cNvPr>
          <p:cNvSpPr>
            <a:spLocks noGrp="1"/>
          </p:cNvSpPr>
          <p:nvPr>
            <p:ph type="title"/>
          </p:nvPr>
        </p:nvSpPr>
        <p:spPr/>
        <p:txBody>
          <a:bodyPr/>
          <a:lstStyle/>
          <a:p>
            <a:r>
              <a:rPr lang="en-US" dirty="0"/>
              <a:t>Blindness</a:t>
            </a:r>
          </a:p>
        </p:txBody>
      </p:sp>
      <p:sp>
        <p:nvSpPr>
          <p:cNvPr id="3" name="Content Placeholder 2">
            <a:extLst>
              <a:ext uri="{FF2B5EF4-FFF2-40B4-BE49-F238E27FC236}">
                <a16:creationId xmlns:a16="http://schemas.microsoft.com/office/drawing/2014/main" id="{316C7088-3933-41D1-96DA-4FC4EB38A511}"/>
              </a:ext>
            </a:extLst>
          </p:cNvPr>
          <p:cNvSpPr>
            <a:spLocks noGrp="1"/>
          </p:cNvSpPr>
          <p:nvPr>
            <p:ph idx="1"/>
          </p:nvPr>
        </p:nvSpPr>
        <p:spPr/>
        <p:txBody>
          <a:bodyPr/>
          <a:lstStyle/>
          <a:p>
            <a:r>
              <a:rPr lang="en-US" dirty="0"/>
              <a:t>Complete loss of sight</a:t>
            </a:r>
          </a:p>
          <a:p>
            <a:r>
              <a:rPr lang="en-US" dirty="0"/>
              <a:t>Can happen at birth or due to aging, disease, or an accident</a:t>
            </a:r>
          </a:p>
          <a:p>
            <a:r>
              <a:rPr lang="en-US" dirty="0"/>
              <a:t>Utilize screen readers to gather content and keyboards to navigate</a:t>
            </a:r>
          </a:p>
          <a:p>
            <a:r>
              <a:rPr lang="en-US" dirty="0"/>
              <a:t>What is it like to be a blind user?</a:t>
            </a:r>
          </a:p>
        </p:txBody>
      </p:sp>
    </p:spTree>
    <p:extLst>
      <p:ext uri="{BB962C8B-B14F-4D97-AF65-F5344CB8AC3E}">
        <p14:creationId xmlns:p14="http://schemas.microsoft.com/office/powerpoint/2010/main" val="78321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5100-294D-4543-BBEE-6DB4154318A5}"/>
              </a:ext>
            </a:extLst>
          </p:cNvPr>
          <p:cNvSpPr>
            <a:spLocks noGrp="1"/>
          </p:cNvSpPr>
          <p:nvPr>
            <p:ph type="title"/>
          </p:nvPr>
        </p:nvSpPr>
        <p:spPr/>
        <p:txBody>
          <a:bodyPr/>
          <a:lstStyle/>
          <a:p>
            <a:r>
              <a:rPr lang="en-US" dirty="0"/>
              <a:t>How to design with blindness in mind</a:t>
            </a:r>
          </a:p>
        </p:txBody>
      </p:sp>
      <p:sp>
        <p:nvSpPr>
          <p:cNvPr id="3" name="Content Placeholder 2">
            <a:extLst>
              <a:ext uri="{FF2B5EF4-FFF2-40B4-BE49-F238E27FC236}">
                <a16:creationId xmlns:a16="http://schemas.microsoft.com/office/drawing/2014/main" id="{43A3AC92-5292-48F5-AC87-7561A92FD318}"/>
              </a:ext>
            </a:extLst>
          </p:cNvPr>
          <p:cNvSpPr>
            <a:spLocks noGrp="1"/>
          </p:cNvSpPr>
          <p:nvPr>
            <p:ph idx="1"/>
          </p:nvPr>
        </p:nvSpPr>
        <p:spPr/>
        <p:txBody>
          <a:bodyPr/>
          <a:lstStyle/>
          <a:p>
            <a:r>
              <a:rPr lang="en-US" dirty="0"/>
              <a:t>Use alt tags on content that would be lost to blind users </a:t>
            </a:r>
          </a:p>
          <a:p>
            <a:r>
              <a:rPr lang="en-US" dirty="0"/>
              <a:t>Utilize ARIA tags for tags that are alternatively used</a:t>
            </a:r>
          </a:p>
          <a:p>
            <a:r>
              <a:rPr lang="en-US" dirty="0"/>
              <a:t>Use descriptive link text</a:t>
            </a:r>
          </a:p>
          <a:p>
            <a:r>
              <a:rPr lang="en-US" dirty="0"/>
              <a:t>Headings should follow a logical sequence</a:t>
            </a:r>
          </a:p>
          <a:p>
            <a:r>
              <a:rPr lang="en-US" dirty="0"/>
              <a:t>Allow users to skip to navigation or skip to main content to minimize time spent attempting to get to the information</a:t>
            </a:r>
          </a:p>
          <a:p>
            <a:r>
              <a:rPr lang="en-US" dirty="0"/>
              <a:t>Have a logical tab order</a:t>
            </a:r>
          </a:p>
          <a:p>
            <a:r>
              <a:rPr lang="en-US" dirty="0"/>
              <a:t>Do not allow </a:t>
            </a:r>
            <a:r>
              <a:rPr lang="en-US" dirty="0" err="1"/>
              <a:t>autoplay</a:t>
            </a:r>
            <a:endParaRPr lang="en-US" dirty="0"/>
          </a:p>
        </p:txBody>
      </p:sp>
    </p:spTree>
    <p:extLst>
      <p:ext uri="{BB962C8B-B14F-4D97-AF65-F5344CB8AC3E}">
        <p14:creationId xmlns:p14="http://schemas.microsoft.com/office/powerpoint/2010/main" val="163867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4EF-B20A-4DFB-ADF2-724D33CF71FD}"/>
              </a:ext>
            </a:extLst>
          </p:cNvPr>
          <p:cNvSpPr>
            <a:spLocks noGrp="1"/>
          </p:cNvSpPr>
          <p:nvPr>
            <p:ph type="title"/>
          </p:nvPr>
        </p:nvSpPr>
        <p:spPr/>
        <p:txBody>
          <a:bodyPr/>
          <a:lstStyle/>
          <a:p>
            <a:r>
              <a:rPr lang="en-US" dirty="0"/>
              <a:t>Mobility</a:t>
            </a:r>
          </a:p>
        </p:txBody>
      </p:sp>
      <p:sp>
        <p:nvSpPr>
          <p:cNvPr id="3" name="Content Placeholder 2">
            <a:extLst>
              <a:ext uri="{FF2B5EF4-FFF2-40B4-BE49-F238E27FC236}">
                <a16:creationId xmlns:a16="http://schemas.microsoft.com/office/drawing/2014/main" id="{31697D23-D189-4937-AB62-DC35665E047C}"/>
              </a:ext>
            </a:extLst>
          </p:cNvPr>
          <p:cNvSpPr>
            <a:spLocks noGrp="1"/>
          </p:cNvSpPr>
          <p:nvPr>
            <p:ph idx="1"/>
          </p:nvPr>
        </p:nvSpPr>
        <p:spPr/>
        <p:txBody>
          <a:bodyPr/>
          <a:lstStyle/>
          <a:p>
            <a:r>
              <a:rPr lang="en-US" dirty="0"/>
              <a:t>19.9 million US citizens have difficulty lifting or grasping</a:t>
            </a:r>
          </a:p>
          <a:p>
            <a:pPr lvl="1"/>
            <a:r>
              <a:rPr lang="en-US" dirty="0"/>
              <a:t>Often means that they will have issues using a mouse or a keyboard</a:t>
            </a:r>
          </a:p>
          <a:p>
            <a:r>
              <a:rPr lang="en-US" dirty="0"/>
              <a:t>Mobility issues can be caused by disease (such as arthritis and Parkinson’s) or may be temporary (such as a broken hand)</a:t>
            </a:r>
          </a:p>
          <a:p>
            <a:r>
              <a:rPr lang="en-US" dirty="0"/>
              <a:t>How might users with limited mobility access the web?</a:t>
            </a:r>
          </a:p>
        </p:txBody>
      </p:sp>
    </p:spTree>
    <p:extLst>
      <p:ext uri="{BB962C8B-B14F-4D97-AF65-F5344CB8AC3E}">
        <p14:creationId xmlns:p14="http://schemas.microsoft.com/office/powerpoint/2010/main" val="426171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C306-736F-4FE4-92CE-5B4F69EC993D}"/>
              </a:ext>
            </a:extLst>
          </p:cNvPr>
          <p:cNvSpPr>
            <a:spLocks noGrp="1"/>
          </p:cNvSpPr>
          <p:nvPr>
            <p:ph type="title"/>
          </p:nvPr>
        </p:nvSpPr>
        <p:spPr/>
        <p:txBody>
          <a:bodyPr/>
          <a:lstStyle/>
          <a:p>
            <a:r>
              <a:rPr lang="en-US" dirty="0"/>
              <a:t>How to design with mobility in mind</a:t>
            </a:r>
          </a:p>
        </p:txBody>
      </p:sp>
      <p:sp>
        <p:nvSpPr>
          <p:cNvPr id="3" name="Content Placeholder 2">
            <a:extLst>
              <a:ext uri="{FF2B5EF4-FFF2-40B4-BE49-F238E27FC236}">
                <a16:creationId xmlns:a16="http://schemas.microsoft.com/office/drawing/2014/main" id="{08C10C91-A0EA-4A69-887E-D3885C69A254}"/>
              </a:ext>
            </a:extLst>
          </p:cNvPr>
          <p:cNvSpPr>
            <a:spLocks noGrp="1"/>
          </p:cNvSpPr>
          <p:nvPr>
            <p:ph idx="1"/>
          </p:nvPr>
        </p:nvSpPr>
        <p:spPr/>
        <p:txBody>
          <a:bodyPr/>
          <a:lstStyle/>
          <a:p>
            <a:r>
              <a:rPr lang="en-US" dirty="0"/>
              <a:t>Increase button size</a:t>
            </a:r>
          </a:p>
          <a:p>
            <a:r>
              <a:rPr lang="en-US" dirty="0"/>
              <a:t>Ensure that the page is able to be navigated completely by keyboard</a:t>
            </a:r>
          </a:p>
          <a:p>
            <a:r>
              <a:rPr lang="en-US" dirty="0"/>
              <a:t>Have a logical tab order</a:t>
            </a:r>
          </a:p>
          <a:p>
            <a:r>
              <a:rPr lang="en-US" dirty="0"/>
              <a:t>Add custom keyboard shortcuts</a:t>
            </a:r>
          </a:p>
        </p:txBody>
      </p:sp>
    </p:spTree>
    <p:extLst>
      <p:ext uri="{BB962C8B-B14F-4D97-AF65-F5344CB8AC3E}">
        <p14:creationId xmlns:p14="http://schemas.microsoft.com/office/powerpoint/2010/main" val="329960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EA760-4B18-477F-A9B5-A1A12818A4FC}"/>
              </a:ext>
            </a:extLst>
          </p:cNvPr>
          <p:cNvSpPr>
            <a:spLocks noGrp="1"/>
          </p:cNvSpPr>
          <p:nvPr>
            <p:ph type="title"/>
          </p:nvPr>
        </p:nvSpPr>
        <p:spPr/>
        <p:txBody>
          <a:bodyPr/>
          <a:lstStyle/>
          <a:p>
            <a:r>
              <a:rPr lang="en-US" dirty="0"/>
              <a:t>Aural </a:t>
            </a:r>
          </a:p>
        </p:txBody>
      </p:sp>
      <p:sp>
        <p:nvSpPr>
          <p:cNvPr id="3" name="Content Placeholder 2">
            <a:extLst>
              <a:ext uri="{FF2B5EF4-FFF2-40B4-BE49-F238E27FC236}">
                <a16:creationId xmlns:a16="http://schemas.microsoft.com/office/drawing/2014/main" id="{D688850E-0336-4EC6-A404-16F3150F0167}"/>
              </a:ext>
            </a:extLst>
          </p:cNvPr>
          <p:cNvSpPr>
            <a:spLocks noGrp="1"/>
          </p:cNvSpPr>
          <p:nvPr>
            <p:ph idx="1"/>
          </p:nvPr>
        </p:nvSpPr>
        <p:spPr/>
        <p:txBody>
          <a:bodyPr/>
          <a:lstStyle/>
          <a:p>
            <a:r>
              <a:rPr lang="en-US" dirty="0"/>
              <a:t>7.6 million people suffer from some sort of hearing impairment </a:t>
            </a:r>
          </a:p>
          <a:p>
            <a:r>
              <a:rPr lang="en-US" dirty="0"/>
              <a:t>Most people rely on transcripts and/or captions for audio and video media</a:t>
            </a:r>
          </a:p>
          <a:p>
            <a:r>
              <a:rPr lang="en-US" dirty="0"/>
              <a:t>How does a person with a hearing impairment view content on the web?</a:t>
            </a:r>
          </a:p>
        </p:txBody>
      </p:sp>
    </p:spTree>
    <p:extLst>
      <p:ext uri="{BB962C8B-B14F-4D97-AF65-F5344CB8AC3E}">
        <p14:creationId xmlns:p14="http://schemas.microsoft.com/office/powerpoint/2010/main" val="27487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107E-931B-471C-9077-C56078739260}"/>
              </a:ext>
            </a:extLst>
          </p:cNvPr>
          <p:cNvSpPr>
            <a:spLocks noGrp="1"/>
          </p:cNvSpPr>
          <p:nvPr>
            <p:ph type="title"/>
          </p:nvPr>
        </p:nvSpPr>
        <p:spPr/>
        <p:txBody>
          <a:bodyPr/>
          <a:lstStyle/>
          <a:p>
            <a:r>
              <a:rPr lang="en-US" dirty="0"/>
              <a:t>How to design with aural impairments in mind</a:t>
            </a:r>
          </a:p>
        </p:txBody>
      </p:sp>
      <p:sp>
        <p:nvSpPr>
          <p:cNvPr id="3" name="Content Placeholder 2">
            <a:extLst>
              <a:ext uri="{FF2B5EF4-FFF2-40B4-BE49-F238E27FC236}">
                <a16:creationId xmlns:a16="http://schemas.microsoft.com/office/drawing/2014/main" id="{3F04F9F2-32C7-47B0-BDD9-056E30A727C0}"/>
              </a:ext>
            </a:extLst>
          </p:cNvPr>
          <p:cNvSpPr>
            <a:spLocks noGrp="1"/>
          </p:cNvSpPr>
          <p:nvPr>
            <p:ph idx="1"/>
          </p:nvPr>
        </p:nvSpPr>
        <p:spPr/>
        <p:txBody>
          <a:bodyPr/>
          <a:lstStyle/>
          <a:p>
            <a:r>
              <a:rPr lang="en-US" dirty="0"/>
              <a:t>Always include closed captioning and/or a transcript in videos</a:t>
            </a:r>
          </a:p>
          <a:p>
            <a:r>
              <a:rPr lang="en-US" dirty="0"/>
              <a:t>Ensure that no content on the page is solely indicated by audio cues</a:t>
            </a:r>
          </a:p>
        </p:txBody>
      </p:sp>
    </p:spTree>
    <p:extLst>
      <p:ext uri="{BB962C8B-B14F-4D97-AF65-F5344CB8AC3E}">
        <p14:creationId xmlns:p14="http://schemas.microsoft.com/office/powerpoint/2010/main" val="400322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ABC5-DBDD-4325-9686-91BE43036911}"/>
              </a:ext>
            </a:extLst>
          </p:cNvPr>
          <p:cNvSpPr>
            <a:spLocks noGrp="1"/>
          </p:cNvSpPr>
          <p:nvPr>
            <p:ph type="title"/>
          </p:nvPr>
        </p:nvSpPr>
        <p:spPr/>
        <p:txBody>
          <a:bodyPr/>
          <a:lstStyle/>
          <a:p>
            <a:r>
              <a:rPr lang="en-US" dirty="0"/>
              <a:t>Cognitive Disabilities and Learning Difficulties</a:t>
            </a:r>
          </a:p>
        </p:txBody>
      </p:sp>
      <p:sp>
        <p:nvSpPr>
          <p:cNvPr id="3" name="Content Placeholder 2">
            <a:extLst>
              <a:ext uri="{FF2B5EF4-FFF2-40B4-BE49-F238E27FC236}">
                <a16:creationId xmlns:a16="http://schemas.microsoft.com/office/drawing/2014/main" id="{FFFC6EBD-EC55-4B20-B55F-A9A2B058E749}"/>
              </a:ext>
            </a:extLst>
          </p:cNvPr>
          <p:cNvSpPr>
            <a:spLocks noGrp="1"/>
          </p:cNvSpPr>
          <p:nvPr>
            <p:ph idx="1"/>
          </p:nvPr>
        </p:nvSpPr>
        <p:spPr/>
        <p:txBody>
          <a:bodyPr/>
          <a:lstStyle/>
          <a:p>
            <a:r>
              <a:rPr lang="en-US" dirty="0"/>
              <a:t>15.2 million US citizens have a cognitive, mental, or emotional impairment</a:t>
            </a:r>
          </a:p>
          <a:p>
            <a:r>
              <a:rPr lang="en-US" dirty="0"/>
              <a:t>Disabilities that can affect how one interacts with a webpage include but are not limited to dyslexia, ADD/ADHD, dementia, and autism</a:t>
            </a:r>
          </a:p>
          <a:p>
            <a:pPr lvl="1"/>
            <a:r>
              <a:rPr lang="en-US" dirty="0"/>
              <a:t>NOT a comprehensive list and having these does not necessarily mean these users will have issues using a webpage</a:t>
            </a:r>
          </a:p>
          <a:p>
            <a:r>
              <a:rPr lang="en-US" dirty="0"/>
              <a:t>What can it be like for a user with a cognitive disability using a webpage?</a:t>
            </a:r>
          </a:p>
        </p:txBody>
      </p:sp>
    </p:spTree>
    <p:extLst>
      <p:ext uri="{BB962C8B-B14F-4D97-AF65-F5344CB8AC3E}">
        <p14:creationId xmlns:p14="http://schemas.microsoft.com/office/powerpoint/2010/main" val="2664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B08F-5CBE-4DBF-91FD-B6B71687EABE}"/>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03F04D6D-2FBE-47E8-8EEB-95F26C7011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716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E8E3-D838-4D66-B92F-001D169C49A0}"/>
              </a:ext>
            </a:extLst>
          </p:cNvPr>
          <p:cNvSpPr>
            <a:spLocks noGrp="1"/>
          </p:cNvSpPr>
          <p:nvPr>
            <p:ph type="title"/>
          </p:nvPr>
        </p:nvSpPr>
        <p:spPr>
          <a:xfrm>
            <a:off x="1371600" y="685799"/>
            <a:ext cx="9601200" cy="1383633"/>
          </a:xfrm>
        </p:spPr>
        <p:txBody>
          <a:bodyPr>
            <a:normAutofit/>
          </a:bodyPr>
          <a:lstStyle/>
          <a:p>
            <a:r>
              <a:rPr lang="en-US" dirty="0"/>
              <a:t>How to design with cognitive disabilities and learning difficulties in mind</a:t>
            </a:r>
          </a:p>
        </p:txBody>
      </p:sp>
      <p:sp>
        <p:nvSpPr>
          <p:cNvPr id="3" name="Content Placeholder 2">
            <a:extLst>
              <a:ext uri="{FF2B5EF4-FFF2-40B4-BE49-F238E27FC236}">
                <a16:creationId xmlns:a16="http://schemas.microsoft.com/office/drawing/2014/main" id="{8F2F8659-FC5D-46E0-B8B1-EFDEDF6F67FB}"/>
              </a:ext>
            </a:extLst>
          </p:cNvPr>
          <p:cNvSpPr>
            <a:spLocks noGrp="1"/>
          </p:cNvSpPr>
          <p:nvPr>
            <p:ph idx="1"/>
          </p:nvPr>
        </p:nvSpPr>
        <p:spPr>
          <a:xfrm>
            <a:off x="1371600" y="2069432"/>
            <a:ext cx="9601200" cy="3797967"/>
          </a:xfrm>
        </p:spPr>
        <p:txBody>
          <a:bodyPr/>
          <a:lstStyle/>
          <a:p>
            <a:r>
              <a:rPr lang="en-US" dirty="0"/>
              <a:t>Due to the broad spectrum this section covers, it is nearly (if not completely) impossible for one to create an entirely usable interface for all</a:t>
            </a:r>
          </a:p>
          <a:p>
            <a:r>
              <a:rPr lang="en-US" dirty="0"/>
              <a:t>Reduce motion on site or allow users to turn off animations and </a:t>
            </a:r>
            <a:r>
              <a:rPr lang="en-US" dirty="0" err="1"/>
              <a:t>autoplay</a:t>
            </a:r>
            <a:endParaRPr lang="en-US" dirty="0"/>
          </a:p>
          <a:p>
            <a:r>
              <a:rPr lang="en-US" dirty="0"/>
              <a:t>Best tip: follow good human-computer interaction techniques</a:t>
            </a:r>
          </a:p>
          <a:p>
            <a:pPr lvl="1"/>
            <a:r>
              <a:rPr lang="en-US" dirty="0"/>
              <a:t>Reduce unnecessary words </a:t>
            </a:r>
          </a:p>
          <a:p>
            <a:pPr lvl="1"/>
            <a:r>
              <a:rPr lang="en-US" dirty="0"/>
              <a:t>Keep design and layout consistent across all pages</a:t>
            </a:r>
          </a:p>
          <a:p>
            <a:pPr lvl="1"/>
            <a:r>
              <a:rPr lang="en-US" dirty="0"/>
              <a:t>Provide ways to users to backtrack or restart in navigation</a:t>
            </a:r>
          </a:p>
          <a:p>
            <a:pPr lvl="1"/>
            <a:r>
              <a:rPr lang="en-US" dirty="0"/>
              <a:t>Make navigation using just a mouse or just a keyboard simple</a:t>
            </a:r>
          </a:p>
        </p:txBody>
      </p:sp>
    </p:spTree>
    <p:extLst>
      <p:ext uri="{BB962C8B-B14F-4D97-AF65-F5344CB8AC3E}">
        <p14:creationId xmlns:p14="http://schemas.microsoft.com/office/powerpoint/2010/main" val="179070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1FA7-3945-4937-A2D4-2D836C488EC4}"/>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BE6B0F4C-CD1C-42DA-82D4-86DFDF897E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088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161F-FB68-44CC-A9E1-5CC51A87F360}"/>
              </a:ext>
            </a:extLst>
          </p:cNvPr>
          <p:cNvSpPr>
            <a:spLocks noGrp="1"/>
          </p:cNvSpPr>
          <p:nvPr>
            <p:ph type="title"/>
          </p:nvPr>
        </p:nvSpPr>
        <p:spPr/>
        <p:txBody>
          <a:bodyPr/>
          <a:lstStyle/>
          <a:p>
            <a:r>
              <a:rPr lang="en-US" dirty="0"/>
              <a:t>Free Tools to Use</a:t>
            </a:r>
          </a:p>
        </p:txBody>
      </p:sp>
      <p:sp>
        <p:nvSpPr>
          <p:cNvPr id="3" name="Content Placeholder 2">
            <a:extLst>
              <a:ext uri="{FF2B5EF4-FFF2-40B4-BE49-F238E27FC236}">
                <a16:creationId xmlns:a16="http://schemas.microsoft.com/office/drawing/2014/main" id="{1AF0B95F-6CAA-49FF-AF42-4E673753751B}"/>
              </a:ext>
            </a:extLst>
          </p:cNvPr>
          <p:cNvSpPr>
            <a:spLocks noGrp="1"/>
          </p:cNvSpPr>
          <p:nvPr>
            <p:ph idx="1"/>
          </p:nvPr>
        </p:nvSpPr>
        <p:spPr/>
        <p:txBody>
          <a:bodyPr/>
          <a:lstStyle/>
          <a:p>
            <a:r>
              <a:rPr lang="en-US" dirty="0" err="1"/>
              <a:t>SiteImprove</a:t>
            </a:r>
            <a:endParaRPr lang="en-US" dirty="0"/>
          </a:p>
          <a:p>
            <a:r>
              <a:rPr lang="en-US" dirty="0"/>
              <a:t>WAVE</a:t>
            </a:r>
          </a:p>
          <a:p>
            <a:r>
              <a:rPr lang="en-US" dirty="0" err="1"/>
              <a:t>ASLint</a:t>
            </a:r>
            <a:endParaRPr lang="en-US" dirty="0"/>
          </a:p>
          <a:p>
            <a:r>
              <a:rPr lang="en-US" dirty="0"/>
              <a:t>Spectrum</a:t>
            </a:r>
          </a:p>
          <a:p>
            <a:r>
              <a:rPr lang="en-US" dirty="0" err="1"/>
              <a:t>ChromeVox</a:t>
            </a:r>
            <a:endParaRPr lang="en-US" dirty="0"/>
          </a:p>
        </p:txBody>
      </p:sp>
    </p:spTree>
    <p:extLst>
      <p:ext uri="{BB962C8B-B14F-4D97-AF65-F5344CB8AC3E}">
        <p14:creationId xmlns:p14="http://schemas.microsoft.com/office/powerpoint/2010/main" val="362219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D3C8-997B-4195-9149-F103A2BB46D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544EF3D5-B93E-4104-AE59-56F61DC06972}"/>
              </a:ext>
            </a:extLst>
          </p:cNvPr>
          <p:cNvSpPr>
            <a:spLocks noGrp="1"/>
          </p:cNvSpPr>
          <p:nvPr>
            <p:ph idx="1"/>
          </p:nvPr>
        </p:nvSpPr>
        <p:spPr/>
        <p:txBody>
          <a:bodyPr/>
          <a:lstStyle/>
          <a:p>
            <a:r>
              <a:rPr lang="en-US" dirty="0"/>
              <a:t>Web accessibility is the process of allowing users of all different abilities to utilize the web</a:t>
            </a:r>
          </a:p>
          <a:p>
            <a:r>
              <a:rPr lang="en-US" dirty="0"/>
              <a:t>Multitude of reasons web accessibility is important</a:t>
            </a:r>
          </a:p>
          <a:p>
            <a:r>
              <a:rPr lang="en-US" dirty="0"/>
              <a:t>Four different types of disabilities covered</a:t>
            </a:r>
          </a:p>
          <a:p>
            <a:pPr lvl="1"/>
            <a:r>
              <a:rPr lang="en-US" dirty="0"/>
              <a:t>Visual</a:t>
            </a:r>
          </a:p>
          <a:p>
            <a:pPr lvl="1"/>
            <a:r>
              <a:rPr lang="en-US" dirty="0"/>
              <a:t>Mobility</a:t>
            </a:r>
          </a:p>
          <a:p>
            <a:pPr lvl="1"/>
            <a:r>
              <a:rPr lang="en-US" dirty="0"/>
              <a:t>Aural</a:t>
            </a:r>
          </a:p>
          <a:p>
            <a:pPr lvl="1"/>
            <a:r>
              <a:rPr lang="en-US" dirty="0"/>
              <a:t>Cognitive</a:t>
            </a:r>
          </a:p>
          <a:p>
            <a:r>
              <a:rPr lang="en-US" dirty="0"/>
              <a:t>Variety of helpful tools to utilize while developing</a:t>
            </a:r>
          </a:p>
        </p:txBody>
      </p:sp>
    </p:spTree>
    <p:extLst>
      <p:ext uri="{BB962C8B-B14F-4D97-AF65-F5344CB8AC3E}">
        <p14:creationId xmlns:p14="http://schemas.microsoft.com/office/powerpoint/2010/main" val="280422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F284-834C-4B60-8956-54C50A7227C3}"/>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E805C7C3-61D6-4C0F-994B-9AE0132D02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40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5E03-EDD3-42E9-ACF9-0687917416F4}"/>
              </a:ext>
            </a:extLst>
          </p:cNvPr>
          <p:cNvSpPr>
            <a:spLocks noGrp="1"/>
          </p:cNvSpPr>
          <p:nvPr>
            <p:ph type="title"/>
          </p:nvPr>
        </p:nvSpPr>
        <p:spPr>
          <a:xfrm>
            <a:off x="1371600" y="685800"/>
            <a:ext cx="9601200" cy="938814"/>
          </a:xfrm>
        </p:spPr>
        <p:txBody>
          <a:bodyPr/>
          <a:lstStyle/>
          <a:p>
            <a:r>
              <a:rPr lang="en-US" dirty="0"/>
              <a:t>Overview</a:t>
            </a:r>
          </a:p>
        </p:txBody>
      </p:sp>
      <p:sp>
        <p:nvSpPr>
          <p:cNvPr id="3" name="Content Placeholder 2">
            <a:extLst>
              <a:ext uri="{FF2B5EF4-FFF2-40B4-BE49-F238E27FC236}">
                <a16:creationId xmlns:a16="http://schemas.microsoft.com/office/drawing/2014/main" id="{71160A94-9770-49C3-91D9-D0A13F838B2E}"/>
              </a:ext>
            </a:extLst>
          </p:cNvPr>
          <p:cNvSpPr>
            <a:spLocks noGrp="1"/>
          </p:cNvSpPr>
          <p:nvPr>
            <p:ph idx="1"/>
          </p:nvPr>
        </p:nvSpPr>
        <p:spPr>
          <a:xfrm>
            <a:off x="1371600" y="2053701"/>
            <a:ext cx="9601200" cy="4118499"/>
          </a:xfrm>
        </p:spPr>
        <p:txBody>
          <a:bodyPr>
            <a:normAutofit/>
          </a:bodyPr>
          <a:lstStyle/>
          <a:p>
            <a:r>
              <a:rPr lang="en-US" dirty="0"/>
              <a:t>What is web accessibility?</a:t>
            </a:r>
          </a:p>
          <a:p>
            <a:r>
              <a:rPr lang="en-US" dirty="0"/>
              <a:t>Why does it matter?</a:t>
            </a:r>
          </a:p>
          <a:p>
            <a:r>
              <a:rPr lang="en-US" dirty="0"/>
              <a:t>Categories of disabilities </a:t>
            </a:r>
          </a:p>
          <a:p>
            <a:pPr lvl="1"/>
            <a:r>
              <a:rPr lang="en-US" dirty="0"/>
              <a:t>Visual</a:t>
            </a:r>
          </a:p>
          <a:p>
            <a:pPr lvl="1"/>
            <a:r>
              <a:rPr lang="en-US" dirty="0"/>
              <a:t>Mobility</a:t>
            </a:r>
          </a:p>
          <a:p>
            <a:pPr lvl="1"/>
            <a:r>
              <a:rPr lang="en-US" dirty="0"/>
              <a:t>Aural</a:t>
            </a:r>
          </a:p>
          <a:p>
            <a:pPr lvl="1"/>
            <a:r>
              <a:rPr lang="en-US" dirty="0"/>
              <a:t>Cognitive</a:t>
            </a:r>
          </a:p>
          <a:p>
            <a:r>
              <a:rPr lang="en-US" dirty="0"/>
              <a:t>Helpful tools</a:t>
            </a:r>
          </a:p>
          <a:p>
            <a:r>
              <a:rPr lang="en-US" dirty="0"/>
              <a:t>Recap</a:t>
            </a:r>
          </a:p>
        </p:txBody>
      </p:sp>
    </p:spTree>
    <p:extLst>
      <p:ext uri="{BB962C8B-B14F-4D97-AF65-F5344CB8AC3E}">
        <p14:creationId xmlns:p14="http://schemas.microsoft.com/office/powerpoint/2010/main" val="228302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0E37-1765-403B-B98E-1ECFC48BCC54}"/>
              </a:ext>
            </a:extLst>
          </p:cNvPr>
          <p:cNvSpPr>
            <a:spLocks noGrp="1"/>
          </p:cNvSpPr>
          <p:nvPr>
            <p:ph type="title"/>
          </p:nvPr>
        </p:nvSpPr>
        <p:spPr>
          <a:xfrm>
            <a:off x="1371600" y="685800"/>
            <a:ext cx="9601200" cy="1061357"/>
          </a:xfrm>
        </p:spPr>
        <p:txBody>
          <a:bodyPr/>
          <a:lstStyle/>
          <a:p>
            <a:r>
              <a:rPr lang="en-US" dirty="0"/>
              <a:t>What is web accessibility?</a:t>
            </a:r>
          </a:p>
        </p:txBody>
      </p:sp>
      <p:sp>
        <p:nvSpPr>
          <p:cNvPr id="3" name="Content Placeholder 2">
            <a:extLst>
              <a:ext uri="{FF2B5EF4-FFF2-40B4-BE49-F238E27FC236}">
                <a16:creationId xmlns:a16="http://schemas.microsoft.com/office/drawing/2014/main" id="{008D6430-BEF3-423C-AA44-EAB672E54197}"/>
              </a:ext>
            </a:extLst>
          </p:cNvPr>
          <p:cNvSpPr>
            <a:spLocks noGrp="1"/>
          </p:cNvSpPr>
          <p:nvPr>
            <p:ph idx="1"/>
          </p:nvPr>
        </p:nvSpPr>
        <p:spPr>
          <a:xfrm>
            <a:off x="1371600" y="2171701"/>
            <a:ext cx="9601200" cy="3581400"/>
          </a:xfrm>
        </p:spPr>
        <p:txBody>
          <a:bodyPr/>
          <a:lstStyle/>
          <a:p>
            <a:r>
              <a:rPr lang="en-US" dirty="0"/>
              <a:t>According to W3C (World Wide Web Consortium), web accessibility happens when “websites, tools, and technologies are designed and developed so that people with disabilities can use them”</a:t>
            </a:r>
          </a:p>
        </p:txBody>
      </p:sp>
    </p:spTree>
    <p:extLst>
      <p:ext uri="{BB962C8B-B14F-4D97-AF65-F5344CB8AC3E}">
        <p14:creationId xmlns:p14="http://schemas.microsoft.com/office/powerpoint/2010/main" val="326525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5A07-70E8-4649-BFF3-47630D33F85B}"/>
              </a:ext>
            </a:extLst>
          </p:cNvPr>
          <p:cNvSpPr>
            <a:spLocks noGrp="1"/>
          </p:cNvSpPr>
          <p:nvPr>
            <p:ph type="title"/>
          </p:nvPr>
        </p:nvSpPr>
        <p:spPr>
          <a:xfrm>
            <a:off x="1371600" y="685800"/>
            <a:ext cx="9601200" cy="914400"/>
          </a:xfrm>
        </p:spPr>
        <p:txBody>
          <a:bodyPr/>
          <a:lstStyle/>
          <a:p>
            <a:r>
              <a:rPr lang="en-US" dirty="0"/>
              <a:t>Why does it matter?</a:t>
            </a:r>
          </a:p>
        </p:txBody>
      </p:sp>
      <p:sp>
        <p:nvSpPr>
          <p:cNvPr id="3" name="Content Placeholder 2">
            <a:extLst>
              <a:ext uri="{FF2B5EF4-FFF2-40B4-BE49-F238E27FC236}">
                <a16:creationId xmlns:a16="http://schemas.microsoft.com/office/drawing/2014/main" id="{B0597C28-A086-4E7F-A332-EC218E94A7BE}"/>
              </a:ext>
            </a:extLst>
          </p:cNvPr>
          <p:cNvSpPr>
            <a:spLocks noGrp="1"/>
          </p:cNvSpPr>
          <p:nvPr>
            <p:ph idx="1"/>
          </p:nvPr>
        </p:nvSpPr>
        <p:spPr>
          <a:xfrm>
            <a:off x="1371600" y="1937657"/>
            <a:ext cx="9601200" cy="4267200"/>
          </a:xfrm>
        </p:spPr>
        <p:txBody>
          <a:bodyPr/>
          <a:lstStyle/>
          <a:p>
            <a:r>
              <a:rPr lang="en-US" dirty="0"/>
              <a:t>Can expand customer base</a:t>
            </a:r>
          </a:p>
          <a:p>
            <a:r>
              <a:rPr lang="en-US" dirty="0"/>
              <a:t>Government requirements</a:t>
            </a:r>
          </a:p>
          <a:p>
            <a:pPr lvl="1"/>
            <a:r>
              <a:rPr lang="en-US" dirty="0"/>
              <a:t>Title III of the Americans with Disabilities Act (ADA) is interpreted to include websites as places of public accommodation</a:t>
            </a:r>
          </a:p>
          <a:p>
            <a:pPr lvl="1"/>
            <a:r>
              <a:rPr lang="en-US" dirty="0"/>
              <a:t>Alfred University is one of many organizations to get sued over web accessibility concerns</a:t>
            </a:r>
          </a:p>
          <a:p>
            <a:r>
              <a:rPr lang="en-US" dirty="0"/>
              <a:t>Many tasks have moved onto the internet</a:t>
            </a:r>
          </a:p>
          <a:p>
            <a:r>
              <a:rPr lang="en-US" dirty="0"/>
              <a:t>A good portion of software created nowadays has a web interface</a:t>
            </a:r>
          </a:p>
          <a:p>
            <a:endParaRPr lang="en-US" dirty="0"/>
          </a:p>
          <a:p>
            <a:pPr marL="530352" lvl="1" indent="0">
              <a:buNone/>
            </a:pPr>
            <a:endParaRPr lang="en-US" dirty="0"/>
          </a:p>
        </p:txBody>
      </p:sp>
    </p:spTree>
    <p:extLst>
      <p:ext uri="{BB962C8B-B14F-4D97-AF65-F5344CB8AC3E}">
        <p14:creationId xmlns:p14="http://schemas.microsoft.com/office/powerpoint/2010/main" val="266988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mic with a person shoveling snow off of stairs. There is a person with a wheelchair and a crowd of others convincing the person shoveling to clear the ramp instead as all parties can utilize the ramp.">
            <a:extLst>
              <a:ext uri="{FF2B5EF4-FFF2-40B4-BE49-F238E27FC236}">
                <a16:creationId xmlns:a16="http://schemas.microsoft.com/office/drawing/2014/main" id="{8E0CE409-16C1-460D-BA1B-57771FD80DC3}"/>
              </a:ext>
            </a:extLst>
          </p:cNvPr>
          <p:cNvPicPr>
            <a:picLocks noChangeAspect="1"/>
          </p:cNvPicPr>
          <p:nvPr/>
        </p:nvPicPr>
        <p:blipFill>
          <a:blip r:embed="rId3"/>
          <a:stretch>
            <a:fillRect/>
          </a:stretch>
        </p:blipFill>
        <p:spPr>
          <a:xfrm>
            <a:off x="3238857" y="368682"/>
            <a:ext cx="5714286" cy="6120635"/>
          </a:xfrm>
          <a:prstGeom prst="rect">
            <a:avLst/>
          </a:prstGeom>
        </p:spPr>
      </p:pic>
    </p:spTree>
    <p:extLst>
      <p:ext uri="{BB962C8B-B14F-4D97-AF65-F5344CB8AC3E}">
        <p14:creationId xmlns:p14="http://schemas.microsoft.com/office/powerpoint/2010/main" val="49948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58BF-0E61-4421-BE1A-AE452CC6AAD2}"/>
              </a:ext>
            </a:extLst>
          </p:cNvPr>
          <p:cNvSpPr>
            <a:spLocks noGrp="1"/>
          </p:cNvSpPr>
          <p:nvPr>
            <p:ph type="title"/>
          </p:nvPr>
        </p:nvSpPr>
        <p:spPr/>
        <p:txBody>
          <a:bodyPr/>
          <a:lstStyle/>
          <a:p>
            <a:r>
              <a:rPr lang="en-US" dirty="0"/>
              <a:t>Types of Disabilities</a:t>
            </a:r>
          </a:p>
        </p:txBody>
      </p:sp>
      <p:sp>
        <p:nvSpPr>
          <p:cNvPr id="3" name="Text Placeholder 2">
            <a:extLst>
              <a:ext uri="{FF2B5EF4-FFF2-40B4-BE49-F238E27FC236}">
                <a16:creationId xmlns:a16="http://schemas.microsoft.com/office/drawing/2014/main" id="{BB86EFC0-18C8-4FDB-854B-A29801E2C9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2526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FFCA-4F2E-4D25-AB1F-A084794F54C7}"/>
              </a:ext>
            </a:extLst>
          </p:cNvPr>
          <p:cNvSpPr>
            <a:spLocks noGrp="1"/>
          </p:cNvSpPr>
          <p:nvPr>
            <p:ph type="title"/>
          </p:nvPr>
        </p:nvSpPr>
        <p:spPr>
          <a:xfrm>
            <a:off x="1371600" y="685800"/>
            <a:ext cx="9601200" cy="849086"/>
          </a:xfrm>
        </p:spPr>
        <p:txBody>
          <a:bodyPr/>
          <a:lstStyle/>
          <a:p>
            <a:r>
              <a:rPr lang="en-US" dirty="0"/>
              <a:t>Visual</a:t>
            </a:r>
          </a:p>
        </p:txBody>
      </p:sp>
      <p:sp>
        <p:nvSpPr>
          <p:cNvPr id="3" name="Content Placeholder 2">
            <a:extLst>
              <a:ext uri="{FF2B5EF4-FFF2-40B4-BE49-F238E27FC236}">
                <a16:creationId xmlns:a16="http://schemas.microsoft.com/office/drawing/2014/main" id="{7DBEEFB2-C2F5-4D6C-8958-0BF8FF045169}"/>
              </a:ext>
            </a:extLst>
          </p:cNvPr>
          <p:cNvSpPr>
            <a:spLocks noGrp="1"/>
          </p:cNvSpPr>
          <p:nvPr>
            <p:ph idx="1"/>
          </p:nvPr>
        </p:nvSpPr>
        <p:spPr>
          <a:xfrm>
            <a:off x="1371600" y="2324100"/>
            <a:ext cx="9601200" cy="4533900"/>
          </a:xfrm>
        </p:spPr>
        <p:txBody>
          <a:bodyPr/>
          <a:lstStyle/>
          <a:p>
            <a:r>
              <a:rPr lang="en-US" dirty="0"/>
              <a:t>8.1 million US citizens have a visual impairment</a:t>
            </a:r>
          </a:p>
          <a:p>
            <a:r>
              <a:rPr lang="en-US" dirty="0"/>
              <a:t>This categorizes any user that may not be able to see with 20/20 vision</a:t>
            </a:r>
          </a:p>
          <a:p>
            <a:pPr lvl="1"/>
            <a:r>
              <a:rPr lang="en-US" dirty="0"/>
              <a:t>Colorblindness</a:t>
            </a:r>
          </a:p>
          <a:p>
            <a:pPr lvl="1"/>
            <a:r>
              <a:rPr lang="en-US" dirty="0"/>
              <a:t>Legal blindness</a:t>
            </a:r>
          </a:p>
          <a:p>
            <a:pPr lvl="1"/>
            <a:r>
              <a:rPr lang="en-US" dirty="0"/>
              <a:t>Blindness</a:t>
            </a:r>
          </a:p>
        </p:txBody>
      </p:sp>
    </p:spTree>
    <p:extLst>
      <p:ext uri="{BB962C8B-B14F-4D97-AF65-F5344CB8AC3E}">
        <p14:creationId xmlns:p14="http://schemas.microsoft.com/office/powerpoint/2010/main" val="135629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918F-9E97-4419-A4F3-C2D8F56582BD}"/>
              </a:ext>
            </a:extLst>
          </p:cNvPr>
          <p:cNvSpPr>
            <a:spLocks noGrp="1"/>
          </p:cNvSpPr>
          <p:nvPr>
            <p:ph type="title"/>
          </p:nvPr>
        </p:nvSpPr>
        <p:spPr/>
        <p:txBody>
          <a:bodyPr/>
          <a:lstStyle/>
          <a:p>
            <a:r>
              <a:rPr lang="en-US" dirty="0"/>
              <a:t>Colorblindness</a:t>
            </a:r>
          </a:p>
        </p:txBody>
      </p:sp>
      <p:sp>
        <p:nvSpPr>
          <p:cNvPr id="3" name="Content Placeholder 2">
            <a:extLst>
              <a:ext uri="{FF2B5EF4-FFF2-40B4-BE49-F238E27FC236}">
                <a16:creationId xmlns:a16="http://schemas.microsoft.com/office/drawing/2014/main" id="{F1B56664-4B3E-4F93-9B9A-BC3BEB074B53}"/>
              </a:ext>
            </a:extLst>
          </p:cNvPr>
          <p:cNvSpPr>
            <a:spLocks noGrp="1"/>
          </p:cNvSpPr>
          <p:nvPr>
            <p:ph idx="1"/>
          </p:nvPr>
        </p:nvSpPr>
        <p:spPr/>
        <p:txBody>
          <a:bodyPr/>
          <a:lstStyle/>
          <a:p>
            <a:r>
              <a:rPr lang="en-US" dirty="0"/>
              <a:t>Mostly affects men</a:t>
            </a:r>
          </a:p>
          <a:p>
            <a:pPr lvl="1"/>
            <a:r>
              <a:rPr lang="en-US" dirty="0"/>
              <a:t>Due to the way colorblindness is passed between generations, 95% of the colorblind community are males</a:t>
            </a:r>
          </a:p>
          <a:p>
            <a:r>
              <a:rPr lang="en-US" dirty="0"/>
              <a:t>Types of colorblindness are protanopia (red-deficient), deuteranopia (green-deficient), tritanopia (blue-deficient), and achromatopsia (monochromatic)</a:t>
            </a:r>
          </a:p>
          <a:p>
            <a:pPr lvl="1"/>
            <a:r>
              <a:rPr lang="en-US" dirty="0"/>
              <a:t>Deuteranopia is the most common</a:t>
            </a:r>
          </a:p>
          <a:p>
            <a:r>
              <a:rPr lang="en-US" dirty="0"/>
              <a:t>What does the world look like for colorblind users?</a:t>
            </a:r>
          </a:p>
        </p:txBody>
      </p:sp>
    </p:spTree>
    <p:extLst>
      <p:ext uri="{BB962C8B-B14F-4D97-AF65-F5344CB8AC3E}">
        <p14:creationId xmlns:p14="http://schemas.microsoft.com/office/powerpoint/2010/main" val="8972858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1051</TotalTime>
  <Words>1492</Words>
  <Application>Microsoft Office PowerPoint</Application>
  <PresentationFormat>Widescreen</PresentationFormat>
  <Paragraphs>161</Paragraphs>
  <Slides>24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Franklin Gothic Book</vt:lpstr>
      <vt:lpstr>Crop</vt:lpstr>
      <vt:lpstr>Web Accessibility</vt:lpstr>
      <vt:lpstr>Introduction</vt:lpstr>
      <vt:lpstr>Overview</vt:lpstr>
      <vt:lpstr>What is web accessibility?</vt:lpstr>
      <vt:lpstr>Why does it matter?</vt:lpstr>
      <vt:lpstr>PowerPoint Presentation</vt:lpstr>
      <vt:lpstr>Types of Disabilities</vt:lpstr>
      <vt:lpstr>Visual</vt:lpstr>
      <vt:lpstr>Colorblindness</vt:lpstr>
      <vt:lpstr>How to design with colorblindness in mind</vt:lpstr>
      <vt:lpstr>Legal blindness</vt:lpstr>
      <vt:lpstr>How to design with legal blindness in mind</vt:lpstr>
      <vt:lpstr>Blindness</vt:lpstr>
      <vt:lpstr>How to design with blindness in mind</vt:lpstr>
      <vt:lpstr>Mobility</vt:lpstr>
      <vt:lpstr>How to design with mobility in mind</vt:lpstr>
      <vt:lpstr>Aural </vt:lpstr>
      <vt:lpstr>How to design with aural impairments in mind</vt:lpstr>
      <vt:lpstr>Cognitive Disabilities and Learning Difficulties</vt:lpstr>
      <vt:lpstr>How to design with cognitive disabilities and learning difficulties in mind</vt:lpstr>
      <vt:lpstr>Conclusion</vt:lpstr>
      <vt:lpstr>Free Tools to Use</vt:lpstr>
      <vt:lpstr>Recap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Accessibility</dc:title>
  <dc:creator>Maria Frascella</dc:creator>
  <cp:lastModifiedBy>Maria Frascella</cp:lastModifiedBy>
  <cp:revision>30</cp:revision>
  <dcterms:created xsi:type="dcterms:W3CDTF">2019-11-17T22:57:15Z</dcterms:created>
  <dcterms:modified xsi:type="dcterms:W3CDTF">2019-11-21T01:05:29Z</dcterms:modified>
</cp:coreProperties>
</file>