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3" r:id="rId9"/>
    <p:sldId id="265" r:id="rId10"/>
    <p:sldId id="262"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35"/>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2/22/20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2/22/20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2/22/20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2/22/20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2/22/20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2/22/20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2/22/20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2/22/20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B347-D43D-2C44-92EB-086AD987F47F}"/>
              </a:ext>
            </a:extLst>
          </p:cNvPr>
          <p:cNvSpPr>
            <a:spLocks noGrp="1"/>
          </p:cNvSpPr>
          <p:nvPr>
            <p:ph type="ctrTitle"/>
          </p:nvPr>
        </p:nvSpPr>
        <p:spPr/>
        <p:txBody>
          <a:bodyPr/>
          <a:lstStyle/>
          <a:p>
            <a:r>
              <a:rPr lang="en-US" dirty="0"/>
              <a:t>Capstone Project –</a:t>
            </a:r>
            <a:br>
              <a:rPr lang="en-US" dirty="0"/>
            </a:br>
            <a:r>
              <a:rPr lang="en-US" dirty="0"/>
              <a:t>The Battle of Neighborhoods</a:t>
            </a:r>
          </a:p>
        </p:txBody>
      </p:sp>
      <p:sp>
        <p:nvSpPr>
          <p:cNvPr id="3" name="Subtitle 2">
            <a:extLst>
              <a:ext uri="{FF2B5EF4-FFF2-40B4-BE49-F238E27FC236}">
                <a16:creationId xmlns:a16="http://schemas.microsoft.com/office/drawing/2014/main" id="{C4BFEBB2-F991-0A4F-997C-729E81BCA7CF}"/>
              </a:ext>
            </a:extLst>
          </p:cNvPr>
          <p:cNvSpPr>
            <a:spLocks noGrp="1"/>
          </p:cNvSpPr>
          <p:nvPr>
            <p:ph type="subTitle" idx="1"/>
          </p:nvPr>
        </p:nvSpPr>
        <p:spPr/>
        <p:txBody>
          <a:bodyPr/>
          <a:lstStyle/>
          <a:p>
            <a:r>
              <a:rPr lang="en-US" dirty="0"/>
              <a:t>Opening Indonesian Restaurants in Toronto</a:t>
            </a:r>
          </a:p>
          <a:p>
            <a:r>
              <a:rPr lang="en-US" dirty="0"/>
              <a:t>By: Muhamad </a:t>
            </a:r>
            <a:r>
              <a:rPr lang="en-US" dirty="0" err="1"/>
              <a:t>Fajrin</a:t>
            </a:r>
            <a:r>
              <a:rPr lang="en-US" dirty="0"/>
              <a:t> </a:t>
            </a:r>
            <a:r>
              <a:rPr lang="en-US" dirty="0" err="1"/>
              <a:t>Rasyid</a:t>
            </a:r>
            <a:endParaRPr lang="en-US" dirty="0"/>
          </a:p>
        </p:txBody>
      </p:sp>
    </p:spTree>
    <p:extLst>
      <p:ext uri="{BB962C8B-B14F-4D97-AF65-F5344CB8AC3E}">
        <p14:creationId xmlns:p14="http://schemas.microsoft.com/office/powerpoint/2010/main" val="1124829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5C74-9C39-0D42-837F-42EBD882D1E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3B3BFE1-3166-3B40-B4DD-4E10184C411A}"/>
              </a:ext>
            </a:extLst>
          </p:cNvPr>
          <p:cNvSpPr>
            <a:spLocks noGrp="1"/>
          </p:cNvSpPr>
          <p:nvPr>
            <p:ph idx="1"/>
          </p:nvPr>
        </p:nvSpPr>
        <p:spPr/>
        <p:txBody>
          <a:bodyPr/>
          <a:lstStyle/>
          <a:p>
            <a:r>
              <a:rPr lang="en-US" b="1" dirty="0"/>
              <a:t>Use K-Means to cluster neighborhoods into three clusters (part 1)</a:t>
            </a:r>
          </a:p>
          <a:p>
            <a:pPr marL="457200" lvl="1" indent="0">
              <a:buNone/>
            </a:pPr>
            <a:r>
              <a:rPr lang="en-US" dirty="0"/>
              <a:t>Finally, I use K-Means to cluster neighborhoods into three clusters:</a:t>
            </a:r>
          </a:p>
          <a:p>
            <a:pPr lvl="2"/>
            <a:r>
              <a:rPr lang="en-US" dirty="0"/>
              <a:t>Cluster with neighborhoods which contain few or no Indonesian or Chinese restaurants</a:t>
            </a:r>
          </a:p>
          <a:p>
            <a:pPr lvl="2"/>
            <a:r>
              <a:rPr lang="en-US" dirty="0"/>
              <a:t>Cluster with neighborhoods which contain some Indonesian or Chinese restaurants</a:t>
            </a:r>
          </a:p>
          <a:p>
            <a:pPr lvl="2"/>
            <a:r>
              <a:rPr lang="en-US" dirty="0"/>
              <a:t>Cluster with neighborhoods which contain many Indonesian or Chinese restaurants</a:t>
            </a:r>
          </a:p>
          <a:p>
            <a:pPr marL="457200" lvl="1" indent="0">
              <a:buNone/>
            </a:pPr>
            <a:r>
              <a:rPr lang="en-US" dirty="0"/>
              <a:t>I first reshape the data to include each of the venues category as column as shown below.</a:t>
            </a:r>
          </a:p>
          <a:p>
            <a:pPr lvl="1"/>
            <a:endParaRPr lang="en-US" dirty="0"/>
          </a:p>
          <a:p>
            <a:endParaRPr lang="en-US" dirty="0"/>
          </a:p>
          <a:p>
            <a:endParaRPr lang="en-US" dirty="0"/>
          </a:p>
          <a:p>
            <a:endParaRPr lang="en-US" dirty="0"/>
          </a:p>
          <a:p>
            <a:endParaRPr lang="en-US" dirty="0"/>
          </a:p>
          <a:p>
            <a:endParaRPr lang="en-US" dirty="0"/>
          </a:p>
        </p:txBody>
      </p:sp>
      <p:pic>
        <p:nvPicPr>
          <p:cNvPr id="4" name="Picture 3" descr="A screenshot of a social media post&#10;&#10;Description automatically generated">
            <a:extLst>
              <a:ext uri="{FF2B5EF4-FFF2-40B4-BE49-F238E27FC236}">
                <a16:creationId xmlns:a16="http://schemas.microsoft.com/office/drawing/2014/main" id="{ADD7F506-B767-394A-8943-D74AB83D43B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456720" y="4077970"/>
            <a:ext cx="5943600" cy="2780030"/>
          </a:xfrm>
          <a:prstGeom prst="rect">
            <a:avLst/>
          </a:prstGeom>
        </p:spPr>
      </p:pic>
    </p:spTree>
    <p:extLst>
      <p:ext uri="{BB962C8B-B14F-4D97-AF65-F5344CB8AC3E}">
        <p14:creationId xmlns:p14="http://schemas.microsoft.com/office/powerpoint/2010/main" val="314952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5C74-9C39-0D42-837F-42EBD882D1E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3B3BFE1-3166-3B40-B4DD-4E10184C411A}"/>
              </a:ext>
            </a:extLst>
          </p:cNvPr>
          <p:cNvSpPr>
            <a:spLocks noGrp="1"/>
          </p:cNvSpPr>
          <p:nvPr>
            <p:ph idx="1"/>
          </p:nvPr>
        </p:nvSpPr>
        <p:spPr/>
        <p:txBody>
          <a:bodyPr/>
          <a:lstStyle/>
          <a:p>
            <a:r>
              <a:rPr lang="en-US" b="1" dirty="0"/>
              <a:t>Use K-Means to cluster neighborhoods into three clusters (part 2)</a:t>
            </a:r>
          </a:p>
          <a:p>
            <a:pPr marL="457200" lvl="1" indent="0">
              <a:buNone/>
            </a:pPr>
            <a:r>
              <a:rPr lang="en-US" dirty="0"/>
              <a:t>I then group rows by neighborhood and by taking the mean of the frequency of occurrence of each category and specifically choose "Indonesian Restaurant" and "Chinese Restaurant" columns. I group this into </a:t>
            </a:r>
            <a:r>
              <a:rPr lang="en-US" b="1" dirty="0"/>
              <a:t>“</a:t>
            </a:r>
            <a:r>
              <a:rPr lang="en-US" b="1" dirty="0" err="1"/>
              <a:t>toronto_grouped</a:t>
            </a:r>
            <a:r>
              <a:rPr lang="en-US" b="1" dirty="0"/>
              <a:t>”</a:t>
            </a:r>
            <a:r>
              <a:rPr lang="en-US" dirty="0"/>
              <a:t> variable.</a:t>
            </a:r>
          </a:p>
          <a:p>
            <a:pPr lvl="1"/>
            <a:endParaRPr lang="en-US" dirty="0"/>
          </a:p>
          <a:p>
            <a:endParaRPr lang="en-US" dirty="0"/>
          </a:p>
          <a:p>
            <a:endParaRPr lang="en-US" dirty="0"/>
          </a:p>
          <a:p>
            <a:endParaRPr lang="en-US" dirty="0"/>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599FD43B-059D-984A-8EC2-4B1CA54A6B8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153172" y="3268285"/>
            <a:ext cx="5943600" cy="2769235"/>
          </a:xfrm>
          <a:prstGeom prst="rect">
            <a:avLst/>
          </a:prstGeom>
        </p:spPr>
      </p:pic>
    </p:spTree>
    <p:extLst>
      <p:ext uri="{BB962C8B-B14F-4D97-AF65-F5344CB8AC3E}">
        <p14:creationId xmlns:p14="http://schemas.microsoft.com/office/powerpoint/2010/main" val="2414522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5C74-9C39-0D42-837F-42EBD882D1E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3B3BFE1-3166-3B40-B4DD-4E10184C411A}"/>
              </a:ext>
            </a:extLst>
          </p:cNvPr>
          <p:cNvSpPr>
            <a:spLocks noGrp="1"/>
          </p:cNvSpPr>
          <p:nvPr>
            <p:ph idx="1"/>
          </p:nvPr>
        </p:nvSpPr>
        <p:spPr/>
        <p:txBody>
          <a:bodyPr/>
          <a:lstStyle/>
          <a:p>
            <a:r>
              <a:rPr lang="en-US" b="1" dirty="0"/>
              <a:t>Use K-Means to cluster neighborhoods into three clusters (part 3)</a:t>
            </a:r>
          </a:p>
          <a:p>
            <a:pPr marL="457200" lvl="1" indent="0">
              <a:buNone/>
            </a:pPr>
            <a:r>
              <a:rPr lang="en-US" dirty="0"/>
              <a:t>I then ready to cluster the neighborhoods using K-Means on </a:t>
            </a:r>
            <a:r>
              <a:rPr lang="en-US" b="1" dirty="0" err="1"/>
              <a:t>toronto_grouped</a:t>
            </a:r>
            <a:r>
              <a:rPr lang="en-US" b="1" dirty="0"/>
              <a:t> </a:t>
            </a:r>
            <a:r>
              <a:rPr lang="en-US" dirty="0"/>
              <a:t>as shown below.</a:t>
            </a:r>
          </a:p>
          <a:p>
            <a:pPr lvl="1"/>
            <a:endParaRPr lang="en-US" dirty="0"/>
          </a:p>
          <a:p>
            <a:endParaRPr lang="en-US" dirty="0"/>
          </a:p>
          <a:p>
            <a:endParaRPr lang="en-US" dirty="0"/>
          </a:p>
          <a:p>
            <a:endParaRPr lang="en-US" dirty="0"/>
          </a:p>
          <a:p>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9AD10940-A045-DF4D-8CA4-935221468CD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368608" y="3168907"/>
            <a:ext cx="5943600" cy="1808480"/>
          </a:xfrm>
          <a:prstGeom prst="rect">
            <a:avLst/>
          </a:prstGeom>
        </p:spPr>
      </p:pic>
    </p:spTree>
    <p:extLst>
      <p:ext uri="{BB962C8B-B14F-4D97-AF65-F5344CB8AC3E}">
        <p14:creationId xmlns:p14="http://schemas.microsoft.com/office/powerpoint/2010/main" val="288387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5C74-9C39-0D42-837F-42EBD882D1EA}"/>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93B3BFE1-3166-3B40-B4DD-4E10184C411A}"/>
              </a:ext>
            </a:extLst>
          </p:cNvPr>
          <p:cNvSpPr>
            <a:spLocks noGrp="1"/>
          </p:cNvSpPr>
          <p:nvPr>
            <p:ph idx="1"/>
          </p:nvPr>
        </p:nvSpPr>
        <p:spPr/>
        <p:txBody>
          <a:bodyPr/>
          <a:lstStyle/>
          <a:p>
            <a:r>
              <a:rPr lang="en-US" b="1" dirty="0"/>
              <a:t>Result (part 1)</a:t>
            </a:r>
          </a:p>
          <a:p>
            <a:pPr marL="457200" lvl="1" indent="0">
              <a:buNone/>
            </a:pPr>
            <a:r>
              <a:rPr lang="en-US" dirty="0"/>
              <a:t>I have clustered neighborhoods into three clusters (cluster 0 with no or few Indonesian or Chinese restaurants, 1 with many, and 2 with some). I then merge </a:t>
            </a:r>
            <a:r>
              <a:rPr lang="en-US" b="1" dirty="0" err="1"/>
              <a:t>toronto_grouped</a:t>
            </a:r>
            <a:r>
              <a:rPr lang="en-US" b="1" dirty="0"/>
              <a:t> </a:t>
            </a:r>
            <a:r>
              <a:rPr lang="en-US" dirty="0"/>
              <a:t>with original </a:t>
            </a:r>
            <a:r>
              <a:rPr lang="en-US" b="1" dirty="0"/>
              <a:t>neighborhoods </a:t>
            </a:r>
            <a:r>
              <a:rPr lang="en-US" dirty="0"/>
              <a:t>data to get latitude and longitude of each neighborhoods as seen below.</a:t>
            </a:r>
          </a:p>
          <a:p>
            <a:pPr marL="457200" lvl="1" indent="0">
              <a:buNone/>
            </a:pPr>
            <a:endParaRPr lang="en-US" dirty="0"/>
          </a:p>
          <a:p>
            <a:endParaRPr lang="en-US" dirty="0"/>
          </a:p>
          <a:p>
            <a:endParaRPr lang="en-US" dirty="0"/>
          </a:p>
          <a:p>
            <a:endParaRPr lang="en-US" dirty="0"/>
          </a:p>
          <a:p>
            <a:endParaRPr lang="en-US" dirty="0"/>
          </a:p>
          <a:p>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0EE790D1-E197-AD47-B332-A719E8B7138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456720" y="3208337"/>
            <a:ext cx="5943600" cy="3649663"/>
          </a:xfrm>
          <a:prstGeom prst="rect">
            <a:avLst/>
          </a:prstGeom>
        </p:spPr>
      </p:pic>
    </p:spTree>
    <p:extLst>
      <p:ext uri="{BB962C8B-B14F-4D97-AF65-F5344CB8AC3E}">
        <p14:creationId xmlns:p14="http://schemas.microsoft.com/office/powerpoint/2010/main" val="199529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5C74-9C39-0D42-837F-42EBD882D1EA}"/>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93B3BFE1-3166-3B40-B4DD-4E10184C411A}"/>
              </a:ext>
            </a:extLst>
          </p:cNvPr>
          <p:cNvSpPr>
            <a:spLocks noGrp="1"/>
          </p:cNvSpPr>
          <p:nvPr>
            <p:ph idx="1"/>
          </p:nvPr>
        </p:nvSpPr>
        <p:spPr>
          <a:xfrm>
            <a:off x="5118447" y="803186"/>
            <a:ext cx="6740178" cy="5248622"/>
          </a:xfrm>
        </p:spPr>
        <p:txBody>
          <a:bodyPr/>
          <a:lstStyle/>
          <a:p>
            <a:r>
              <a:rPr lang="en-US" b="1" dirty="0"/>
              <a:t>Result (part 2)</a:t>
            </a:r>
          </a:p>
          <a:p>
            <a:pPr marL="457200" lvl="1" indent="0">
              <a:buNone/>
            </a:pPr>
            <a:r>
              <a:rPr lang="en-US" dirty="0"/>
              <a:t>The merged data is enough for us to visualize the cluster in the map. I generate the map and below is the result. Note that red circle represents Cluster 0, purple represents Cluster 1, and green circle represents Cluster 2. </a:t>
            </a:r>
          </a:p>
          <a:p>
            <a:pPr marL="457200" lvl="1" indent="0">
              <a:buNone/>
            </a:pPr>
            <a:r>
              <a:rPr lang="en-US" dirty="0"/>
              <a:t>We can now see which neighborhoods belong to which cluster.</a:t>
            </a:r>
          </a:p>
          <a:p>
            <a:endParaRPr lang="en-US" dirty="0"/>
          </a:p>
          <a:p>
            <a:endParaRPr lang="en-US" dirty="0"/>
          </a:p>
          <a:p>
            <a:endParaRPr lang="en-US" dirty="0"/>
          </a:p>
          <a:p>
            <a:endParaRPr lang="en-US" dirty="0"/>
          </a:p>
          <a:p>
            <a:endParaRPr lang="en-US" dirty="0"/>
          </a:p>
        </p:txBody>
      </p:sp>
      <p:pic>
        <p:nvPicPr>
          <p:cNvPr id="6" name="Picture 5" descr="A close up of a map&#10;&#10;Description automatically generated">
            <a:extLst>
              <a:ext uri="{FF2B5EF4-FFF2-40B4-BE49-F238E27FC236}">
                <a16:creationId xmlns:a16="http://schemas.microsoft.com/office/drawing/2014/main" id="{A1093914-3389-F34D-88CC-609568B1D24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456720" y="3276600"/>
            <a:ext cx="5943600" cy="3581400"/>
          </a:xfrm>
          <a:prstGeom prst="rect">
            <a:avLst/>
          </a:prstGeom>
        </p:spPr>
      </p:pic>
    </p:spTree>
    <p:extLst>
      <p:ext uri="{BB962C8B-B14F-4D97-AF65-F5344CB8AC3E}">
        <p14:creationId xmlns:p14="http://schemas.microsoft.com/office/powerpoint/2010/main" val="3223834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5C74-9C39-0D42-837F-42EBD882D1EA}"/>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93B3BFE1-3166-3B40-B4DD-4E10184C411A}"/>
              </a:ext>
            </a:extLst>
          </p:cNvPr>
          <p:cNvSpPr>
            <a:spLocks noGrp="1"/>
          </p:cNvSpPr>
          <p:nvPr>
            <p:ph idx="1"/>
          </p:nvPr>
        </p:nvSpPr>
        <p:spPr/>
        <p:txBody>
          <a:bodyPr/>
          <a:lstStyle/>
          <a:p>
            <a:r>
              <a:rPr lang="en-US" b="1" dirty="0"/>
              <a:t>Cluster 0 - where there is no or few Indonesian or Chinese restaurants</a:t>
            </a:r>
          </a:p>
          <a:p>
            <a:pPr marL="457200" lvl="1" indent="0">
              <a:buNone/>
            </a:pPr>
            <a:endParaRPr lang="en-US" dirty="0"/>
          </a:p>
          <a:p>
            <a:endParaRPr lang="en-US" dirty="0"/>
          </a:p>
          <a:p>
            <a:endParaRPr lang="en-US" dirty="0"/>
          </a:p>
          <a:p>
            <a:endParaRPr lang="en-US" dirty="0"/>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05232A33-921B-564C-9C31-395AC77ED23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87583" y="2615882"/>
            <a:ext cx="5943600" cy="2912110"/>
          </a:xfrm>
          <a:prstGeom prst="rect">
            <a:avLst/>
          </a:prstGeom>
        </p:spPr>
      </p:pic>
    </p:spTree>
    <p:extLst>
      <p:ext uri="{BB962C8B-B14F-4D97-AF65-F5344CB8AC3E}">
        <p14:creationId xmlns:p14="http://schemas.microsoft.com/office/powerpoint/2010/main" val="35859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5C74-9C39-0D42-837F-42EBD882D1EA}"/>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93B3BFE1-3166-3B40-B4DD-4E10184C411A}"/>
              </a:ext>
            </a:extLst>
          </p:cNvPr>
          <p:cNvSpPr>
            <a:spLocks noGrp="1"/>
          </p:cNvSpPr>
          <p:nvPr>
            <p:ph idx="1"/>
          </p:nvPr>
        </p:nvSpPr>
        <p:spPr/>
        <p:txBody>
          <a:bodyPr/>
          <a:lstStyle/>
          <a:p>
            <a:r>
              <a:rPr lang="en-US" b="1" dirty="0"/>
              <a:t>Cluster 1 - where there are many Indonesian or Chinese restaurants</a:t>
            </a:r>
          </a:p>
          <a:p>
            <a:pPr marL="457200" lvl="1" indent="0">
              <a:buNone/>
            </a:pPr>
            <a:endParaRPr lang="en-US" dirty="0"/>
          </a:p>
          <a:p>
            <a:endParaRPr lang="en-US" dirty="0"/>
          </a:p>
          <a:p>
            <a:endParaRPr lang="en-US" dirty="0"/>
          </a:p>
          <a:p>
            <a:endParaRPr lang="en-US" dirty="0"/>
          </a:p>
          <a:p>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85B18ED6-1E89-704F-9531-972FBB6B913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87583" y="2604854"/>
            <a:ext cx="5943600" cy="1645285"/>
          </a:xfrm>
          <a:prstGeom prst="rect">
            <a:avLst/>
          </a:prstGeom>
        </p:spPr>
      </p:pic>
    </p:spTree>
    <p:extLst>
      <p:ext uri="{BB962C8B-B14F-4D97-AF65-F5344CB8AC3E}">
        <p14:creationId xmlns:p14="http://schemas.microsoft.com/office/powerpoint/2010/main" val="3677150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5C74-9C39-0D42-837F-42EBD882D1EA}"/>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93B3BFE1-3166-3B40-B4DD-4E10184C411A}"/>
              </a:ext>
            </a:extLst>
          </p:cNvPr>
          <p:cNvSpPr>
            <a:spLocks noGrp="1"/>
          </p:cNvSpPr>
          <p:nvPr>
            <p:ph idx="1"/>
          </p:nvPr>
        </p:nvSpPr>
        <p:spPr/>
        <p:txBody>
          <a:bodyPr/>
          <a:lstStyle/>
          <a:p>
            <a:r>
              <a:rPr lang="en-US" b="1" dirty="0"/>
              <a:t>Cluster 2 - where there are some Indonesian or Chinese restaurants</a:t>
            </a:r>
          </a:p>
          <a:p>
            <a:pPr marL="457200" lvl="1" indent="0">
              <a:buNone/>
            </a:pPr>
            <a:endParaRPr lang="en-US" dirty="0"/>
          </a:p>
          <a:p>
            <a:endParaRPr lang="en-US" dirty="0"/>
          </a:p>
          <a:p>
            <a:endParaRPr lang="en-US" dirty="0"/>
          </a:p>
          <a:p>
            <a:endParaRPr lang="en-US" dirty="0"/>
          </a:p>
          <a:p>
            <a:endParaRPr lang="en-US" dirty="0"/>
          </a:p>
          <a:p>
            <a:endParaRPr lang="en-US" dirty="0"/>
          </a:p>
        </p:txBody>
      </p:sp>
      <p:pic>
        <p:nvPicPr>
          <p:cNvPr id="6" name="Picture 5" descr="A screenshot of a cell phone&#10;&#10;Description automatically generated">
            <a:extLst>
              <a:ext uri="{FF2B5EF4-FFF2-40B4-BE49-F238E27FC236}">
                <a16:creationId xmlns:a16="http://schemas.microsoft.com/office/drawing/2014/main" id="{5E331CCE-E3D2-154B-93FC-399A2875FCC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87583" y="2621387"/>
            <a:ext cx="5943600" cy="2777490"/>
          </a:xfrm>
          <a:prstGeom prst="rect">
            <a:avLst/>
          </a:prstGeom>
        </p:spPr>
      </p:pic>
    </p:spTree>
    <p:extLst>
      <p:ext uri="{BB962C8B-B14F-4D97-AF65-F5344CB8AC3E}">
        <p14:creationId xmlns:p14="http://schemas.microsoft.com/office/powerpoint/2010/main" val="2816751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BCA3-E6B3-314E-BB11-370D1E2F5CB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F30B79B-9B7B-0A42-8CAC-61C1B95C5E2A}"/>
              </a:ext>
            </a:extLst>
          </p:cNvPr>
          <p:cNvSpPr>
            <a:spLocks noGrp="1"/>
          </p:cNvSpPr>
          <p:nvPr>
            <p:ph idx="1"/>
          </p:nvPr>
        </p:nvSpPr>
        <p:spPr/>
        <p:txBody>
          <a:bodyPr/>
          <a:lstStyle/>
          <a:p>
            <a:r>
              <a:rPr lang="en-US" dirty="0"/>
              <a:t>Out of around 100 neighborhoods, only 5 neighborhoods have many Indonesian or Chinese restaurants, specifically those belong in Cluster 1, for example, Agincourt. More than 80% of the neighborhoods contain no or very few Indonesian or Chinese restaurants, specifically those belong in Cluster 0. Therefore, I recommend those who want to open Indonesian restaurant to start by looking areas in neighborhoods in Cluster 0.</a:t>
            </a:r>
          </a:p>
          <a:p>
            <a:endParaRPr lang="en-US" dirty="0"/>
          </a:p>
        </p:txBody>
      </p:sp>
    </p:spTree>
    <p:extLst>
      <p:ext uri="{BB962C8B-B14F-4D97-AF65-F5344CB8AC3E}">
        <p14:creationId xmlns:p14="http://schemas.microsoft.com/office/powerpoint/2010/main" val="317194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254FF-5901-C44E-A664-EBDA819BB04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E457E9D-3ECA-0B47-8C9F-D004A199177D}"/>
              </a:ext>
            </a:extLst>
          </p:cNvPr>
          <p:cNvSpPr>
            <a:spLocks noGrp="1"/>
          </p:cNvSpPr>
          <p:nvPr>
            <p:ph idx="1"/>
          </p:nvPr>
        </p:nvSpPr>
        <p:spPr/>
        <p:txBody>
          <a:bodyPr>
            <a:normAutofit fontScale="77500" lnSpcReduction="20000"/>
          </a:bodyPr>
          <a:lstStyle/>
          <a:p>
            <a:pPr lvl="1"/>
            <a:r>
              <a:rPr lang="en-US" b="1" dirty="0"/>
              <a:t>Background</a:t>
            </a:r>
            <a:endParaRPr lang="en-US" dirty="0"/>
          </a:p>
          <a:p>
            <a:pPr marL="0" indent="0">
              <a:buNone/>
            </a:pPr>
            <a:r>
              <a:rPr lang="en-US" dirty="0"/>
              <a:t>Indonesian food is probably the tastiest invisible food in the world. It has been ranked highly by those who tried it, including recently by CNN, but many still do not know about it. It is not common to see Indonesian restaurant, much less than Thai or Japanese in many big cities around the world outside Indonesia. I suspect the same case is true for Toronto. Therefore, my hypothesis is that, if we develop the business of creating Indonesian restaurant there in the right way, it will become a successful business.</a:t>
            </a:r>
          </a:p>
          <a:p>
            <a:pPr marL="0" indent="0">
              <a:buNone/>
            </a:pPr>
            <a:endParaRPr lang="en-US" dirty="0"/>
          </a:p>
          <a:p>
            <a:pPr lvl="1"/>
            <a:r>
              <a:rPr lang="en-US" b="1" dirty="0"/>
              <a:t>Problem</a:t>
            </a:r>
            <a:endParaRPr lang="en-US" dirty="0"/>
          </a:p>
          <a:p>
            <a:pPr marL="0" indent="0">
              <a:buNone/>
            </a:pPr>
            <a:r>
              <a:rPr lang="en-US" dirty="0"/>
              <a:t>One of the biggest problems in creating restaurant is finding the right location. Where should we open our Indonesian restaurant? We might want to avoid area where there is already Indonesian restaurant (if any) or to some extent Chinese restaurant as it has slight similarity with Indonesian restaurant.</a:t>
            </a:r>
          </a:p>
          <a:p>
            <a:pPr marL="0" indent="0">
              <a:buNone/>
            </a:pPr>
            <a:endParaRPr lang="en-US" dirty="0"/>
          </a:p>
          <a:p>
            <a:pPr lvl="1"/>
            <a:r>
              <a:rPr lang="en-US" b="1" dirty="0"/>
              <a:t>Interest</a:t>
            </a:r>
            <a:endParaRPr lang="en-US" dirty="0"/>
          </a:p>
          <a:p>
            <a:pPr marL="0" indent="0">
              <a:buNone/>
            </a:pPr>
            <a:r>
              <a:rPr lang="en-US" dirty="0"/>
              <a:t>Hopefully this will bring benefit to anyone, especially entrepreneurs, who are interested in opening Indonesian restaurant business particularly in Toronto.</a:t>
            </a:r>
          </a:p>
        </p:txBody>
      </p:sp>
    </p:spTree>
    <p:extLst>
      <p:ext uri="{BB962C8B-B14F-4D97-AF65-F5344CB8AC3E}">
        <p14:creationId xmlns:p14="http://schemas.microsoft.com/office/powerpoint/2010/main" val="1043687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0C5C-0F3B-C941-A963-7E4CFEACC0A4}"/>
              </a:ext>
            </a:extLst>
          </p:cNvPr>
          <p:cNvSpPr>
            <a:spLocks noGrp="1"/>
          </p:cNvSpPr>
          <p:nvPr>
            <p:ph type="title"/>
          </p:nvPr>
        </p:nvSpPr>
        <p:spPr/>
        <p:txBody>
          <a:bodyPr>
            <a:normAutofit/>
          </a:bodyPr>
          <a:lstStyle/>
          <a:p>
            <a:pPr lvl="0"/>
            <a:r>
              <a:rPr lang="en-US" dirty="0"/>
              <a:t>Data acquisition and cleaning</a:t>
            </a:r>
          </a:p>
        </p:txBody>
      </p:sp>
      <p:sp>
        <p:nvSpPr>
          <p:cNvPr id="3" name="Content Placeholder 2">
            <a:extLst>
              <a:ext uri="{FF2B5EF4-FFF2-40B4-BE49-F238E27FC236}">
                <a16:creationId xmlns:a16="http://schemas.microsoft.com/office/drawing/2014/main" id="{524FAB9A-E08C-AF4E-819E-FCA76D5E31F3}"/>
              </a:ext>
            </a:extLst>
          </p:cNvPr>
          <p:cNvSpPr>
            <a:spLocks noGrp="1"/>
          </p:cNvSpPr>
          <p:nvPr>
            <p:ph idx="1"/>
          </p:nvPr>
        </p:nvSpPr>
        <p:spPr/>
        <p:txBody>
          <a:bodyPr>
            <a:normAutofit/>
          </a:bodyPr>
          <a:lstStyle/>
          <a:p>
            <a:pPr lvl="1"/>
            <a:r>
              <a:rPr lang="en-US" sz="1800" b="1" dirty="0"/>
              <a:t>Data sources</a:t>
            </a:r>
            <a:endParaRPr lang="en-US" sz="1800" dirty="0"/>
          </a:p>
          <a:p>
            <a:pPr marL="0" indent="0">
              <a:buNone/>
            </a:pPr>
            <a:r>
              <a:rPr lang="en-US" sz="1600" dirty="0"/>
              <a:t>	I am using below data: </a:t>
            </a:r>
          </a:p>
          <a:p>
            <a:pPr lvl="2"/>
            <a:r>
              <a:rPr lang="en-US" sz="1600" dirty="0"/>
              <a:t>List of neighborhoods in Toronto fetched from Wikipedia </a:t>
            </a:r>
          </a:p>
          <a:p>
            <a:pPr lvl="2"/>
            <a:r>
              <a:rPr lang="en-US" sz="1600" dirty="0"/>
              <a:t>Neighborhoods latitude and longitude fetched from geocoder package </a:t>
            </a:r>
          </a:p>
          <a:p>
            <a:pPr lvl="2"/>
            <a:r>
              <a:rPr lang="en-US" sz="1600" dirty="0"/>
              <a:t>Venue data especially related to Indonesian restaurant and Chinese restaurant fetched from Foursquare API</a:t>
            </a:r>
          </a:p>
          <a:p>
            <a:endParaRPr lang="en-US" sz="2000" dirty="0"/>
          </a:p>
        </p:txBody>
      </p:sp>
    </p:spTree>
    <p:extLst>
      <p:ext uri="{BB962C8B-B14F-4D97-AF65-F5344CB8AC3E}">
        <p14:creationId xmlns:p14="http://schemas.microsoft.com/office/powerpoint/2010/main" val="3114117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0C5C-0F3B-C941-A963-7E4CFEACC0A4}"/>
              </a:ext>
            </a:extLst>
          </p:cNvPr>
          <p:cNvSpPr>
            <a:spLocks noGrp="1"/>
          </p:cNvSpPr>
          <p:nvPr>
            <p:ph type="title"/>
          </p:nvPr>
        </p:nvSpPr>
        <p:spPr/>
        <p:txBody>
          <a:bodyPr>
            <a:normAutofit/>
          </a:bodyPr>
          <a:lstStyle/>
          <a:p>
            <a:pPr lvl="0"/>
            <a:r>
              <a:rPr lang="en-US" dirty="0"/>
              <a:t>Data acquisition and cleaning</a:t>
            </a:r>
          </a:p>
        </p:txBody>
      </p:sp>
      <p:sp>
        <p:nvSpPr>
          <p:cNvPr id="3" name="Content Placeholder 2">
            <a:extLst>
              <a:ext uri="{FF2B5EF4-FFF2-40B4-BE49-F238E27FC236}">
                <a16:creationId xmlns:a16="http://schemas.microsoft.com/office/drawing/2014/main" id="{524FAB9A-E08C-AF4E-819E-FCA76D5E31F3}"/>
              </a:ext>
            </a:extLst>
          </p:cNvPr>
          <p:cNvSpPr>
            <a:spLocks noGrp="1"/>
          </p:cNvSpPr>
          <p:nvPr>
            <p:ph idx="1"/>
          </p:nvPr>
        </p:nvSpPr>
        <p:spPr/>
        <p:txBody>
          <a:bodyPr>
            <a:normAutofit/>
          </a:bodyPr>
          <a:lstStyle/>
          <a:p>
            <a:pPr lvl="1"/>
            <a:r>
              <a:rPr lang="en-US" sz="1800" b="1" dirty="0"/>
              <a:t>Data cleaning</a:t>
            </a:r>
            <a:endParaRPr lang="en-US" sz="1800" dirty="0"/>
          </a:p>
          <a:p>
            <a:pPr marL="914400" lvl="2" indent="0">
              <a:buNone/>
            </a:pPr>
            <a:r>
              <a:rPr lang="en-US" sz="1600" dirty="0"/>
              <a:t>Before using the data, I need to do some preprocessing regarding the data below:</a:t>
            </a:r>
          </a:p>
          <a:p>
            <a:pPr lvl="2"/>
            <a:r>
              <a:rPr lang="en-US" sz="1600" dirty="0"/>
              <a:t>Delete data where “Borough” column is not identified in the list of neighborhoods data which is fetched from Wikipedia</a:t>
            </a:r>
          </a:p>
          <a:p>
            <a:pPr lvl="2"/>
            <a:r>
              <a:rPr lang="en-US" sz="1600" dirty="0"/>
              <a:t>Of the remaining data in the list of neighborhoods data, set “Neighborhood” column equals to “Borough” column if “Neighborhood” is not assigned</a:t>
            </a:r>
          </a:p>
          <a:p>
            <a:pPr lvl="2"/>
            <a:r>
              <a:rPr lang="en-US" sz="1600" dirty="0"/>
              <a:t>Group neighborhoods having the same postal code</a:t>
            </a:r>
          </a:p>
          <a:p>
            <a:pPr lvl="2"/>
            <a:r>
              <a:rPr lang="en-US" sz="1600" dirty="0"/>
              <a:t>Append the list of neighborhoods data above with its latitude and longitude which is fetched from geocoder package</a:t>
            </a:r>
          </a:p>
        </p:txBody>
      </p:sp>
    </p:spTree>
    <p:extLst>
      <p:ext uri="{BB962C8B-B14F-4D97-AF65-F5344CB8AC3E}">
        <p14:creationId xmlns:p14="http://schemas.microsoft.com/office/powerpoint/2010/main" val="2796595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8E9A-0CD4-D545-B99D-A05DF9F8EFB5}"/>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2535A5B1-95A5-F448-A41D-6AF35CEE1AB0}"/>
              </a:ext>
            </a:extLst>
          </p:cNvPr>
          <p:cNvSpPr>
            <a:spLocks noGrp="1"/>
          </p:cNvSpPr>
          <p:nvPr>
            <p:ph idx="1"/>
          </p:nvPr>
        </p:nvSpPr>
        <p:spPr/>
        <p:txBody>
          <a:bodyPr/>
          <a:lstStyle/>
          <a:p>
            <a:r>
              <a:rPr lang="en-US" dirty="0"/>
              <a:t>The result of data preprocessing can be seen in the screenshot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04C346FB-9A38-204C-A5A9-3DCCEC3F3F3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467574" y="1892562"/>
            <a:ext cx="6663583" cy="2913805"/>
          </a:xfrm>
          <a:prstGeom prst="rect">
            <a:avLst/>
          </a:prstGeom>
        </p:spPr>
      </p:pic>
    </p:spTree>
    <p:extLst>
      <p:ext uri="{BB962C8B-B14F-4D97-AF65-F5344CB8AC3E}">
        <p14:creationId xmlns:p14="http://schemas.microsoft.com/office/powerpoint/2010/main" val="362791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4026-7A4C-5944-ADD9-82B19C4B86B8}"/>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76FE77FB-81A1-3144-9291-9EB019582258}"/>
              </a:ext>
            </a:extLst>
          </p:cNvPr>
          <p:cNvSpPr>
            <a:spLocks noGrp="1"/>
          </p:cNvSpPr>
          <p:nvPr>
            <p:ph idx="1"/>
          </p:nvPr>
        </p:nvSpPr>
        <p:spPr/>
        <p:txBody>
          <a:bodyPr>
            <a:normAutofit/>
          </a:bodyPr>
          <a:lstStyle/>
          <a:p>
            <a:pPr lvl="1"/>
            <a:r>
              <a:rPr lang="en-US" sz="1800" b="1" dirty="0"/>
              <a:t>Methodology summary</a:t>
            </a:r>
            <a:endParaRPr lang="en-US" sz="1800" dirty="0"/>
          </a:p>
          <a:p>
            <a:pPr marL="914400" lvl="2" indent="0">
              <a:buNone/>
            </a:pPr>
            <a:r>
              <a:rPr lang="en-US" sz="1600" dirty="0"/>
              <a:t>In solving the problems, I conduct steps below:</a:t>
            </a:r>
          </a:p>
          <a:p>
            <a:pPr lvl="2"/>
            <a:r>
              <a:rPr lang="en-US" sz="1600" dirty="0"/>
              <a:t>Explore venues in each of the neighborhoods using Foursquare API</a:t>
            </a:r>
          </a:p>
          <a:p>
            <a:pPr lvl="2"/>
            <a:r>
              <a:rPr lang="en-US" sz="1600" dirty="0"/>
              <a:t>From venues data, I try to specifically look for “Indonesian restaurant”</a:t>
            </a:r>
          </a:p>
          <a:p>
            <a:pPr lvl="2"/>
            <a:r>
              <a:rPr lang="en-US" sz="1600" dirty="0"/>
              <a:t>I look as well for “Chinese restaurant” as it turns out that there is only one Indonesian restaurant in the whole Toronto</a:t>
            </a:r>
          </a:p>
          <a:p>
            <a:pPr lvl="2"/>
            <a:r>
              <a:rPr lang="en-US" sz="1600" dirty="0"/>
              <a:t>I use K-Means to cluster neighborhoods into three clusters, those with many Indonesian or Chinese restaurants, those with some Indonesian or Chinese restaurants, and those with few or no Indonesian or Chinese Restaurants</a:t>
            </a:r>
          </a:p>
          <a:p>
            <a:endParaRPr lang="en-US" sz="2000" dirty="0"/>
          </a:p>
        </p:txBody>
      </p:sp>
    </p:spTree>
    <p:extLst>
      <p:ext uri="{BB962C8B-B14F-4D97-AF65-F5344CB8AC3E}">
        <p14:creationId xmlns:p14="http://schemas.microsoft.com/office/powerpoint/2010/main" val="176610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4026-7A4C-5944-ADD9-82B19C4B86B8}"/>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76FE77FB-81A1-3144-9291-9EB019582258}"/>
              </a:ext>
            </a:extLst>
          </p:cNvPr>
          <p:cNvSpPr>
            <a:spLocks noGrp="1"/>
          </p:cNvSpPr>
          <p:nvPr>
            <p:ph idx="1"/>
          </p:nvPr>
        </p:nvSpPr>
        <p:spPr/>
        <p:txBody>
          <a:bodyPr>
            <a:normAutofit/>
          </a:bodyPr>
          <a:lstStyle/>
          <a:p>
            <a:pPr lvl="1"/>
            <a:r>
              <a:rPr lang="en-US" b="1" dirty="0"/>
              <a:t>Explore venues</a:t>
            </a:r>
            <a:endParaRPr lang="en-US" dirty="0"/>
          </a:p>
          <a:p>
            <a:pPr lvl="2"/>
            <a:r>
              <a:rPr lang="en-US" dirty="0"/>
              <a:t>I use Foursquare API to explore venues in each of the neighborhoods. I then define the function</a:t>
            </a:r>
            <a:r>
              <a:rPr lang="en-US" b="1" dirty="0"/>
              <a:t> “</a:t>
            </a:r>
            <a:r>
              <a:rPr lang="en-US" b="1" dirty="0" err="1"/>
              <a:t>getNearbyVenues</a:t>
            </a:r>
            <a:r>
              <a:rPr lang="en-US" b="1" dirty="0"/>
              <a:t>”</a:t>
            </a:r>
            <a:r>
              <a:rPr lang="en-US" dirty="0"/>
              <a:t> that will return all venues in each of the neighborhoods surrounding area in the radius of 500 meters.  </a:t>
            </a:r>
          </a:p>
          <a:p>
            <a:pPr lvl="2"/>
            <a:r>
              <a:rPr lang="en-US" dirty="0"/>
              <a:t>I then use the function shape and head to see examples of the venues above. It turns out that there are 2236 venues identified in </a:t>
            </a:r>
            <a:r>
              <a:rPr lang="en-US" b="1" dirty="0" err="1"/>
              <a:t>toronto_venues</a:t>
            </a:r>
            <a:r>
              <a:rPr lang="en-US" b="1" dirty="0"/>
              <a:t> </a:t>
            </a:r>
            <a:r>
              <a:rPr lang="en-US" dirty="0"/>
              <a:t>as seen below.</a:t>
            </a:r>
          </a:p>
          <a:p>
            <a:pPr lvl="2"/>
            <a:endParaRPr lang="en-US" dirty="0"/>
          </a:p>
          <a:p>
            <a:pPr lvl="2"/>
            <a:endParaRPr lang="en-US" dirty="0"/>
          </a:p>
          <a:p>
            <a:pPr lvl="2"/>
            <a:endParaRPr lang="en-US" dirty="0"/>
          </a:p>
          <a:p>
            <a:pPr lvl="2"/>
            <a:endParaRPr lang="en-US" dirty="0"/>
          </a:p>
          <a:p>
            <a:pPr lvl="2"/>
            <a:endParaRPr lang="en-US" dirty="0"/>
          </a:p>
          <a:p>
            <a:pPr lvl="2"/>
            <a:endParaRPr lang="en-US" dirty="0"/>
          </a:p>
          <a:p>
            <a:endParaRPr lang="en-US" sz="2000" dirty="0"/>
          </a:p>
        </p:txBody>
      </p:sp>
      <p:pic>
        <p:nvPicPr>
          <p:cNvPr id="4" name="Picture 3" descr="A screenshot of a cell phone&#10;&#10;Description automatically generated">
            <a:extLst>
              <a:ext uri="{FF2B5EF4-FFF2-40B4-BE49-F238E27FC236}">
                <a16:creationId xmlns:a16="http://schemas.microsoft.com/office/drawing/2014/main" id="{C3CC08C7-1F15-6344-9A9B-0AC15E7072F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680966" y="3672839"/>
            <a:ext cx="5943600" cy="1941195"/>
          </a:xfrm>
          <a:prstGeom prst="rect">
            <a:avLst/>
          </a:prstGeom>
        </p:spPr>
      </p:pic>
    </p:spTree>
    <p:extLst>
      <p:ext uri="{BB962C8B-B14F-4D97-AF65-F5344CB8AC3E}">
        <p14:creationId xmlns:p14="http://schemas.microsoft.com/office/powerpoint/2010/main" val="327324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B705-5D06-894D-ABF8-CD42C35F627D}"/>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0CA85DBD-7CB6-8B48-91B6-8C7BDED51D32}"/>
              </a:ext>
            </a:extLst>
          </p:cNvPr>
          <p:cNvSpPr>
            <a:spLocks noGrp="1"/>
          </p:cNvSpPr>
          <p:nvPr>
            <p:ph idx="1"/>
          </p:nvPr>
        </p:nvSpPr>
        <p:spPr/>
        <p:txBody>
          <a:bodyPr/>
          <a:lstStyle/>
          <a:p>
            <a:r>
              <a:rPr lang="en-US" b="1" dirty="0"/>
              <a:t>Examine Indonesian restaurants</a:t>
            </a:r>
          </a:p>
          <a:p>
            <a:pPr lvl="1"/>
            <a:r>
              <a:rPr lang="en-US" dirty="0"/>
              <a:t>I look for data having “Indonesian restaurant” as venue category as seen below.</a:t>
            </a:r>
          </a:p>
          <a:p>
            <a:endParaRPr lang="en-US" dirty="0"/>
          </a:p>
          <a:p>
            <a:endParaRPr lang="en-US" dirty="0"/>
          </a:p>
          <a:p>
            <a:endParaRPr lang="en-US" dirty="0"/>
          </a:p>
          <a:p>
            <a:pPr lvl="1"/>
            <a:r>
              <a:rPr lang="en-US" dirty="0"/>
              <a:t>Apparently, there is only 1 Indonesian Restaurant in Toronto! That makes it easy - we can just develop Indonesian Restaurant in any neighborhoods except one containing the current Indonesian restaurant. However, let us broaden the search to also include Chinese Restaurant as although not that similar, Indonesian food has slight similarity with Chinese food.</a:t>
            </a:r>
          </a:p>
          <a:p>
            <a:endParaRPr lang="en-US" dirty="0"/>
          </a:p>
        </p:txBody>
      </p:sp>
      <p:pic>
        <p:nvPicPr>
          <p:cNvPr id="7" name="Picture 6" descr="A picture containing screenshot&#10;&#10;Description automatically generated">
            <a:extLst>
              <a:ext uri="{FF2B5EF4-FFF2-40B4-BE49-F238E27FC236}">
                <a16:creationId xmlns:a16="http://schemas.microsoft.com/office/drawing/2014/main" id="{1A7901D6-2BEA-B54A-B850-2AC0D9639FA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456720" y="2269166"/>
            <a:ext cx="5943600" cy="631825"/>
          </a:xfrm>
          <a:prstGeom prst="rect">
            <a:avLst/>
          </a:prstGeom>
        </p:spPr>
      </p:pic>
    </p:spTree>
    <p:extLst>
      <p:ext uri="{BB962C8B-B14F-4D97-AF65-F5344CB8AC3E}">
        <p14:creationId xmlns:p14="http://schemas.microsoft.com/office/powerpoint/2010/main" val="360517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B705-5D06-894D-ABF8-CD42C35F627D}"/>
              </a:ext>
            </a:extLst>
          </p:cNvPr>
          <p:cNvSpPr>
            <a:spLocks noGrp="1"/>
          </p:cNvSpPr>
          <p:nvPr>
            <p:ph type="title"/>
          </p:nvPr>
        </p:nvSpPr>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0CA85DBD-7CB6-8B48-91B6-8C7BDED51D32}"/>
              </a:ext>
            </a:extLst>
          </p:cNvPr>
          <p:cNvSpPr>
            <a:spLocks noGrp="1"/>
          </p:cNvSpPr>
          <p:nvPr>
            <p:ph idx="1"/>
          </p:nvPr>
        </p:nvSpPr>
        <p:spPr/>
        <p:txBody>
          <a:bodyPr/>
          <a:lstStyle/>
          <a:p>
            <a:r>
              <a:rPr lang="en-US" b="1" dirty="0"/>
              <a:t>Examine Chinese restaurants</a:t>
            </a:r>
          </a:p>
          <a:p>
            <a:pPr lvl="1"/>
            <a:r>
              <a:rPr lang="en-US" dirty="0"/>
              <a:t>I look for data having “Chinese restaurant” as venue category as seen below.</a:t>
            </a:r>
          </a:p>
          <a:p>
            <a:endParaRPr lang="en-US" dirty="0"/>
          </a:p>
          <a:p>
            <a:endParaRPr lang="en-US" dirty="0"/>
          </a:p>
          <a:p>
            <a:endParaRPr lang="en-US" dirty="0"/>
          </a:p>
          <a:p>
            <a:pPr lvl="1"/>
            <a:r>
              <a:rPr lang="en-US" dirty="0"/>
              <a:t>It seems more promising – there are 23 Chinese restaurants in Toronto. We can then find which neighborhoods contain many Indonesian or Chinese restaurants, which contain some, and which contain few or none.</a:t>
            </a:r>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B4DBB5AE-902C-2E48-BC13-29ADF878D7B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456720" y="2217885"/>
            <a:ext cx="5943600" cy="956945"/>
          </a:xfrm>
          <a:prstGeom prst="rect">
            <a:avLst/>
          </a:prstGeom>
        </p:spPr>
      </p:pic>
    </p:spTree>
    <p:extLst>
      <p:ext uri="{BB962C8B-B14F-4D97-AF65-F5344CB8AC3E}">
        <p14:creationId xmlns:p14="http://schemas.microsoft.com/office/powerpoint/2010/main" val="40800283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22</TotalTime>
  <Words>1059</Words>
  <Application>Microsoft Macintosh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 Light</vt:lpstr>
      <vt:lpstr>Rockwell</vt:lpstr>
      <vt:lpstr>Wingdings</vt:lpstr>
      <vt:lpstr>Atlas</vt:lpstr>
      <vt:lpstr>Capstone Project – The Battle of Neighborhoods</vt:lpstr>
      <vt:lpstr>Introduction</vt:lpstr>
      <vt:lpstr>Data acquisition and cleaning</vt:lpstr>
      <vt:lpstr>Data acquisition and cleaning</vt:lpstr>
      <vt:lpstr>Data acquisition and cleaning</vt:lpstr>
      <vt:lpstr>Methodology</vt:lpstr>
      <vt:lpstr>Methodology</vt:lpstr>
      <vt:lpstr>Methodology</vt:lpstr>
      <vt:lpstr>Methodology</vt:lpstr>
      <vt:lpstr>Methodology</vt:lpstr>
      <vt:lpstr>Methodology</vt:lpstr>
      <vt:lpstr>Methodology</vt:lpstr>
      <vt:lpstr>Result</vt:lpstr>
      <vt:lpstr>Result</vt:lpstr>
      <vt:lpstr>Result</vt:lpstr>
      <vt:lpstr>Result</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Fajrin Rasyid</dc:creator>
  <cp:lastModifiedBy>Fajrin Rasyid</cp:lastModifiedBy>
  <cp:revision>5</cp:revision>
  <dcterms:created xsi:type="dcterms:W3CDTF">2020-02-22T09:45:10Z</dcterms:created>
  <dcterms:modified xsi:type="dcterms:W3CDTF">2020-02-22T10:07:44Z</dcterms:modified>
</cp:coreProperties>
</file>