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22" r:id="rId4"/>
  </p:sldMasterIdLst>
  <p:notesMasterIdLst>
    <p:notesMasterId r:id="rId38"/>
  </p:notesMasterIdLst>
  <p:handoutMasterIdLst>
    <p:handoutMasterId r:id="rId39"/>
  </p:handoutMasterIdLst>
  <p:sldIdLst>
    <p:sldId id="257" r:id="rId5"/>
    <p:sldId id="302" r:id="rId6"/>
    <p:sldId id="375" r:id="rId7"/>
    <p:sldId id="374" r:id="rId8"/>
    <p:sldId id="303" r:id="rId9"/>
    <p:sldId id="305" r:id="rId10"/>
    <p:sldId id="306" r:id="rId11"/>
    <p:sldId id="307" r:id="rId12"/>
    <p:sldId id="308" r:id="rId13"/>
    <p:sldId id="309" r:id="rId14"/>
    <p:sldId id="310" r:id="rId15"/>
    <p:sldId id="311" r:id="rId16"/>
    <p:sldId id="313" r:id="rId17"/>
    <p:sldId id="315" r:id="rId18"/>
    <p:sldId id="319" r:id="rId19"/>
    <p:sldId id="320" r:id="rId20"/>
    <p:sldId id="322" r:id="rId21"/>
    <p:sldId id="355" r:id="rId22"/>
    <p:sldId id="398" r:id="rId23"/>
    <p:sldId id="373" r:id="rId24"/>
    <p:sldId id="370" r:id="rId25"/>
    <p:sldId id="401" r:id="rId26"/>
    <p:sldId id="402" r:id="rId27"/>
    <p:sldId id="403" r:id="rId28"/>
    <p:sldId id="351" r:id="rId29"/>
    <p:sldId id="344" r:id="rId30"/>
    <p:sldId id="298" r:id="rId31"/>
    <p:sldId id="404" r:id="rId32"/>
    <p:sldId id="299" r:id="rId33"/>
    <p:sldId id="340" r:id="rId34"/>
    <p:sldId id="405" r:id="rId35"/>
    <p:sldId id="376" r:id="rId36"/>
    <p:sldId id="341" r:id="rId37"/>
  </p:sldIdLst>
  <p:sldSz cx="9144000" cy="6858000" type="screen4x3"/>
  <p:notesSz cx="7010400" cy="92964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86" userDrawn="1">
          <p15:clr>
            <a:srgbClr val="A4A3A4"/>
          </p15:clr>
        </p15:guide>
        <p15:guide id="3" orient="horz" pos="894" userDrawn="1">
          <p15:clr>
            <a:srgbClr val="A4A3A4"/>
          </p15:clr>
        </p15:guide>
        <p15:guide id="4" orient="horz" pos="3890" userDrawn="1">
          <p15:clr>
            <a:srgbClr val="A4A3A4"/>
          </p15:clr>
        </p15:guide>
        <p15:guide id="5" orient="horz" pos="4235" userDrawn="1">
          <p15:clr>
            <a:srgbClr val="A4A3A4"/>
          </p15:clr>
        </p15:guide>
        <p15:guide id="6" orient="horz" pos="206" userDrawn="1">
          <p15:clr>
            <a:srgbClr val="A4A3A4"/>
          </p15:clr>
        </p15:guide>
        <p15:guide id="7" pos="2885" userDrawn="1">
          <p15:clr>
            <a:srgbClr val="A4A3A4"/>
          </p15:clr>
        </p15:guide>
        <p15:guide id="8" pos="222" userDrawn="1">
          <p15:clr>
            <a:srgbClr val="A4A3A4"/>
          </p15:clr>
        </p15:guide>
        <p15:guide id="9" pos="510" userDrawn="1">
          <p15:clr>
            <a:srgbClr val="A4A3A4"/>
          </p15:clr>
        </p15:guide>
        <p15:guide id="10" pos="898" userDrawn="1">
          <p15:clr>
            <a:srgbClr val="A4A3A4"/>
          </p15:clr>
        </p15:guide>
        <p15:guide id="11" pos="4867" userDrawn="1">
          <p15:clr>
            <a:srgbClr val="A4A3A4"/>
          </p15:clr>
        </p15:guide>
        <p15:guide id="12" pos="5246" userDrawn="1">
          <p15:clr>
            <a:srgbClr val="A4A3A4"/>
          </p15:clr>
        </p15:guide>
        <p15:guide id="13" pos="55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86347" autoAdjust="0"/>
  </p:normalViewPr>
  <p:slideViewPr>
    <p:cSldViewPr snapToGrid="0">
      <p:cViewPr varScale="1">
        <p:scale>
          <a:sx n="98" d="100"/>
          <a:sy n="98" d="100"/>
        </p:scale>
        <p:origin x="1644" y="96"/>
      </p:cViewPr>
      <p:guideLst>
        <p:guide orient="horz" pos="2160"/>
        <p:guide orient="horz" pos="286"/>
        <p:guide orient="horz" pos="894"/>
        <p:guide orient="horz" pos="3890"/>
        <p:guide orient="horz" pos="4235"/>
        <p:guide orient="horz" pos="206"/>
        <p:guide pos="2885"/>
        <p:guide pos="222"/>
        <p:guide pos="510"/>
        <p:guide pos="898"/>
        <p:guide pos="4867"/>
        <p:guide pos="5246"/>
        <p:guide pos="553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2346"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eaLnBrk="0" hangingPunct="0">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0" hangingPunct="0">
              <a:defRPr sz="1200"/>
            </a:lvl1pPr>
          </a:lstStyle>
          <a:p>
            <a:pPr>
              <a:defRPr/>
            </a:pPr>
            <a:fld id="{EEF02802-FAD7-4B03-936F-6FEF8234A331}" type="datetimeFigureOut">
              <a:rPr lang="en-US"/>
              <a:pPr>
                <a:defRPr/>
              </a:pPr>
              <a:t>10/23/2019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0" hangingPunct="0">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CBA8873B-5BED-4988-B6D5-588CC0DE5888}" type="slidenum">
              <a:rPr lang="en-US" altLang="en-US"/>
              <a:pPr/>
              <a:t>‹#›</a:t>
            </a:fld>
            <a:endParaRPr lang="en-US" altLang="en-US"/>
          </a:p>
        </p:txBody>
      </p:sp>
    </p:spTree>
    <p:extLst>
      <p:ext uri="{BB962C8B-B14F-4D97-AF65-F5344CB8AC3E}">
        <p14:creationId xmlns:p14="http://schemas.microsoft.com/office/powerpoint/2010/main" val="2869689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2226" tIns="46113" rIns="92226" bIns="46113" rtlCol="0"/>
          <a:lstStyle>
            <a:lvl1pPr algn="l" eaLnBrk="0" hangingPunct="0">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2226" tIns="46113" rIns="92226" bIns="46113" rtlCol="0"/>
          <a:lstStyle>
            <a:lvl1pPr algn="r" eaLnBrk="0" hangingPunct="0">
              <a:defRPr sz="1200"/>
            </a:lvl1pPr>
          </a:lstStyle>
          <a:p>
            <a:pPr>
              <a:defRPr/>
            </a:pPr>
            <a:fld id="{7415B122-7894-40B8-B6E6-1E2E4C2F004E}" type="datetimeFigureOut">
              <a:rPr lang="en-US"/>
              <a:pPr>
                <a:defRPr/>
              </a:pPr>
              <a:t>10/23/2019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226" tIns="46113" rIns="92226" bIns="46113"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2226" tIns="46113" rIns="92226" bIns="4611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2226" tIns="46113" rIns="92226" bIns="46113" rtlCol="0" anchor="b"/>
          <a:lstStyle>
            <a:lvl1pPr algn="l" eaLnBrk="0" hangingPunct="0">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2226" tIns="46113" rIns="92226" bIns="46113" numCol="1" anchor="b" anchorCtr="0" compatLnSpc="1">
            <a:prstTxWarp prst="textNoShape">
              <a:avLst/>
            </a:prstTxWarp>
          </a:bodyPr>
          <a:lstStyle>
            <a:lvl1pPr algn="r" eaLnBrk="0" hangingPunct="0">
              <a:defRPr sz="1200"/>
            </a:lvl1pPr>
          </a:lstStyle>
          <a:p>
            <a:fld id="{5C0DD5FD-ABDB-4F07-A820-2B7F30C85D9B}" type="slidenum">
              <a:rPr lang="en-US" altLang="en-US"/>
              <a:pPr/>
              <a:t>‹#›</a:t>
            </a:fld>
            <a:endParaRPr lang="en-US" altLang="en-US"/>
          </a:p>
        </p:txBody>
      </p:sp>
    </p:spTree>
    <p:extLst>
      <p:ext uri="{BB962C8B-B14F-4D97-AF65-F5344CB8AC3E}">
        <p14:creationId xmlns:p14="http://schemas.microsoft.com/office/powerpoint/2010/main" val="4129423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1</a:t>
            </a:fld>
            <a:endParaRPr lang="en-US" altLang="en-US" sz="1200"/>
          </a:p>
        </p:txBody>
      </p:sp>
    </p:spTree>
    <p:extLst>
      <p:ext uri="{BB962C8B-B14F-4D97-AF65-F5344CB8AC3E}">
        <p14:creationId xmlns:p14="http://schemas.microsoft.com/office/powerpoint/2010/main" val="3110153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1181100" y="696913"/>
            <a:ext cx="4648200" cy="3486150"/>
          </a:xfrm>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400" dirty="0"/>
              <a:t>People needed to collaborate with developers on other systems - a single server that contains all the versioned files. e.g. CVS, Subversion, Perforce</a:t>
            </a:r>
          </a:p>
          <a:p>
            <a:r>
              <a:rPr lang="en-US" altLang="en-US" sz="2400" dirty="0"/>
              <a:t>If the server goes down, nobody can collaborate or see different versions.</a:t>
            </a:r>
          </a:p>
          <a:p>
            <a:r>
              <a:rPr lang="en-US" altLang="en-US" sz="2400" dirty="0"/>
              <a:t>If the drive in the server is corrupted, everything is lost.</a:t>
            </a:r>
          </a:p>
          <a:p>
            <a:r>
              <a:rPr lang="en-US" altLang="en-US" sz="2400" dirty="0"/>
              <a:t>GIVE EXAMPLES</a:t>
            </a: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5DA523E-F8A4-41BB-91D9-A015C522BF9B}" type="slidenum">
              <a:rPr lang="en-US" altLang="en-US" sz="1200" smtClean="0"/>
              <a:pPr/>
              <a:t>12</a:t>
            </a:fld>
            <a:endParaRPr lang="en-US" altLang="en-US" sz="1200"/>
          </a:p>
        </p:txBody>
      </p:sp>
    </p:spTree>
    <p:extLst>
      <p:ext uri="{BB962C8B-B14F-4D97-AF65-F5344CB8AC3E}">
        <p14:creationId xmlns:p14="http://schemas.microsoft.com/office/powerpoint/2010/main" val="882158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181100" y="696913"/>
            <a:ext cx="4648200" cy="3486150"/>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500"/>
              </a:spcBef>
              <a:spcAft>
                <a:spcPts val="500"/>
              </a:spcAft>
            </a:pPr>
            <a:r>
              <a:rPr lang="en-US" altLang="en-US" sz="2400" u="sng" dirty="0"/>
              <a:t>Clients fully mirror the repository.</a:t>
            </a:r>
            <a:r>
              <a:rPr lang="en-US" altLang="en-US" sz="2400" dirty="0"/>
              <a:t> Thus if any server dies, and these systems were collaborating via it, any of the client repositories can be copied back up to the server to restore it. Every checkout is really a full backup of all the data.</a:t>
            </a:r>
          </a:p>
          <a:p>
            <a:pPr>
              <a:spcBef>
                <a:spcPts val="500"/>
              </a:spcBef>
              <a:spcAft>
                <a:spcPts val="500"/>
              </a:spcAft>
            </a:pPr>
            <a:r>
              <a:rPr lang="en-US" altLang="en-US" sz="2400" dirty="0"/>
              <a:t>THIS IS GIT</a:t>
            </a:r>
            <a:endParaRPr lang="en-US" altLang="en-US" dirty="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B15068D-E928-485B-BD68-569DB29DA7A5}" type="slidenum">
              <a:rPr lang="en-US" altLang="en-US" sz="1200" smtClean="0"/>
              <a:pPr/>
              <a:t>13</a:t>
            </a:fld>
            <a:endParaRPr lang="en-US" altLang="en-US" sz="1200"/>
          </a:p>
        </p:txBody>
      </p:sp>
    </p:spTree>
    <p:extLst>
      <p:ext uri="{BB962C8B-B14F-4D97-AF65-F5344CB8AC3E}">
        <p14:creationId xmlns:p14="http://schemas.microsoft.com/office/powerpoint/2010/main" val="1084628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181100" y="696913"/>
            <a:ext cx="4648200" cy="3486150"/>
          </a:xfrm>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F8894C-32E5-426E-A80F-21F52AD991BB}" type="slidenum">
              <a:rPr lang="en-US" altLang="en-US" sz="1200" smtClean="0"/>
              <a:pPr/>
              <a:t>14</a:t>
            </a:fld>
            <a:endParaRPr lang="en-US" altLang="en-US" sz="1200"/>
          </a:p>
        </p:txBody>
      </p:sp>
    </p:spTree>
    <p:extLst>
      <p:ext uri="{BB962C8B-B14F-4D97-AF65-F5344CB8AC3E}">
        <p14:creationId xmlns:p14="http://schemas.microsoft.com/office/powerpoint/2010/main" val="254038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9EFBC7D-1A2F-4471-9B55-CF2319395821}" type="slidenum">
              <a:rPr lang="en-US" altLang="en-US" sz="1200" smtClean="0"/>
              <a:pPr/>
              <a:t>15</a:t>
            </a:fld>
            <a:endParaRPr lang="en-US" altLang="en-US" sz="1200"/>
          </a:p>
        </p:txBody>
      </p:sp>
      <p:sp>
        <p:nvSpPr>
          <p:cNvPr id="43011" name="Rectangle 1026"/>
          <p:cNvSpPr>
            <a:spLocks noGrp="1" noRot="1" noChangeAspect="1" noChangeArrowheads="1" noTextEdit="1"/>
          </p:cNvSpPr>
          <p:nvPr>
            <p:ph type="sldImg"/>
          </p:nvPr>
        </p:nvSpPr>
        <p:spPr>
          <a:xfrm>
            <a:off x="1181100" y="696913"/>
            <a:ext cx="4648200" cy="3486150"/>
          </a:xfrm>
          <a:ln/>
        </p:spPr>
      </p:sp>
      <p:sp>
        <p:nvSpPr>
          <p:cNvPr id="430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extLst>
      <p:ext uri="{BB962C8B-B14F-4D97-AF65-F5344CB8AC3E}">
        <p14:creationId xmlns:p14="http://schemas.microsoft.com/office/powerpoint/2010/main" val="3598307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81100" y="696913"/>
            <a:ext cx="4648200" cy="3486150"/>
          </a:xfrm>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3EAC85-F9A0-4BA6-B900-CA0F0ABA907F}" type="slidenum">
              <a:rPr lang="en-US" altLang="en-US" sz="1200" smtClean="0"/>
              <a:pPr/>
              <a:t>16</a:t>
            </a:fld>
            <a:endParaRPr lang="en-US" altLang="en-US" sz="1200"/>
          </a:p>
        </p:txBody>
      </p:sp>
    </p:spTree>
    <p:extLst>
      <p:ext uri="{BB962C8B-B14F-4D97-AF65-F5344CB8AC3E}">
        <p14:creationId xmlns:p14="http://schemas.microsoft.com/office/powerpoint/2010/main" val="1866276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1181100" y="696913"/>
            <a:ext cx="4648200" cy="3486150"/>
          </a:xfrm>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2FBE630-06E9-4619-829B-F4F16D5CE698}" type="slidenum">
              <a:rPr lang="en-US" altLang="en-US" sz="1200" smtClean="0"/>
              <a:pPr/>
              <a:t>17</a:t>
            </a:fld>
            <a:endParaRPr lang="en-US" altLang="en-US" sz="1200"/>
          </a:p>
        </p:txBody>
      </p:sp>
    </p:spTree>
    <p:extLst>
      <p:ext uri="{BB962C8B-B14F-4D97-AF65-F5344CB8AC3E}">
        <p14:creationId xmlns:p14="http://schemas.microsoft.com/office/powerpoint/2010/main" val="765513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6667A1-4AC3-4E22-8CDB-297D38B2BBA7}" type="slidenum">
              <a:rPr lang="en-US" smtClean="0"/>
              <a:pPr/>
              <a:t>18</a:t>
            </a:fld>
            <a:endParaRPr lang="en-US"/>
          </a:p>
        </p:txBody>
      </p:sp>
    </p:spTree>
    <p:extLst>
      <p:ext uri="{BB962C8B-B14F-4D97-AF65-F5344CB8AC3E}">
        <p14:creationId xmlns:p14="http://schemas.microsoft.com/office/powerpoint/2010/main" val="1201674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7A51E1D-E5B7-4A97-B1D5-2E2F333B254B}" type="slidenum">
              <a:rPr lang="en-US" smtClean="0"/>
              <a:pPr>
                <a:defRPr/>
              </a:pPr>
              <a:t>19</a:t>
            </a:fld>
            <a:endParaRPr lang="en-US" dirty="0"/>
          </a:p>
        </p:txBody>
      </p:sp>
    </p:spTree>
    <p:extLst>
      <p:ext uri="{BB962C8B-B14F-4D97-AF65-F5344CB8AC3E}">
        <p14:creationId xmlns:p14="http://schemas.microsoft.com/office/powerpoint/2010/main" val="411187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181100" y="696913"/>
            <a:ext cx="4648200" cy="3486150"/>
          </a:xfrm>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C5E3D4F-91AA-499A-8323-31B7DCA3912D}" type="slidenum">
              <a:rPr lang="en-US" altLang="en-US" sz="1200" smtClean="0"/>
              <a:pPr/>
              <a:t>20</a:t>
            </a:fld>
            <a:endParaRPr lang="en-US" altLang="en-US" sz="1200"/>
          </a:p>
        </p:txBody>
      </p:sp>
    </p:spTree>
    <p:extLst>
      <p:ext uri="{BB962C8B-B14F-4D97-AF65-F5344CB8AC3E}">
        <p14:creationId xmlns:p14="http://schemas.microsoft.com/office/powerpoint/2010/main" val="220260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7A51E1D-E5B7-4A97-B1D5-2E2F333B254B}" type="slidenum">
              <a:rPr lang="en-US" smtClean="0"/>
              <a:pPr>
                <a:defRPr/>
              </a:pPr>
              <a:t>21</a:t>
            </a:fld>
            <a:endParaRPr lang="en-US" dirty="0"/>
          </a:p>
        </p:txBody>
      </p:sp>
    </p:spTree>
    <p:extLst>
      <p:ext uri="{BB962C8B-B14F-4D97-AF65-F5344CB8AC3E}">
        <p14:creationId xmlns:p14="http://schemas.microsoft.com/office/powerpoint/2010/main" val="406060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42C100B-0343-45D0-A16D-C6BB662E5498}" type="slidenum">
              <a:rPr lang="en-US" altLang="en-US" sz="1200" smtClean="0"/>
              <a:pPr/>
              <a:t>2</a:t>
            </a:fld>
            <a:endParaRPr lang="en-US" altLang="en-US" sz="1200"/>
          </a:p>
        </p:txBody>
      </p:sp>
      <p:sp>
        <p:nvSpPr>
          <p:cNvPr id="8195" name="Rectangle 2"/>
          <p:cNvSpPr>
            <a:spLocks noGrp="1" noRot="1" noChangeAspect="1" noChangeArrowheads="1" noTextEdit="1"/>
          </p:cNvSpPr>
          <p:nvPr>
            <p:ph type="sldImg"/>
          </p:nvPr>
        </p:nvSpPr>
        <p:spPr>
          <a:xfrm>
            <a:off x="1181100" y="696913"/>
            <a:ext cx="4648200" cy="3486150"/>
          </a:xfrm>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extLst>
      <p:ext uri="{BB962C8B-B14F-4D97-AF65-F5344CB8AC3E}">
        <p14:creationId xmlns:p14="http://schemas.microsoft.com/office/powerpoint/2010/main" val="1722412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7A51E1D-E5B7-4A97-B1D5-2E2F333B254B}" type="slidenum">
              <a:rPr lang="en-US" smtClean="0"/>
              <a:pPr>
                <a:defRPr/>
              </a:pPr>
              <a:t>22</a:t>
            </a:fld>
            <a:endParaRPr lang="en-US" dirty="0"/>
          </a:p>
        </p:txBody>
      </p:sp>
    </p:spTree>
    <p:extLst>
      <p:ext uri="{BB962C8B-B14F-4D97-AF65-F5344CB8AC3E}">
        <p14:creationId xmlns:p14="http://schemas.microsoft.com/office/powerpoint/2010/main" val="559967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7A51E1D-E5B7-4A97-B1D5-2E2F333B254B}" type="slidenum">
              <a:rPr lang="en-US" smtClean="0"/>
              <a:pPr>
                <a:defRPr/>
              </a:pPr>
              <a:t>23</a:t>
            </a:fld>
            <a:endParaRPr lang="en-US" dirty="0"/>
          </a:p>
        </p:txBody>
      </p:sp>
    </p:spTree>
    <p:extLst>
      <p:ext uri="{BB962C8B-B14F-4D97-AF65-F5344CB8AC3E}">
        <p14:creationId xmlns:p14="http://schemas.microsoft.com/office/powerpoint/2010/main" val="980404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branch?</a:t>
            </a:r>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24</a:t>
            </a:fld>
            <a:endParaRPr lang="en-US" altLang="en-US"/>
          </a:p>
        </p:txBody>
      </p:sp>
    </p:spTree>
    <p:extLst>
      <p:ext uri="{BB962C8B-B14F-4D97-AF65-F5344CB8AC3E}">
        <p14:creationId xmlns:p14="http://schemas.microsoft.com/office/powerpoint/2010/main" val="4025726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30</a:t>
            </a:fld>
            <a:endParaRPr lang="en-US" altLang="en-US"/>
          </a:p>
        </p:txBody>
      </p:sp>
    </p:spTree>
    <p:extLst>
      <p:ext uri="{BB962C8B-B14F-4D97-AF65-F5344CB8AC3E}">
        <p14:creationId xmlns:p14="http://schemas.microsoft.com/office/powerpoint/2010/main" val="921031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Why clone recursive?</a:t>
            </a:r>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31</a:t>
            </a:fld>
            <a:endParaRPr lang="en-US" altLang="en-US"/>
          </a:p>
        </p:txBody>
      </p:sp>
    </p:spTree>
    <p:extLst>
      <p:ext uri="{BB962C8B-B14F-4D97-AF65-F5344CB8AC3E}">
        <p14:creationId xmlns:p14="http://schemas.microsoft.com/office/powerpoint/2010/main" val="696631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F36D070-460B-47F5-938F-8720F49408CA}" type="slidenum">
              <a:rPr lang="en-US" altLang="en-US" sz="1200" smtClean="0"/>
              <a:pPr/>
              <a:t>5</a:t>
            </a:fld>
            <a:endParaRPr lang="en-US" altLang="en-US" sz="1200"/>
          </a:p>
        </p:txBody>
      </p:sp>
      <p:sp>
        <p:nvSpPr>
          <p:cNvPr id="10243" name="Rectangle 1026"/>
          <p:cNvSpPr>
            <a:spLocks noGrp="1" noRot="1" noChangeAspect="1" noChangeArrowheads="1" noTextEdit="1"/>
          </p:cNvSpPr>
          <p:nvPr>
            <p:ph type="sldImg"/>
          </p:nvPr>
        </p:nvSpPr>
        <p:spPr>
          <a:xfrm>
            <a:off x="1181100" y="696913"/>
            <a:ext cx="4648200" cy="3486150"/>
          </a:xfrm>
          <a:ln/>
        </p:spPr>
      </p:sp>
      <p:sp>
        <p:nvSpPr>
          <p:cNvPr id="102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extLst>
      <p:ext uri="{BB962C8B-B14F-4D97-AF65-F5344CB8AC3E}">
        <p14:creationId xmlns:p14="http://schemas.microsoft.com/office/powerpoint/2010/main" val="2849751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1181100" y="696913"/>
            <a:ext cx="4648200" cy="3486150"/>
          </a:xfrm>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n-US" altLang="en-US"/>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EDB968-49E7-46A3-A24F-1C37875D7226}" type="slidenum">
              <a:rPr lang="en-US" altLang="en-US" sz="1200" smtClean="0"/>
              <a:pPr/>
              <a:t>6</a:t>
            </a:fld>
            <a:endParaRPr lang="en-US" altLang="en-US" sz="1200"/>
          </a:p>
        </p:txBody>
      </p:sp>
    </p:spTree>
    <p:extLst>
      <p:ext uri="{BB962C8B-B14F-4D97-AF65-F5344CB8AC3E}">
        <p14:creationId xmlns:p14="http://schemas.microsoft.com/office/powerpoint/2010/main" val="12997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1181100" y="696913"/>
            <a:ext cx="4648200" cy="3486150"/>
          </a:xfrm>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551FB54-BD38-4FF1-8BEC-5F78513160DF}" type="slidenum">
              <a:rPr lang="en-US" altLang="en-US" sz="1200" smtClean="0"/>
              <a:pPr/>
              <a:t>7</a:t>
            </a:fld>
            <a:endParaRPr lang="en-US" altLang="en-US" sz="1200"/>
          </a:p>
        </p:txBody>
      </p:sp>
    </p:spTree>
    <p:extLst>
      <p:ext uri="{BB962C8B-B14F-4D97-AF65-F5344CB8AC3E}">
        <p14:creationId xmlns:p14="http://schemas.microsoft.com/office/powerpoint/2010/main" val="321216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1181100" y="696913"/>
            <a:ext cx="4648200" cy="3486150"/>
          </a:xfrm>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4FEBC3-DC4B-45E0-A627-2E0A8EAD464A}" type="slidenum">
              <a:rPr lang="en-US" altLang="en-US" sz="1200" smtClean="0"/>
              <a:pPr/>
              <a:t>8</a:t>
            </a:fld>
            <a:endParaRPr lang="en-US" altLang="en-US" sz="1200"/>
          </a:p>
        </p:txBody>
      </p:sp>
    </p:spTree>
    <p:extLst>
      <p:ext uri="{BB962C8B-B14F-4D97-AF65-F5344CB8AC3E}">
        <p14:creationId xmlns:p14="http://schemas.microsoft.com/office/powerpoint/2010/main" val="3633030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1181100" y="696913"/>
            <a:ext cx="4648200" cy="3486150"/>
          </a:xfrm>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AFAD49-1DBD-41F4-905A-169460918F79}" type="slidenum">
              <a:rPr lang="en-US" altLang="en-US" sz="1200" smtClean="0"/>
              <a:pPr/>
              <a:t>9</a:t>
            </a:fld>
            <a:endParaRPr lang="en-US" altLang="en-US" sz="1200"/>
          </a:p>
        </p:txBody>
      </p:sp>
    </p:spTree>
    <p:extLst>
      <p:ext uri="{BB962C8B-B14F-4D97-AF65-F5344CB8AC3E}">
        <p14:creationId xmlns:p14="http://schemas.microsoft.com/office/powerpoint/2010/main" val="1155242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1181100" y="696913"/>
            <a:ext cx="4648200" cy="3486150"/>
          </a:xfrm>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C8A8164-2FDA-4B7A-97EE-7D235EB8C490}" type="slidenum">
              <a:rPr lang="en-US" altLang="en-US" sz="1200" smtClean="0"/>
              <a:pPr/>
              <a:t>10</a:t>
            </a:fld>
            <a:endParaRPr lang="en-US" altLang="en-US" sz="1200"/>
          </a:p>
        </p:txBody>
      </p:sp>
    </p:spTree>
    <p:extLst>
      <p:ext uri="{BB962C8B-B14F-4D97-AF65-F5344CB8AC3E}">
        <p14:creationId xmlns:p14="http://schemas.microsoft.com/office/powerpoint/2010/main" val="3309242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1181100" y="696913"/>
            <a:ext cx="4648200" cy="3486150"/>
          </a:xfrm>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simple database that </a:t>
            </a:r>
            <a:r>
              <a:rPr lang="en-US" altLang="en-US" u="sng"/>
              <a:t>kept all the changes</a:t>
            </a:r>
            <a:r>
              <a:rPr lang="en-US" altLang="en-US"/>
              <a:t> to files under revision control</a:t>
            </a: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panose="020B0604020202020204" pitchFamily="34" charset="0"/>
                <a:ea typeface="MS PGothic" panose="020B0600070205080204" pitchFamily="34" charset="-128"/>
              </a:defRPr>
            </a:lvl1pPr>
            <a:lvl2pPr marL="742950" indent="-285750" defTabSz="931863">
              <a:defRPr sz="2400">
                <a:solidFill>
                  <a:schemeClr val="tx1"/>
                </a:solidFill>
                <a:latin typeface="Arial" panose="020B0604020202020204" pitchFamily="34" charset="0"/>
                <a:ea typeface="MS PGothic" panose="020B0600070205080204" pitchFamily="34" charset="-128"/>
              </a:defRPr>
            </a:lvl2pPr>
            <a:lvl3pPr marL="1143000" indent="-228600" defTabSz="931863">
              <a:defRPr sz="2400">
                <a:solidFill>
                  <a:schemeClr val="tx1"/>
                </a:solidFill>
                <a:latin typeface="Arial" panose="020B0604020202020204" pitchFamily="34" charset="0"/>
                <a:ea typeface="MS PGothic" panose="020B0600070205080204" pitchFamily="34" charset="-128"/>
              </a:defRPr>
            </a:lvl3pPr>
            <a:lvl4pPr marL="1600200" indent="-228600" defTabSz="931863">
              <a:defRPr sz="2400">
                <a:solidFill>
                  <a:schemeClr val="tx1"/>
                </a:solidFill>
                <a:latin typeface="Arial" panose="020B0604020202020204" pitchFamily="34" charset="0"/>
                <a:ea typeface="MS PGothic" panose="020B0600070205080204" pitchFamily="34" charset="-128"/>
              </a:defRPr>
            </a:lvl4pPr>
            <a:lvl5pPr marL="2057400" indent="-228600" defTabSz="931863">
              <a:defRPr sz="24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DCABFE8-234E-4CB7-838B-960800A5178A}" type="slidenum">
              <a:rPr lang="en-US" altLang="en-US" sz="1200" smtClean="0"/>
              <a:pPr/>
              <a:t>11</a:t>
            </a:fld>
            <a:endParaRPr lang="en-US" altLang="en-US" sz="1200"/>
          </a:p>
        </p:txBody>
      </p:sp>
    </p:spTree>
    <p:extLst>
      <p:ext uri="{BB962C8B-B14F-4D97-AF65-F5344CB8AC3E}">
        <p14:creationId xmlns:p14="http://schemas.microsoft.com/office/powerpoint/2010/main" val="3736442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0" name="Group 9"/>
          <p:cNvGrpSpPr/>
          <p:nvPr/>
        </p:nvGrpSpPr>
        <p:grpSpPr>
          <a:xfrm>
            <a:off x="-57150" y="-76200"/>
            <a:ext cx="92583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p:nvSpPr>
        <p:spPr bwMode="hidden">
          <a:xfrm>
            <a:off x="2" y="0"/>
            <a:ext cx="7491827"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2160"/>
          </a:p>
        </p:txBody>
      </p:sp>
      <p:sp>
        <p:nvSpPr>
          <p:cNvPr id="2" name="Title 1"/>
          <p:cNvSpPr>
            <a:spLocks noGrp="1"/>
          </p:cNvSpPr>
          <p:nvPr>
            <p:ph type="ctrTitle"/>
          </p:nvPr>
        </p:nvSpPr>
        <p:spPr>
          <a:xfrm>
            <a:off x="428625" y="1714500"/>
            <a:ext cx="6286500" cy="2438400"/>
          </a:xfrm>
        </p:spPr>
        <p:txBody>
          <a:bodyPr anchor="b" anchorCtr="0">
            <a:noAutofit/>
          </a:bodyPr>
          <a:lstStyle>
            <a:lvl1pP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28625" y="4381500"/>
            <a:ext cx="6286500" cy="762000"/>
          </a:xfrm>
        </p:spPr>
        <p:txBody>
          <a:bodyPr>
            <a:noAutofit/>
          </a:bodyPr>
          <a:lstStyle>
            <a:lvl1pPr marL="0" indent="0" algn="l">
              <a:spcBef>
                <a:spcPts val="0"/>
              </a:spcBef>
              <a:buNone/>
              <a:defRPr sz="180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pic>
        <p:nvPicPr>
          <p:cNvPr id="11" name="Picture 10"/>
          <p:cNvPicPr>
            <a:picLocks noChangeAspect="1"/>
          </p:cNvPicPr>
          <p:nvPr/>
        </p:nvPicPr>
        <p:blipFill>
          <a:blip r:embed="rId2"/>
          <a:stretch>
            <a:fillRect/>
          </a:stretch>
        </p:blipFill>
        <p:spPr bwMode="black">
          <a:xfrm>
            <a:off x="7139226" y="6095769"/>
            <a:ext cx="1691640" cy="640631"/>
          </a:xfrm>
          <a:prstGeom prst="rect">
            <a:avLst/>
          </a:prstGeom>
        </p:spPr>
      </p:pic>
      <p:sp>
        <p:nvSpPr>
          <p:cNvPr id="8" name="Footer Placeholder 4"/>
          <p:cNvSpPr txBox="1">
            <a:spLocks/>
          </p:cNvSpPr>
          <p:nvPr/>
        </p:nvSpPr>
        <p:spPr>
          <a:xfrm>
            <a:off x="428625" y="6317033"/>
            <a:ext cx="40005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516" dirty="0">
                <a:solidFill>
                  <a:schemeClr val="bg1"/>
                </a:solidFill>
              </a:rPr>
              <a:t>DXC Proprietary and Confidential</a:t>
            </a:r>
          </a:p>
        </p:txBody>
      </p:sp>
      <p:sp>
        <p:nvSpPr>
          <p:cNvPr id="9" name="Text Box 115"/>
          <p:cNvSpPr txBox="1">
            <a:spLocks noChangeArrowheads="1"/>
          </p:cNvSpPr>
          <p:nvPr/>
        </p:nvSpPr>
        <p:spPr bwMode="auto">
          <a:xfrm>
            <a:off x="7429501" y="533400"/>
            <a:ext cx="1285875" cy="228600"/>
          </a:xfrm>
          <a:prstGeom prst="rect">
            <a:avLst/>
          </a:prstGeom>
          <a:noFill/>
          <a:ln w="9525">
            <a:noFill/>
            <a:miter lim="800000"/>
            <a:headEnd/>
            <a:tailEnd/>
          </a:ln>
          <a:effectLst/>
        </p:spPr>
        <p:txBody>
          <a:bodyPr wrap="none" lIns="0" tIns="0" rIns="0" bIns="0" anchor="t" anchorCtr="0">
            <a:noAutofit/>
          </a:bodyPr>
          <a:lstStyle/>
          <a:p>
            <a:pPr algn="r" defTabSz="384721">
              <a:spcBef>
                <a:spcPts val="0"/>
              </a:spcBef>
            </a:pPr>
            <a:fld id="{03C7D0F0-10D5-4191-B6F4-99306F468FEF}" type="datetime4">
              <a:rPr lang="en-US" sz="656" b="0" smtClean="0">
                <a:solidFill>
                  <a:schemeClr val="tx1"/>
                </a:solidFill>
              </a:rPr>
              <a:pPr algn="r" defTabSz="384721">
                <a:spcBef>
                  <a:spcPts val="0"/>
                </a:spcBef>
              </a:pPr>
              <a:t>October 23, 2019</a:t>
            </a:fld>
            <a:endParaRPr lang="en-US" sz="656" b="0" dirty="0">
              <a:solidFill>
                <a:schemeClr val="tx1"/>
              </a:solidFill>
            </a:endParaRPr>
          </a:p>
        </p:txBody>
      </p:sp>
    </p:spTree>
    <p:extLst>
      <p:ext uri="{BB962C8B-B14F-4D97-AF65-F5344CB8AC3E}">
        <p14:creationId xmlns:p14="http://schemas.microsoft.com/office/powerpoint/2010/main" val="100037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02">
    <p:spTree>
      <p:nvGrpSpPr>
        <p:cNvPr id="1" name=""/>
        <p:cNvGrpSpPr/>
        <p:nvPr/>
      </p:nvGrpSpPr>
      <p:grpSpPr>
        <a:xfrm>
          <a:off x="0" y="0"/>
          <a:ext cx="0" cy="0"/>
          <a:chOff x="0" y="0"/>
          <a:chExt cx="0" cy="0"/>
        </a:xfrm>
      </p:grpSpPr>
      <p:grpSp>
        <p:nvGrpSpPr>
          <p:cNvPr id="9" name="Group 8"/>
          <p:cNvGrpSpPr/>
          <p:nvPr/>
        </p:nvGrpSpPr>
        <p:grpSpPr>
          <a:xfrm>
            <a:off x="-57150" y="-76200"/>
            <a:ext cx="92583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p:nvPicPr>
        <p:blipFill>
          <a:blip r:embed="rId2"/>
          <a:stretch>
            <a:fillRect/>
          </a:stretch>
        </p:blipFill>
        <p:spPr bwMode="black">
          <a:xfrm>
            <a:off x="314404" y="6095769"/>
            <a:ext cx="1691640" cy="640631"/>
          </a:xfrm>
          <a:prstGeom prst="rect">
            <a:avLst/>
          </a:prstGeom>
        </p:spPr>
      </p:pic>
      <p:sp>
        <p:nvSpPr>
          <p:cNvPr id="8" name="Freeform 9"/>
          <p:cNvSpPr>
            <a:spLocks noChangeAspect="1"/>
          </p:cNvSpPr>
          <p:nvPr/>
        </p:nvSpPr>
        <p:spPr bwMode="black">
          <a:xfrm>
            <a:off x="226774" y="-1"/>
            <a:ext cx="456398"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2160"/>
          </a:p>
        </p:txBody>
      </p:sp>
      <p:sp>
        <p:nvSpPr>
          <p:cNvPr id="15" name="Title 1"/>
          <p:cNvSpPr>
            <a:spLocks noGrp="1"/>
          </p:cNvSpPr>
          <p:nvPr>
            <p:ph type="ctrTitle"/>
          </p:nvPr>
        </p:nvSpPr>
        <p:spPr>
          <a:xfrm>
            <a:off x="428625" y="533400"/>
            <a:ext cx="6286500" cy="2857500"/>
          </a:xfrm>
        </p:spPr>
        <p:txBody>
          <a:bodyPr anchor="b" anchorCtr="0">
            <a:noAutofit/>
          </a:bodyPr>
          <a:lstStyle>
            <a:lvl1pPr>
              <a:defRPr sz="2813">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428625" y="3657600"/>
            <a:ext cx="6286500" cy="762000"/>
          </a:xfrm>
        </p:spPr>
        <p:txBody>
          <a:bodyPr>
            <a:noAutofit/>
          </a:bodyPr>
          <a:lstStyle>
            <a:lvl1pPr marL="0" indent="0" algn="l">
              <a:spcBef>
                <a:spcPts val="0"/>
              </a:spcBef>
              <a:buNone/>
              <a:defRPr sz="1313">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p:nvSpPr>
        <p:spPr>
          <a:xfrm>
            <a:off x="3000375" y="6317033"/>
            <a:ext cx="314325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16" dirty="0"/>
              <a:t>DXC Proprietary and Confidential</a:t>
            </a:r>
          </a:p>
        </p:txBody>
      </p:sp>
      <p:sp>
        <p:nvSpPr>
          <p:cNvPr id="19" name="Text Box 115"/>
          <p:cNvSpPr txBox="1">
            <a:spLocks noChangeArrowheads="1"/>
          </p:cNvSpPr>
          <p:nvPr/>
        </p:nvSpPr>
        <p:spPr bwMode="auto">
          <a:xfrm>
            <a:off x="7429501" y="6317033"/>
            <a:ext cx="1285875" cy="228600"/>
          </a:xfrm>
          <a:prstGeom prst="rect">
            <a:avLst/>
          </a:prstGeom>
          <a:noFill/>
          <a:ln w="9525">
            <a:noFill/>
            <a:miter lim="800000"/>
            <a:headEnd/>
            <a:tailEnd/>
          </a:ln>
          <a:effectLst/>
        </p:spPr>
        <p:txBody>
          <a:bodyPr wrap="none" lIns="0" tIns="0" rIns="0" bIns="8573" anchor="ctr" anchorCtr="0">
            <a:noAutofit/>
          </a:bodyPr>
          <a:lstStyle/>
          <a:p>
            <a:pPr algn="r" defTabSz="384721">
              <a:spcBef>
                <a:spcPts val="0"/>
              </a:spcBef>
            </a:pPr>
            <a:fld id="{03C7D0F0-10D5-4191-B6F4-99306F468FEF}" type="datetime4">
              <a:rPr lang="en-US" sz="656" b="0" smtClean="0">
                <a:solidFill>
                  <a:schemeClr val="tx1"/>
                </a:solidFill>
              </a:rPr>
              <a:pPr algn="r" defTabSz="384721">
                <a:spcBef>
                  <a:spcPts val="0"/>
                </a:spcBef>
              </a:pPr>
              <a:t>October 23, 2019</a:t>
            </a:fld>
            <a:endParaRPr lang="en-US" sz="656" b="0" dirty="0">
              <a:solidFill>
                <a:schemeClr val="tx1"/>
              </a:solidFill>
            </a:endParaRPr>
          </a:p>
        </p:txBody>
      </p:sp>
    </p:spTree>
    <p:extLst>
      <p:ext uri="{BB962C8B-B14F-4D97-AF65-F5344CB8AC3E}">
        <p14:creationId xmlns:p14="http://schemas.microsoft.com/office/powerpoint/2010/main" val="354540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57150" y="-76200"/>
            <a:ext cx="92583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428625" y="533136"/>
            <a:ext cx="6286500" cy="2857500"/>
          </a:xfrm>
        </p:spPr>
        <p:txBody>
          <a:bodyPr anchor="b" anchorCtr="0">
            <a:noAutofit/>
          </a:bodyPr>
          <a:lstStyle>
            <a:lvl1pPr>
              <a:defRPr sz="45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428625" y="3657600"/>
            <a:ext cx="6286500" cy="762000"/>
          </a:xfrm>
        </p:spPr>
        <p:txBody>
          <a:bodyPr>
            <a:noAutofit/>
          </a:bodyPr>
          <a:lstStyle>
            <a:lvl1pPr marL="0" indent="0" algn="l">
              <a:spcBef>
                <a:spcPts val="0"/>
              </a:spcBef>
              <a:buNone/>
              <a:defRPr sz="180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p:nvSpPr>
        <p:spPr bwMode="black">
          <a:xfrm>
            <a:off x="226774" y="-2"/>
            <a:ext cx="456398"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2160"/>
          </a:p>
        </p:txBody>
      </p:sp>
      <p:pic>
        <p:nvPicPr>
          <p:cNvPr id="9" name="Picture 8"/>
          <p:cNvPicPr>
            <a:picLocks noChangeAspect="1"/>
          </p:cNvPicPr>
          <p:nvPr/>
        </p:nvPicPr>
        <p:blipFill>
          <a:blip r:embed="rId2"/>
          <a:stretch>
            <a:fillRect/>
          </a:stretch>
        </p:blipFill>
        <p:spPr bwMode="black">
          <a:xfrm>
            <a:off x="314404" y="6095769"/>
            <a:ext cx="1691640" cy="640631"/>
          </a:xfrm>
          <a:prstGeom prst="rect">
            <a:avLst/>
          </a:prstGeom>
        </p:spPr>
      </p:pic>
      <p:sp>
        <p:nvSpPr>
          <p:cNvPr id="17" name="Footer Placeholder 4"/>
          <p:cNvSpPr txBox="1">
            <a:spLocks/>
          </p:cNvSpPr>
          <p:nvPr/>
        </p:nvSpPr>
        <p:spPr>
          <a:xfrm>
            <a:off x="3000375" y="6317033"/>
            <a:ext cx="314325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16" dirty="0">
                <a:solidFill>
                  <a:schemeClr val="bg1"/>
                </a:solidFill>
              </a:rPr>
              <a:t>DXC Proprietary and Confidential</a:t>
            </a:r>
          </a:p>
        </p:txBody>
      </p:sp>
      <p:sp>
        <p:nvSpPr>
          <p:cNvPr id="18" name="Text Box 115"/>
          <p:cNvSpPr txBox="1">
            <a:spLocks noChangeArrowheads="1"/>
          </p:cNvSpPr>
          <p:nvPr/>
        </p:nvSpPr>
        <p:spPr bwMode="auto">
          <a:xfrm>
            <a:off x="7429501" y="6317033"/>
            <a:ext cx="1285875" cy="228600"/>
          </a:xfrm>
          <a:prstGeom prst="rect">
            <a:avLst/>
          </a:prstGeom>
          <a:noFill/>
          <a:ln w="9525">
            <a:noFill/>
            <a:miter lim="800000"/>
            <a:headEnd/>
            <a:tailEnd/>
          </a:ln>
          <a:effectLst/>
        </p:spPr>
        <p:txBody>
          <a:bodyPr wrap="none" lIns="0" tIns="0" rIns="0" bIns="8573" anchor="ctr" anchorCtr="0">
            <a:noAutofit/>
          </a:bodyPr>
          <a:lstStyle/>
          <a:p>
            <a:pPr algn="r" defTabSz="384721">
              <a:spcBef>
                <a:spcPts val="0"/>
              </a:spcBef>
            </a:pPr>
            <a:fld id="{03C7D0F0-10D5-4191-B6F4-99306F468FEF}" type="datetime4">
              <a:rPr lang="en-US" sz="656" b="0" smtClean="0">
                <a:solidFill>
                  <a:schemeClr val="bg1"/>
                </a:solidFill>
              </a:rPr>
              <a:pPr algn="r" defTabSz="384721">
                <a:spcBef>
                  <a:spcPts val="0"/>
                </a:spcBef>
              </a:pPr>
              <a:t>October 23, 2019</a:t>
            </a:fld>
            <a:endParaRPr lang="en-US" sz="656" b="0" dirty="0">
              <a:solidFill>
                <a:schemeClr val="bg1"/>
              </a:solidFill>
            </a:endParaRPr>
          </a:p>
        </p:txBody>
      </p:sp>
    </p:spTree>
    <p:extLst>
      <p:ext uri="{BB962C8B-B14F-4D97-AF65-F5344CB8AC3E}">
        <p14:creationId xmlns:p14="http://schemas.microsoft.com/office/powerpoint/2010/main" val="52223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28625" y="1714499"/>
            <a:ext cx="8286750" cy="4267730"/>
          </a:xfrm>
        </p:spPr>
        <p:txBody>
          <a:bodyPr numCol="2" spcCol="457200">
            <a:normAutofit/>
          </a:bodyPr>
          <a:lstStyle>
            <a:lvl1pPr marL="257175" indent="-257175">
              <a:spcBef>
                <a:spcPts val="422"/>
              </a:spcBef>
              <a:buFont typeface="Arial" panose="020B0604020202020204" pitchFamily="34" charset="0"/>
              <a:buChar char="•"/>
              <a:tabLst>
                <a:tab pos="2970610" algn="r"/>
              </a:tabLst>
              <a:defRPr sz="1800"/>
            </a:lvl1pPr>
            <a:lvl2pPr marL="321469" indent="-107156">
              <a:spcBef>
                <a:spcPts val="281"/>
              </a:spcBef>
              <a:buFont typeface="Arial" pitchFamily="34" charset="0"/>
              <a:buChar char="–"/>
              <a:tabLst>
                <a:tab pos="2970610" algn="r"/>
              </a:tabLst>
              <a:defRPr sz="938"/>
            </a:lvl2pPr>
            <a:lvl3pPr marL="428625" indent="-107156">
              <a:spcBef>
                <a:spcPts val="281"/>
              </a:spcBef>
              <a:buFont typeface="Arial" pitchFamily="34" charset="0"/>
              <a:buChar char="–"/>
              <a:tabLst>
                <a:tab pos="2970610" algn="r"/>
              </a:tabLst>
              <a:defRPr sz="938"/>
            </a:lvl3pPr>
            <a:lvl4pPr marL="535781" indent="-107156">
              <a:spcBef>
                <a:spcPts val="281"/>
              </a:spcBef>
              <a:buFont typeface="Arial" pitchFamily="34" charset="0"/>
              <a:buChar char="–"/>
              <a:tabLst>
                <a:tab pos="2970610" algn="r"/>
              </a:tabLst>
              <a:defRPr sz="938"/>
            </a:lvl4pPr>
            <a:lvl5pPr marL="642938" indent="-107156">
              <a:spcBef>
                <a:spcPts val="281"/>
              </a:spcBef>
              <a:buFont typeface="Arial" pitchFamily="34" charset="0"/>
              <a:buChar char="–"/>
              <a:tabLst>
                <a:tab pos="2970610" algn="r"/>
              </a:tabLst>
              <a:defRPr sz="938"/>
            </a:lvl5pPr>
            <a:lvl6pPr marL="750094" indent="-107156">
              <a:spcBef>
                <a:spcPts val="281"/>
              </a:spcBef>
              <a:buFont typeface="Arial" pitchFamily="34" charset="0"/>
              <a:buChar char="–"/>
              <a:tabLst>
                <a:tab pos="2970610" algn="r"/>
              </a:tabLst>
              <a:defRPr sz="938" baseline="0"/>
            </a:lvl6pPr>
            <a:lvl7pPr marL="857250" indent="-107156">
              <a:spcBef>
                <a:spcPts val="281"/>
              </a:spcBef>
              <a:buFont typeface="Arial" pitchFamily="34" charset="0"/>
              <a:buChar char="–"/>
              <a:tabLst>
                <a:tab pos="2970610" algn="r"/>
              </a:tabLst>
              <a:defRPr sz="938" baseline="0"/>
            </a:lvl7pPr>
            <a:lvl8pPr marL="964406" indent="-107156">
              <a:spcBef>
                <a:spcPts val="281"/>
              </a:spcBef>
              <a:buFont typeface="Arial" pitchFamily="34" charset="0"/>
              <a:buChar char="–"/>
              <a:tabLst>
                <a:tab pos="2970610" algn="r"/>
              </a:tabLst>
              <a:defRPr sz="938" baseline="0"/>
            </a:lvl8pPr>
            <a:lvl9pPr marL="1071563" indent="-107156">
              <a:spcBef>
                <a:spcPts val="281"/>
              </a:spcBef>
              <a:buFont typeface="Arial" pitchFamily="34" charset="0"/>
              <a:buChar char="–"/>
              <a:tabLst>
                <a:tab pos="2970610" algn="r"/>
              </a:tabLst>
              <a:defRPr sz="938" baseline="0"/>
            </a:lvl9pPr>
          </a:lstStyle>
          <a:p>
            <a:pPr lvl="0"/>
            <a:r>
              <a:rPr lang="en-US" dirty="0"/>
              <a:t>Edit Master text styles</a:t>
            </a:r>
          </a:p>
        </p:txBody>
      </p:sp>
    </p:spTree>
    <p:extLst>
      <p:ext uri="{BB962C8B-B14F-4D97-AF65-F5344CB8AC3E}">
        <p14:creationId xmlns:p14="http://schemas.microsoft.com/office/powerpoint/2010/main" val="80608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marL="470297" indent="-214313">
              <a:buFont typeface="Arial" panose="020B0604020202020204" pitchFamily="34" charset="0"/>
              <a:buChar char="-"/>
              <a:defRPr/>
            </a:lvl3pPr>
            <a:lvl4pPr marL="684609" indent="-214313">
              <a:buFont typeface="Courier New" panose="02070309020205020404" pitchFamily="49" charset="0"/>
              <a:buChar char="o"/>
              <a:defRPr/>
            </a:lvl4pPr>
            <a:lvl5pPr marL="321469" indent="-107156">
              <a:buFont typeface="Arial" pitchFamily="34" charset="0"/>
              <a:buChar char="–"/>
              <a:defRPr/>
            </a:lvl5pPr>
            <a:lvl6pPr marL="428625" indent="-107156">
              <a:buFont typeface="Arial" pitchFamily="34" charset="0"/>
              <a:buChar char="–"/>
              <a:defRPr baseline="0"/>
            </a:lvl6pPr>
            <a:lvl7pPr marL="535781" indent="-107156">
              <a:buFont typeface="Arial" pitchFamily="34" charset="0"/>
              <a:buChar char="–"/>
              <a:defRPr baseline="0"/>
            </a:lvl7pPr>
            <a:lvl8pPr marL="642938" indent="-107156">
              <a:buFont typeface="Arial" pitchFamily="34" charset="0"/>
              <a:buChar char="–"/>
              <a:defRPr baseline="0"/>
            </a:lvl8pPr>
            <a:lvl9pPr marL="750094" indent="-107156">
              <a:buFont typeface="Arial" pitchFamily="34" charset="0"/>
              <a:buChar char="–"/>
              <a:defRPr baseline="0"/>
            </a:lvl9pPr>
          </a:lstStyle>
          <a:p>
            <a:pPr lvl="0"/>
            <a:r>
              <a:rPr lang="en-US" dirty="0"/>
              <a:t>Edit Master text styles</a:t>
            </a:r>
          </a:p>
          <a:p>
            <a:pPr lvl="2"/>
            <a:r>
              <a:rPr lang="en-US" dirty="0"/>
              <a:t>Second level</a:t>
            </a:r>
          </a:p>
          <a:p>
            <a:pPr lvl="3"/>
            <a:r>
              <a:rPr lang="en-US" dirty="0"/>
              <a:t>Third level</a:t>
            </a:r>
          </a:p>
        </p:txBody>
      </p:sp>
    </p:spTree>
    <p:extLst>
      <p:ext uri="{BB962C8B-B14F-4D97-AF65-F5344CB8AC3E}">
        <p14:creationId xmlns:p14="http://schemas.microsoft.com/office/powerpoint/2010/main" val="283947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4191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6006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57150" y="-76200"/>
            <a:ext cx="92583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280194" y="0"/>
            <a:ext cx="351526"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2160"/>
          </a:p>
        </p:txBody>
      </p:sp>
      <p:sp>
        <p:nvSpPr>
          <p:cNvPr id="2" name="Title Placeholder 1"/>
          <p:cNvSpPr>
            <a:spLocks noGrp="1"/>
          </p:cNvSpPr>
          <p:nvPr>
            <p:ph type="title"/>
          </p:nvPr>
        </p:nvSpPr>
        <p:spPr>
          <a:xfrm>
            <a:off x="428625" y="533138"/>
            <a:ext cx="8286750" cy="1181363"/>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428626" y="1714502"/>
            <a:ext cx="7000875" cy="4267729"/>
          </a:xfrm>
          <a:prstGeom prst="rect">
            <a:avLst/>
          </a:prstGeom>
        </p:spPr>
        <p:txBody>
          <a:bodyPr vert="horz" lIns="0" tIns="0" rIns="0" bIns="0" rtlCol="0">
            <a:normAutofit/>
          </a:bodyPr>
          <a:lstStyle/>
          <a:p>
            <a:pPr lvl="0"/>
            <a:r>
              <a:rPr lang="en-US" dirty="0"/>
              <a:t>Edit Master text styles</a:t>
            </a:r>
          </a:p>
          <a:p>
            <a:pPr lvl="2"/>
            <a:r>
              <a:rPr lang="en-US" dirty="0"/>
              <a:t>Second level</a:t>
            </a:r>
          </a:p>
          <a:p>
            <a:pPr lvl="3"/>
            <a:r>
              <a:rPr lang="en-US" dirty="0"/>
              <a:t>Third level</a:t>
            </a:r>
          </a:p>
        </p:txBody>
      </p:sp>
      <p:pic>
        <p:nvPicPr>
          <p:cNvPr id="7" name="Picture 6"/>
          <p:cNvPicPr>
            <a:picLocks noChangeAspect="1"/>
          </p:cNvPicPr>
          <p:nvPr/>
        </p:nvPicPr>
        <p:blipFill>
          <a:blip r:embed="rId9"/>
          <a:stretch>
            <a:fillRect/>
          </a:stretch>
        </p:blipFill>
        <p:spPr bwMode="black">
          <a:xfrm>
            <a:off x="340519" y="6188075"/>
            <a:ext cx="1280160" cy="484802"/>
          </a:xfrm>
          <a:prstGeom prst="rect">
            <a:avLst/>
          </a:prstGeom>
        </p:spPr>
      </p:pic>
      <p:sp>
        <p:nvSpPr>
          <p:cNvPr id="60" name="Text Box 115"/>
          <p:cNvSpPr txBox="1">
            <a:spLocks noChangeArrowheads="1"/>
          </p:cNvSpPr>
          <p:nvPr/>
        </p:nvSpPr>
        <p:spPr bwMode="auto">
          <a:xfrm>
            <a:off x="7433470" y="6317031"/>
            <a:ext cx="1024731" cy="228600"/>
          </a:xfrm>
          <a:prstGeom prst="rect">
            <a:avLst/>
          </a:prstGeom>
          <a:noFill/>
          <a:ln w="9525">
            <a:noFill/>
            <a:miter lim="800000"/>
            <a:headEnd/>
            <a:tailEnd/>
          </a:ln>
          <a:effectLst/>
        </p:spPr>
        <p:txBody>
          <a:bodyPr wrap="none" lIns="0" tIns="0" rIns="0" bIns="0" anchor="ctr" anchorCtr="0">
            <a:noAutofit/>
          </a:bodyPr>
          <a:lstStyle/>
          <a:p>
            <a:pPr algn="r" defTabSz="384721">
              <a:spcBef>
                <a:spcPts val="0"/>
              </a:spcBef>
            </a:pPr>
            <a:fld id="{03C7D0F0-10D5-4191-B6F4-99306F468FEF}" type="datetime4">
              <a:rPr lang="en-US" sz="516" b="0" smtClean="0">
                <a:solidFill>
                  <a:schemeClr val="tx1"/>
                </a:solidFill>
              </a:rPr>
              <a:pPr algn="r" defTabSz="384721">
                <a:spcBef>
                  <a:spcPts val="0"/>
                </a:spcBef>
              </a:pPr>
              <a:t>October 23, 2019</a:t>
            </a:fld>
            <a:endParaRPr lang="en-US" sz="516" b="0" dirty="0">
              <a:solidFill>
                <a:schemeClr val="tx1"/>
              </a:solidFill>
            </a:endParaRPr>
          </a:p>
        </p:txBody>
      </p:sp>
      <p:sp>
        <p:nvSpPr>
          <p:cNvPr id="61" name="Text Box 115"/>
          <p:cNvSpPr txBox="1">
            <a:spLocks noChangeArrowheads="1"/>
          </p:cNvSpPr>
          <p:nvPr/>
        </p:nvSpPr>
        <p:spPr bwMode="auto">
          <a:xfrm>
            <a:off x="8458201" y="6317033"/>
            <a:ext cx="257175" cy="228600"/>
          </a:xfrm>
          <a:prstGeom prst="rect">
            <a:avLst/>
          </a:prstGeom>
          <a:noFill/>
          <a:ln w="9525">
            <a:noFill/>
            <a:miter lim="800000"/>
            <a:headEnd/>
            <a:tailEnd/>
          </a:ln>
          <a:effectLst/>
        </p:spPr>
        <p:txBody>
          <a:bodyPr wrap="square" lIns="0" tIns="0" rIns="0" bIns="0" anchor="ctr" anchorCtr="0">
            <a:noAutofit/>
          </a:bodyPr>
          <a:lstStyle/>
          <a:p>
            <a:pPr algn="r" defTabSz="384721">
              <a:spcBef>
                <a:spcPts val="0"/>
              </a:spcBef>
            </a:pPr>
            <a:fld id="{18E29826-F105-4F77-B977-03F4A4723A21}" type="slidenum">
              <a:rPr lang="en-US" sz="516" b="1" smtClean="0">
                <a:solidFill>
                  <a:schemeClr val="tx1"/>
                </a:solidFill>
              </a:rPr>
              <a:pPr algn="r" defTabSz="384721">
                <a:spcBef>
                  <a:spcPts val="0"/>
                </a:spcBef>
              </a:pPr>
              <a:t>‹#›</a:t>
            </a:fld>
            <a:endParaRPr lang="en-US" sz="516" b="1" dirty="0">
              <a:solidFill>
                <a:schemeClr val="tx1"/>
              </a:solidFill>
            </a:endParaRPr>
          </a:p>
        </p:txBody>
      </p:sp>
    </p:spTree>
    <p:extLst>
      <p:ext uri="{BB962C8B-B14F-4D97-AF65-F5344CB8AC3E}">
        <p14:creationId xmlns:p14="http://schemas.microsoft.com/office/powerpoint/2010/main" val="331064367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9" r:id="rId4"/>
    <p:sldLayoutId id="2147483730" r:id="rId5"/>
    <p:sldLayoutId id="2147483732" r:id="rId6"/>
    <p:sldLayoutId id="2147483743"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85000"/>
        </a:lnSpc>
        <a:spcBef>
          <a:spcPct val="0"/>
        </a:spcBef>
        <a:buNone/>
        <a:defRPr sz="2400" b="1" kern="1200">
          <a:solidFill>
            <a:schemeClr val="tx1"/>
          </a:solidFill>
          <a:latin typeface="+mj-lt"/>
          <a:ea typeface="+mj-ea"/>
          <a:cs typeface="+mj-cs"/>
        </a:defRPr>
      </a:lvl1pPr>
    </p:titleStyle>
    <p:bodyStyle>
      <a:lvl1pPr marL="257175" indent="-257175" algn="l" defTabSz="685800" rtl="0" eaLnBrk="1" latinLnBrk="0" hangingPunct="1">
        <a:spcBef>
          <a:spcPts val="563"/>
        </a:spcBef>
        <a:buFont typeface="Arial" panose="020B0604020202020204" pitchFamily="34" charset="0"/>
        <a:buChar char="•"/>
        <a:defRPr sz="1800" b="0" kern="1200">
          <a:solidFill>
            <a:schemeClr val="tx1"/>
          </a:solidFill>
          <a:latin typeface="+mn-lt"/>
          <a:ea typeface="+mn-ea"/>
          <a:cs typeface="+mn-cs"/>
        </a:defRPr>
      </a:lvl1pPr>
      <a:lvl2pPr marL="257175" indent="-257175" algn="l" defTabSz="685800" rtl="0" eaLnBrk="1" latinLnBrk="0" hangingPunct="1">
        <a:spcBef>
          <a:spcPts val="563"/>
        </a:spcBef>
        <a:buFont typeface="Arial" panose="020B0604020202020204" pitchFamily="34" charset="0"/>
        <a:buChar char="•"/>
        <a:defRPr sz="1500" kern="1200">
          <a:solidFill>
            <a:schemeClr val="tx1"/>
          </a:solidFill>
          <a:latin typeface="+mn-lt"/>
          <a:ea typeface="+mn-ea"/>
          <a:cs typeface="+mn-cs"/>
        </a:defRPr>
      </a:lvl2pPr>
      <a:lvl3pPr marL="470297" indent="-214313" algn="l" defTabSz="685800" rtl="0" eaLnBrk="1" latinLnBrk="0" hangingPunct="1">
        <a:spcBef>
          <a:spcPts val="563"/>
        </a:spcBef>
        <a:buFont typeface="Arial" pitchFamily="34" charset="0"/>
        <a:buChar char="•"/>
        <a:tabLst/>
        <a:defRPr sz="1500" kern="1200">
          <a:solidFill>
            <a:schemeClr val="tx1"/>
          </a:solidFill>
          <a:latin typeface="+mn-lt"/>
          <a:ea typeface="+mn-ea"/>
          <a:cs typeface="+mn-cs"/>
        </a:defRPr>
      </a:lvl3pPr>
      <a:lvl4pPr marL="685800" indent="-215504" algn="l" defTabSz="685800" rtl="0" eaLnBrk="1" latinLnBrk="0" hangingPunct="1">
        <a:spcBef>
          <a:spcPts val="281"/>
        </a:spcBef>
        <a:buFont typeface="Arial" pitchFamily="34" charset="0"/>
        <a:buChar char="–"/>
        <a:tabLst/>
        <a:defRPr sz="1200" kern="1200">
          <a:solidFill>
            <a:schemeClr val="tx1"/>
          </a:solidFill>
          <a:latin typeface="+mn-lt"/>
          <a:ea typeface="+mn-ea"/>
          <a:cs typeface="+mn-cs"/>
        </a:defRPr>
      </a:lvl4pPr>
      <a:lvl5pPr marL="321469" indent="-107156" algn="l" defTabSz="685800" rtl="0" eaLnBrk="1" latinLnBrk="0" hangingPunct="1">
        <a:spcBef>
          <a:spcPts val="281"/>
        </a:spcBef>
        <a:buFont typeface="Arial" pitchFamily="34" charset="0"/>
        <a:buChar char="–"/>
        <a:tabLst/>
        <a:defRPr sz="938" kern="1200">
          <a:solidFill>
            <a:schemeClr val="tx1"/>
          </a:solidFill>
          <a:latin typeface="+mn-lt"/>
          <a:ea typeface="+mn-ea"/>
          <a:cs typeface="+mn-cs"/>
        </a:defRPr>
      </a:lvl5pPr>
      <a:lvl6pPr marL="428625" indent="-107156" algn="l" defTabSz="685800" rtl="0" eaLnBrk="1" latinLnBrk="0" hangingPunct="1">
        <a:spcBef>
          <a:spcPts val="281"/>
        </a:spcBef>
        <a:buFont typeface="Arial" pitchFamily="34" charset="0"/>
        <a:buChar char="–"/>
        <a:defRPr sz="938" kern="1200">
          <a:solidFill>
            <a:schemeClr val="tx1"/>
          </a:solidFill>
          <a:latin typeface="+mn-lt"/>
          <a:ea typeface="+mn-ea"/>
          <a:cs typeface="+mn-cs"/>
        </a:defRPr>
      </a:lvl6pPr>
      <a:lvl7pPr marL="535781" indent="-107156" algn="l" defTabSz="685800" rtl="0" eaLnBrk="1" latinLnBrk="0" hangingPunct="1">
        <a:spcBef>
          <a:spcPts val="281"/>
        </a:spcBef>
        <a:buFont typeface="Arial" pitchFamily="34" charset="0"/>
        <a:buChar char="–"/>
        <a:tabLst/>
        <a:defRPr sz="938" kern="1200">
          <a:solidFill>
            <a:schemeClr val="tx1"/>
          </a:solidFill>
          <a:latin typeface="+mn-lt"/>
          <a:ea typeface="+mn-ea"/>
          <a:cs typeface="+mn-cs"/>
        </a:defRPr>
      </a:lvl7pPr>
      <a:lvl8pPr marL="642938" indent="-107156" algn="l" defTabSz="685800" rtl="0" eaLnBrk="1" latinLnBrk="0" hangingPunct="1">
        <a:spcBef>
          <a:spcPts val="281"/>
        </a:spcBef>
        <a:buFont typeface="Arial" pitchFamily="34" charset="0"/>
        <a:buChar char="–"/>
        <a:defRPr sz="938" kern="1200" baseline="0">
          <a:solidFill>
            <a:schemeClr val="tx1"/>
          </a:solidFill>
          <a:latin typeface="+mn-lt"/>
          <a:ea typeface="+mn-ea"/>
          <a:cs typeface="+mn-cs"/>
        </a:defRPr>
      </a:lvl8pPr>
      <a:lvl9pPr marL="750094" indent="-107156" algn="l" defTabSz="685800" rtl="0" eaLnBrk="1" latinLnBrk="0" hangingPunct="1">
        <a:spcBef>
          <a:spcPts val="281"/>
        </a:spcBef>
        <a:buFont typeface="Arial" pitchFamily="34" charset="0"/>
        <a:buChar char="–"/>
        <a:tabLst/>
        <a:defRPr sz="938" kern="1200" baseline="0">
          <a:solidFill>
            <a:schemeClr val="tx1"/>
          </a:solidFill>
          <a:latin typeface="+mn-lt"/>
          <a:ea typeface="+mn-ea"/>
          <a:cs typeface="+mn-cs"/>
        </a:defRPr>
      </a:lvl9pPr>
    </p:bodyStyle>
    <p:otherStyle>
      <a:defPPr>
        <a:defRPr lang="en-US"/>
      </a:defPPr>
      <a:lvl1pPr marL="0" algn="l" defTabSz="685800" rtl="0" eaLnBrk="1" latinLnBrk="0" hangingPunct="1">
        <a:defRPr sz="844" kern="1200">
          <a:solidFill>
            <a:schemeClr val="tx1"/>
          </a:solidFill>
          <a:latin typeface="+mn-lt"/>
          <a:ea typeface="+mn-ea"/>
          <a:cs typeface="+mn-cs"/>
        </a:defRPr>
      </a:lvl1pPr>
      <a:lvl2pPr marL="342900" algn="l" defTabSz="685800" rtl="0" eaLnBrk="1" latinLnBrk="0" hangingPunct="1">
        <a:defRPr sz="844" kern="1200">
          <a:solidFill>
            <a:schemeClr val="tx1"/>
          </a:solidFill>
          <a:latin typeface="+mn-lt"/>
          <a:ea typeface="+mn-ea"/>
          <a:cs typeface="+mn-cs"/>
        </a:defRPr>
      </a:lvl2pPr>
      <a:lvl3pPr marL="685800" algn="l" defTabSz="685800" rtl="0" eaLnBrk="1" latinLnBrk="0" hangingPunct="1">
        <a:defRPr sz="844" kern="1200">
          <a:solidFill>
            <a:schemeClr val="tx1"/>
          </a:solidFill>
          <a:latin typeface="+mn-lt"/>
          <a:ea typeface="+mn-ea"/>
          <a:cs typeface="+mn-cs"/>
        </a:defRPr>
      </a:lvl3pPr>
      <a:lvl4pPr marL="1028700" algn="l" defTabSz="685800" rtl="0" eaLnBrk="1" latinLnBrk="0" hangingPunct="1">
        <a:defRPr sz="844" kern="1200">
          <a:solidFill>
            <a:schemeClr val="tx1"/>
          </a:solidFill>
          <a:latin typeface="+mn-lt"/>
          <a:ea typeface="+mn-ea"/>
          <a:cs typeface="+mn-cs"/>
        </a:defRPr>
      </a:lvl4pPr>
      <a:lvl5pPr marL="1371600" algn="l" defTabSz="685800" rtl="0" eaLnBrk="1" latinLnBrk="0" hangingPunct="1">
        <a:defRPr sz="844" kern="1200">
          <a:solidFill>
            <a:schemeClr val="tx1"/>
          </a:solidFill>
          <a:latin typeface="+mn-lt"/>
          <a:ea typeface="+mn-ea"/>
          <a:cs typeface="+mn-cs"/>
        </a:defRPr>
      </a:lvl5pPr>
      <a:lvl6pPr marL="1714500" algn="l" defTabSz="685800" rtl="0" eaLnBrk="1" latinLnBrk="0" hangingPunct="1">
        <a:defRPr sz="844" kern="1200">
          <a:solidFill>
            <a:schemeClr val="tx1"/>
          </a:solidFill>
          <a:latin typeface="+mn-lt"/>
          <a:ea typeface="+mn-ea"/>
          <a:cs typeface="+mn-cs"/>
        </a:defRPr>
      </a:lvl6pPr>
      <a:lvl7pPr marL="2057400" algn="l" defTabSz="685800" rtl="0" eaLnBrk="1" latinLnBrk="0" hangingPunct="1">
        <a:defRPr sz="844" kern="1200">
          <a:solidFill>
            <a:schemeClr val="tx1"/>
          </a:solidFill>
          <a:latin typeface="+mn-lt"/>
          <a:ea typeface="+mn-ea"/>
          <a:cs typeface="+mn-cs"/>
        </a:defRPr>
      </a:lvl7pPr>
      <a:lvl8pPr marL="2400300" algn="l" defTabSz="685800" rtl="0" eaLnBrk="1" latinLnBrk="0" hangingPunct="1">
        <a:defRPr sz="844" kern="1200">
          <a:solidFill>
            <a:schemeClr val="tx1"/>
          </a:solidFill>
          <a:latin typeface="+mn-lt"/>
          <a:ea typeface="+mn-ea"/>
          <a:cs typeface="+mn-cs"/>
        </a:defRPr>
      </a:lvl8pPr>
      <a:lvl9pPr marL="2743200" algn="l" defTabSz="685800" rtl="0" eaLnBrk="1" latinLnBrk="0" hangingPunct="1">
        <a:defRPr sz="8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5.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a:xfrm>
            <a:off x="428625" y="816602"/>
            <a:ext cx="7066190" cy="1476678"/>
          </a:xfrm>
        </p:spPr>
        <p:txBody>
          <a:bodyPr>
            <a:noAutofit/>
          </a:bodyPr>
          <a:lstStyle/>
          <a:p>
            <a:pPr>
              <a:lnSpc>
                <a:spcPct val="100000"/>
              </a:lnSpc>
            </a:pPr>
            <a:r>
              <a:rPr lang="en-US" sz="6600" dirty="0"/>
              <a:t>Git for Beginner</a:t>
            </a:r>
            <a:endParaRPr lang="en-US" altLang="en-US" sz="6600" dirty="0"/>
          </a:p>
        </p:txBody>
      </p:sp>
      <p:sp>
        <p:nvSpPr>
          <p:cNvPr id="5123" name="Subtitle 19"/>
          <p:cNvSpPr>
            <a:spLocks noGrp="1"/>
          </p:cNvSpPr>
          <p:nvPr>
            <p:ph type="subTitle" idx="1"/>
          </p:nvPr>
        </p:nvSpPr>
        <p:spPr>
          <a:xfrm>
            <a:off x="428625" y="2692958"/>
            <a:ext cx="6286500" cy="2210637"/>
          </a:xfrm>
        </p:spPr>
        <p:txBody>
          <a:bodyPr>
            <a:normAutofit fontScale="92500" lnSpcReduction="20000"/>
          </a:bodyPr>
          <a:lstStyle/>
          <a:p>
            <a:pPr eaLnBrk="1" hangingPunct="1">
              <a:lnSpc>
                <a:spcPct val="170000"/>
              </a:lnSpc>
            </a:pPr>
            <a:r>
              <a:rPr lang="en-US" altLang="en-US" sz="2500" b="1" dirty="0"/>
              <a:t>Trainer: </a:t>
            </a:r>
          </a:p>
          <a:p>
            <a:pPr marL="285750" indent="-285750" eaLnBrk="1" hangingPunct="1">
              <a:lnSpc>
                <a:spcPct val="170000"/>
              </a:lnSpc>
              <a:buFont typeface="Arial" panose="020B0604020202020204" pitchFamily="34" charset="0"/>
              <a:buChar char="•"/>
            </a:pPr>
            <a:r>
              <a:rPr lang="en-US" altLang="en-US" sz="2500" b="1" dirty="0"/>
              <a:t>Huynh Quang Tan (thuynh49)</a:t>
            </a:r>
          </a:p>
          <a:p>
            <a:pPr marL="285750" indent="-285750" eaLnBrk="1" hangingPunct="1">
              <a:lnSpc>
                <a:spcPct val="170000"/>
              </a:lnSpc>
              <a:buFont typeface="Arial" panose="020B0604020202020204" pitchFamily="34" charset="0"/>
              <a:buChar char="•"/>
            </a:pPr>
            <a:r>
              <a:rPr lang="en-US" altLang="en-US" sz="2500" b="1" dirty="0"/>
              <a:t>Vinh Tran (vtran40)</a:t>
            </a:r>
          </a:p>
          <a:p>
            <a:pPr marL="285750" indent="-285750">
              <a:lnSpc>
                <a:spcPct val="170000"/>
              </a:lnSpc>
              <a:buFont typeface="Arial" panose="020B0604020202020204" pitchFamily="34" charset="0"/>
              <a:buChar char="•"/>
            </a:pPr>
            <a:r>
              <a:rPr lang="en-US" altLang="en-US" sz="2500" b="1" dirty="0"/>
              <a:t>Nguyen </a:t>
            </a:r>
            <a:r>
              <a:rPr lang="en-US" altLang="en-US" sz="2500" b="1" dirty="0" err="1"/>
              <a:t>Nguyen</a:t>
            </a:r>
            <a:r>
              <a:rPr lang="en-US" altLang="en-US" sz="2500" b="1" dirty="0"/>
              <a:t> (nnguyen214)</a:t>
            </a:r>
          </a:p>
          <a:p>
            <a:pPr marL="285750" indent="-285750">
              <a:buFont typeface="Arial" panose="020B0604020202020204" pitchFamily="34" charset="0"/>
              <a:buChar char="•"/>
            </a:pPr>
            <a:endParaRPr lang="en-US" altLang="en-US" b="1" dirty="0"/>
          </a:p>
          <a:p>
            <a:endParaRPr lang="en-US" altLang="en-US" b="1" dirty="0"/>
          </a:p>
          <a:p>
            <a:pPr marL="285750" indent="-285750" eaLnBrk="1" hangingPunct="1">
              <a:buFontTx/>
              <a:buChar char="-"/>
            </a:pPr>
            <a:endParaRPr lang="en-US" altLang="en-US" b="1" dirty="0"/>
          </a:p>
        </p:txBody>
      </p:sp>
      <p:sp>
        <p:nvSpPr>
          <p:cNvPr id="2" name="TextBox 1">
            <a:extLst>
              <a:ext uri="{FF2B5EF4-FFF2-40B4-BE49-F238E27FC236}">
                <a16:creationId xmlns:a16="http://schemas.microsoft.com/office/drawing/2014/main" id="{28A72D73-D8B9-483D-97AD-71CDE57C63D2}"/>
              </a:ext>
            </a:extLst>
          </p:cNvPr>
          <p:cNvSpPr txBox="1"/>
          <p:nvPr/>
        </p:nvSpPr>
        <p:spPr>
          <a:xfrm>
            <a:off x="4530873" y="5505867"/>
            <a:ext cx="4368504" cy="535531"/>
          </a:xfrm>
          <a:prstGeom prst="rect">
            <a:avLst/>
          </a:prstGeom>
          <a:noFill/>
        </p:spPr>
        <p:txBody>
          <a:bodyPr wrap="none" rtlCol="0">
            <a:spAutoFit/>
          </a:bodyPr>
          <a:lstStyle/>
          <a:p>
            <a:r>
              <a:rPr lang="en-US" dirty="0">
                <a:solidFill>
                  <a:schemeClr val="bg1"/>
                </a:solidFill>
              </a:rPr>
              <a:t>Course Duration: 3 Hours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Version Control System  </a:t>
            </a:r>
          </a:p>
        </p:txBody>
      </p:sp>
      <p:sp>
        <p:nvSpPr>
          <p:cNvPr id="3" name="Content Placeholder 2"/>
          <p:cNvSpPr>
            <a:spLocks noGrp="1"/>
          </p:cNvSpPr>
          <p:nvPr>
            <p:ph idx="1"/>
          </p:nvPr>
        </p:nvSpPr>
        <p:spPr/>
        <p:txBody>
          <a:bodyPr>
            <a:normAutofit/>
          </a:bodyPr>
          <a:lstStyle/>
          <a:p>
            <a:r>
              <a:rPr lang="en-US" sz="2400" dirty="0"/>
              <a:t>Tool to manage file changes</a:t>
            </a:r>
          </a:p>
          <a:p>
            <a:r>
              <a:rPr lang="en-US" sz="2400" dirty="0"/>
              <a:t> Three types </a:t>
            </a:r>
          </a:p>
          <a:p>
            <a:pPr marL="563166" lvl="1" indent="-220266">
              <a:buFont typeface="Arial" panose="020B0604020202020204" pitchFamily="34" charset="0"/>
              <a:buChar char="-"/>
            </a:pPr>
            <a:r>
              <a:rPr lang="en-US" sz="1800" dirty="0"/>
              <a:t> Localized</a:t>
            </a:r>
          </a:p>
          <a:p>
            <a:pPr marL="563166" lvl="1" indent="-220266">
              <a:buFont typeface="Arial" panose="020B0604020202020204" pitchFamily="34" charset="0"/>
              <a:buChar char="-"/>
            </a:pPr>
            <a:r>
              <a:rPr lang="en-US" sz="1800" dirty="0"/>
              <a:t> Centralized</a:t>
            </a:r>
          </a:p>
          <a:p>
            <a:pPr marL="563166" lvl="1" indent="-220266">
              <a:buFont typeface="Arial" panose="020B0604020202020204" pitchFamily="34" charset="0"/>
              <a:buChar char="-"/>
            </a:pPr>
            <a:r>
              <a:rPr lang="en-US" sz="1800" dirty="0"/>
              <a:t> Distributed</a:t>
            </a:r>
          </a:p>
          <a:p>
            <a:endParaRPr lang="en-US" dirty="0"/>
          </a:p>
        </p:txBody>
      </p:sp>
    </p:spTree>
    <p:extLst>
      <p:ext uri="{BB962C8B-B14F-4D97-AF65-F5344CB8AC3E}">
        <p14:creationId xmlns:p14="http://schemas.microsoft.com/office/powerpoint/2010/main" val="2986008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Localized Version Control System</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908" y="1626632"/>
            <a:ext cx="5665590" cy="383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 name="TextBox 2"/>
          <p:cNvSpPr txBox="1">
            <a:spLocks noChangeArrowheads="1"/>
          </p:cNvSpPr>
          <p:nvPr/>
        </p:nvSpPr>
        <p:spPr bwMode="auto">
          <a:xfrm>
            <a:off x="3256482" y="5515990"/>
            <a:ext cx="24961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dirty="0"/>
              <a:t>Check out files on Local computer</a:t>
            </a:r>
          </a:p>
        </p:txBody>
      </p:sp>
    </p:spTree>
    <p:extLst>
      <p:ext uri="{BB962C8B-B14F-4D97-AF65-F5344CB8AC3E}">
        <p14:creationId xmlns:p14="http://schemas.microsoft.com/office/powerpoint/2010/main" val="3308890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Centralized Version Control System</a:t>
            </a:r>
          </a:p>
        </p:txBody>
      </p:sp>
      <p:sp>
        <p:nvSpPr>
          <p:cNvPr id="3" name="Content Placeholder 2"/>
          <p:cNvSpPr>
            <a:spLocks noGrp="1"/>
          </p:cNvSpPr>
          <p:nvPr>
            <p:ph idx="1"/>
          </p:nvPr>
        </p:nvSpPr>
        <p:spPr/>
        <p:txBody>
          <a:bodyPr/>
          <a:lstStyle/>
          <a:p>
            <a:endParaRPr lang="en-US"/>
          </a:p>
        </p:txBody>
      </p:sp>
      <p:pic>
        <p:nvPicPr>
          <p:cNvPr id="256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463" y="1571625"/>
            <a:ext cx="62865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cxnSp>
        <p:nvCxnSpPr>
          <p:cNvPr id="10" name="Straight Arrow Connector 9"/>
          <p:cNvCxnSpPr/>
          <p:nvPr/>
        </p:nvCxnSpPr>
        <p:spPr bwMode="auto">
          <a:xfrm>
            <a:off x="3586163" y="2757488"/>
            <a:ext cx="1028700" cy="400050"/>
          </a:xfrm>
          <a:prstGeom prst="straightConnector1">
            <a:avLst/>
          </a:prstGeom>
          <a:solidFill>
            <a:schemeClr val="accent1"/>
          </a:solidFill>
          <a:ln w="57150" cap="flat" cmpd="sng" algn="ctr">
            <a:solidFill>
              <a:schemeClr val="tx1">
                <a:lumMod val="65000"/>
                <a:lumOff val="35000"/>
              </a:schemeClr>
            </a:solidFill>
            <a:prstDash val="solid"/>
            <a:round/>
            <a:headEnd type="triangle"/>
            <a:tailEnd type="triangle"/>
          </a:ln>
          <a:effectLst/>
        </p:spPr>
      </p:cxnSp>
      <p:cxnSp>
        <p:nvCxnSpPr>
          <p:cNvPr id="16" name="Straight Arrow Connector 15"/>
          <p:cNvCxnSpPr/>
          <p:nvPr/>
        </p:nvCxnSpPr>
        <p:spPr bwMode="auto">
          <a:xfrm flipV="1">
            <a:off x="3586163" y="4300538"/>
            <a:ext cx="1028700" cy="514350"/>
          </a:xfrm>
          <a:prstGeom prst="straightConnector1">
            <a:avLst/>
          </a:prstGeom>
          <a:solidFill>
            <a:schemeClr val="accent1"/>
          </a:solidFill>
          <a:ln w="57150" cap="flat" cmpd="sng" algn="ctr">
            <a:solidFill>
              <a:schemeClr val="tx1">
                <a:lumMod val="65000"/>
                <a:lumOff val="35000"/>
              </a:schemeClr>
            </a:solidFill>
            <a:prstDash val="solid"/>
            <a:round/>
            <a:headEnd type="triangle"/>
            <a:tailEnd type="triangle"/>
          </a:ln>
          <a:effectLst/>
        </p:spPr>
      </p:cxnSp>
      <p:sp>
        <p:nvSpPr>
          <p:cNvPr id="6" name="TextBox 2"/>
          <p:cNvSpPr txBox="1">
            <a:spLocks noChangeArrowheads="1"/>
          </p:cNvSpPr>
          <p:nvPr/>
        </p:nvSpPr>
        <p:spPr bwMode="auto">
          <a:xfrm>
            <a:off x="3035203" y="5457826"/>
            <a:ext cx="25923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dirty="0"/>
              <a:t>Check out files from Remote server</a:t>
            </a:r>
          </a:p>
        </p:txBody>
      </p:sp>
    </p:spTree>
    <p:extLst>
      <p:ext uri="{BB962C8B-B14F-4D97-AF65-F5344CB8AC3E}">
        <p14:creationId xmlns:p14="http://schemas.microsoft.com/office/powerpoint/2010/main" val="895115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Distributed Version Control System</a:t>
            </a:r>
          </a:p>
        </p:txBody>
      </p:sp>
      <p:sp>
        <p:nvSpPr>
          <p:cNvPr id="3" name="Content Placeholder 2"/>
          <p:cNvSpPr>
            <a:spLocks noGrp="1"/>
          </p:cNvSpPr>
          <p:nvPr>
            <p:ph idx="1"/>
          </p:nvPr>
        </p:nvSpPr>
        <p:spPr/>
        <p:txBody>
          <a:bodyPr/>
          <a:lstStyle/>
          <a:p>
            <a:endParaRPr lang="en-US"/>
          </a:p>
        </p:txBody>
      </p:sp>
      <p:pic>
        <p:nvPicPr>
          <p:cNvPr id="2969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1680389"/>
            <a:ext cx="54292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p:cNvCxnSpPr/>
          <p:nvPr/>
        </p:nvCxnSpPr>
        <p:spPr bwMode="auto">
          <a:xfrm>
            <a:off x="4000500" y="4629150"/>
            <a:ext cx="1143000" cy="0"/>
          </a:xfrm>
          <a:prstGeom prst="straightConnector1">
            <a:avLst/>
          </a:prstGeom>
          <a:solidFill>
            <a:schemeClr val="accent1"/>
          </a:solidFill>
          <a:ln w="57150" cap="flat" cmpd="sng" algn="ctr">
            <a:solidFill>
              <a:schemeClr val="bg2">
                <a:lumMod val="75000"/>
              </a:schemeClr>
            </a:solidFill>
            <a:prstDash val="dash"/>
            <a:round/>
            <a:headEnd type="triangle"/>
            <a:tailEnd type="triangle"/>
          </a:ln>
          <a:effectLst/>
        </p:spPr>
      </p:cxnSp>
      <p:sp>
        <p:nvSpPr>
          <p:cNvPr id="5" name="TextBox 2"/>
          <p:cNvSpPr txBox="1">
            <a:spLocks noChangeArrowheads="1"/>
          </p:cNvSpPr>
          <p:nvPr/>
        </p:nvSpPr>
        <p:spPr bwMode="auto">
          <a:xfrm>
            <a:off x="2977560" y="5566589"/>
            <a:ext cx="29177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dirty="0"/>
              <a:t>Check out files from Server or from peer</a:t>
            </a:r>
          </a:p>
        </p:txBody>
      </p:sp>
    </p:spTree>
    <p:extLst>
      <p:ext uri="{BB962C8B-B14F-4D97-AF65-F5344CB8AC3E}">
        <p14:creationId xmlns:p14="http://schemas.microsoft.com/office/powerpoint/2010/main" val="741601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Version Control in Real World</a:t>
            </a:r>
          </a:p>
        </p:txBody>
      </p:sp>
      <p:sp>
        <p:nvSpPr>
          <p:cNvPr id="3" name="Content Placeholder 2"/>
          <p:cNvSpPr>
            <a:spLocks noGrp="1"/>
          </p:cNvSpPr>
          <p:nvPr>
            <p:ph idx="1"/>
          </p:nvPr>
        </p:nvSpPr>
        <p:spPr/>
        <p:txBody>
          <a:bodyPr/>
          <a:lstStyle/>
          <a:p>
            <a:endParaRPr lang="en-US"/>
          </a:p>
        </p:txBody>
      </p:sp>
      <p:pic>
        <p:nvPicPr>
          <p:cNvPr id="3379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6092" y="1593567"/>
            <a:ext cx="6270172" cy="412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Box 2"/>
          <p:cNvSpPr txBox="1">
            <a:spLocks noChangeArrowheads="1"/>
          </p:cNvSpPr>
          <p:nvPr/>
        </p:nvSpPr>
        <p:spPr bwMode="auto">
          <a:xfrm>
            <a:off x="3136397" y="5222082"/>
            <a:ext cx="26068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dirty="0"/>
              <a:t>Continuous Integration (CI) process</a:t>
            </a:r>
          </a:p>
        </p:txBody>
      </p:sp>
    </p:spTree>
    <p:extLst>
      <p:ext uri="{BB962C8B-B14F-4D97-AF65-F5344CB8AC3E}">
        <p14:creationId xmlns:p14="http://schemas.microsoft.com/office/powerpoint/2010/main" val="38584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1028"/>
          <p:cNvSpPr>
            <a:spLocks noChangeArrowheads="1"/>
          </p:cNvSpPr>
          <p:nvPr/>
        </p:nvSpPr>
        <p:spPr bwMode="auto">
          <a:xfrm>
            <a:off x="4502944" y="3275411"/>
            <a:ext cx="184731" cy="332399"/>
          </a:xfrm>
          <a:prstGeom prst="rect">
            <a:avLst/>
          </a:prstGeom>
          <a:noFill/>
          <a:ln w="9525">
            <a:noFill/>
            <a:miter lim="800000"/>
            <a:headEnd/>
            <a:tailEnd/>
          </a:ln>
          <a:effectLst/>
        </p:spPr>
        <p:txBody>
          <a:bodyPr wrap="none">
            <a:spAutoFit/>
          </a:bodyPr>
          <a:lstStyle/>
          <a:p>
            <a:pPr eaLnBrk="1" hangingPunct="1">
              <a:lnSpc>
                <a:spcPct val="80000"/>
              </a:lnSpc>
              <a:defRPr/>
            </a:pPr>
            <a:endParaRPr lang="en-US" sz="1950" b="1">
              <a:solidFill>
                <a:srgbClr val="840017"/>
              </a:solidFill>
              <a:effectLst>
                <a:outerShdw blurRad="38100" dist="38100" dir="2700000" algn="tl">
                  <a:srgbClr val="C0C0C0"/>
                </a:outerShdw>
              </a:effectLst>
            </a:endParaRPr>
          </a:p>
        </p:txBody>
      </p:sp>
      <p:sp>
        <p:nvSpPr>
          <p:cNvPr id="4" name="Rectangle 37"/>
          <p:cNvSpPr txBox="1">
            <a:spLocks noChangeArrowheads="1"/>
          </p:cNvSpPr>
          <p:nvPr/>
        </p:nvSpPr>
        <p:spPr bwMode="auto">
          <a:xfrm>
            <a:off x="1547132" y="4545466"/>
            <a:ext cx="3657600" cy="1314450"/>
          </a:xfrm>
          <a:prstGeom prst="rect">
            <a:avLst/>
          </a:prstGeom>
          <a:noFill/>
          <a:ln w="12700">
            <a:noFill/>
            <a:miter lim="800000"/>
            <a:headEnd/>
            <a:tailEnd/>
          </a:ln>
        </p:spPr>
        <p:txBody>
          <a:bodyPr lIns="0" tIns="0" rIns="0" bIns="0" anchor="b"/>
          <a:lstStyle/>
          <a:p>
            <a:pPr algn="r" defTabSz="708422">
              <a:lnSpc>
                <a:spcPct val="90000"/>
              </a:lnSpc>
              <a:spcBef>
                <a:spcPct val="40000"/>
              </a:spcBef>
              <a:defRPr/>
            </a:pPr>
            <a:br>
              <a:rPr lang="en-US" sz="2250" b="1" kern="0" dirty="0">
                <a:solidFill>
                  <a:schemeClr val="bg1"/>
                </a:solidFill>
                <a:latin typeface="+mj-lt"/>
                <a:ea typeface="+mj-ea"/>
                <a:cs typeface="+mj-cs"/>
              </a:rPr>
            </a:br>
            <a:endParaRPr lang="en-US" sz="2250" b="1" kern="0" dirty="0">
              <a:solidFill>
                <a:srgbClr val="FFC000"/>
              </a:solidFill>
              <a:latin typeface="+mj-lt"/>
              <a:ea typeface="+mj-ea"/>
              <a:cs typeface="+mj-cs"/>
            </a:endParaRPr>
          </a:p>
        </p:txBody>
      </p:sp>
      <p:sp>
        <p:nvSpPr>
          <p:cNvPr id="2" name="Title 1"/>
          <p:cNvSpPr>
            <a:spLocks noGrp="1"/>
          </p:cNvSpPr>
          <p:nvPr>
            <p:ph type="ctrTitle"/>
          </p:nvPr>
        </p:nvSpPr>
        <p:spPr/>
        <p:txBody>
          <a:bodyPr/>
          <a:lstStyle/>
          <a:p>
            <a:r>
              <a:rPr lang="en-US" sz="8000" dirty="0"/>
              <a:t>		</a:t>
            </a:r>
          </a:p>
        </p:txBody>
      </p:sp>
      <p:sp>
        <p:nvSpPr>
          <p:cNvPr id="3" name="Subtitle 2"/>
          <p:cNvSpPr>
            <a:spLocks noGrp="1"/>
          </p:cNvSpPr>
          <p:nvPr>
            <p:ph type="subTitle" idx="1"/>
          </p:nvPr>
        </p:nvSpPr>
        <p:spPr/>
        <p:txBody>
          <a:bodyPr/>
          <a:lstStyle/>
          <a:p>
            <a:endParaRPr lang="en-US" dirty="0"/>
          </a:p>
        </p:txBody>
      </p:sp>
      <p:pic>
        <p:nvPicPr>
          <p:cNvPr id="12" name="Picture 11">
            <a:extLst>
              <a:ext uri="{FF2B5EF4-FFF2-40B4-BE49-F238E27FC236}">
                <a16:creationId xmlns:a16="http://schemas.microsoft.com/office/drawing/2014/main" id="{5F15219D-6C5B-4866-9BB0-E6115A45BFAC}"/>
              </a:ext>
            </a:extLst>
          </p:cNvPr>
          <p:cNvPicPr>
            <a:picLocks noChangeAspect="1"/>
          </p:cNvPicPr>
          <p:nvPr/>
        </p:nvPicPr>
        <p:blipFill>
          <a:blip r:embed="rId3"/>
          <a:stretch>
            <a:fillRect/>
          </a:stretch>
        </p:blipFill>
        <p:spPr>
          <a:xfrm>
            <a:off x="414502" y="2440186"/>
            <a:ext cx="1670449" cy="1670449"/>
          </a:xfrm>
          <a:prstGeom prst="rect">
            <a:avLst/>
          </a:prstGeom>
        </p:spPr>
      </p:pic>
      <p:pic>
        <p:nvPicPr>
          <p:cNvPr id="16" name="Picture 15">
            <a:extLst>
              <a:ext uri="{FF2B5EF4-FFF2-40B4-BE49-F238E27FC236}">
                <a16:creationId xmlns:a16="http://schemas.microsoft.com/office/drawing/2014/main" id="{F93F6267-E13F-482E-87DD-17D7834E065C}"/>
              </a:ext>
            </a:extLst>
          </p:cNvPr>
          <p:cNvPicPr>
            <a:picLocks noChangeAspect="1"/>
          </p:cNvPicPr>
          <p:nvPr/>
        </p:nvPicPr>
        <p:blipFill>
          <a:blip r:embed="rId4"/>
          <a:stretch>
            <a:fillRect/>
          </a:stretch>
        </p:blipFill>
        <p:spPr>
          <a:xfrm>
            <a:off x="2306246" y="2440186"/>
            <a:ext cx="2531258" cy="1707023"/>
          </a:xfrm>
          <a:prstGeom prst="rect">
            <a:avLst/>
          </a:prstGeom>
        </p:spPr>
      </p:pic>
    </p:spTree>
    <p:extLst>
      <p:ext uri="{BB962C8B-B14F-4D97-AF65-F5344CB8AC3E}">
        <p14:creationId xmlns:p14="http://schemas.microsoft.com/office/powerpoint/2010/main" val="2467505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4" y="1025992"/>
            <a:ext cx="8286750" cy="886022"/>
          </a:xfrm>
        </p:spPr>
        <p:txBody>
          <a:bodyPr>
            <a:normAutofit/>
          </a:bodyPr>
          <a:lstStyle/>
          <a:p>
            <a:pPr>
              <a:defRPr/>
            </a:pPr>
            <a:r>
              <a:rPr lang="en-US" sz="4400" dirty="0"/>
              <a:t>Git</a:t>
            </a:r>
          </a:p>
        </p:txBody>
      </p:sp>
      <p:sp>
        <p:nvSpPr>
          <p:cNvPr id="3" name="Content Placeholder 2"/>
          <p:cNvSpPr>
            <a:spLocks noGrp="1"/>
          </p:cNvSpPr>
          <p:nvPr>
            <p:ph idx="1"/>
          </p:nvPr>
        </p:nvSpPr>
        <p:spPr>
          <a:xfrm>
            <a:off x="428626" y="1714502"/>
            <a:ext cx="8209536" cy="4267729"/>
          </a:xfrm>
        </p:spPr>
        <p:txBody>
          <a:bodyPr>
            <a:normAutofit/>
          </a:bodyPr>
          <a:lstStyle/>
          <a:p>
            <a:pPr>
              <a:lnSpc>
                <a:spcPct val="200000"/>
              </a:lnSpc>
            </a:pPr>
            <a:r>
              <a:rPr lang="en-US" sz="2200" dirty="0"/>
              <a:t>Distributed Version Control System</a:t>
            </a:r>
          </a:p>
          <a:p>
            <a:pPr>
              <a:lnSpc>
                <a:spcPct val="200000"/>
              </a:lnSpc>
            </a:pPr>
            <a:r>
              <a:rPr lang="en-US" sz="2200" dirty="0"/>
              <a:t> Multiple redundant repositories</a:t>
            </a:r>
          </a:p>
          <a:p>
            <a:pPr lvl="2">
              <a:lnSpc>
                <a:spcPct val="200000"/>
              </a:lnSpc>
            </a:pPr>
            <a:r>
              <a:rPr lang="en-US" sz="1700" dirty="0"/>
              <a:t>Each dev environment has a copy of repositories &amp; history</a:t>
            </a:r>
          </a:p>
          <a:p>
            <a:pPr>
              <a:lnSpc>
                <a:spcPct val="200000"/>
              </a:lnSpc>
            </a:pPr>
            <a:r>
              <a:rPr lang="en-US" sz="2200" dirty="0"/>
              <a:t> One of the most popular Source Code Management System</a:t>
            </a:r>
          </a:p>
          <a:p>
            <a:pPr>
              <a:lnSpc>
                <a:spcPct val="200000"/>
              </a:lnSpc>
            </a:pPr>
            <a:r>
              <a:rPr lang="en-US" sz="2200" dirty="0"/>
              <a:t> Reference at https://git-scm.com/</a:t>
            </a:r>
          </a:p>
          <a:p>
            <a:endParaRPr lang="en-US" dirty="0"/>
          </a:p>
        </p:txBody>
      </p:sp>
    </p:spTree>
    <p:extLst>
      <p:ext uri="{BB962C8B-B14F-4D97-AF65-F5344CB8AC3E}">
        <p14:creationId xmlns:p14="http://schemas.microsoft.com/office/powerpoint/2010/main" val="3406839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Why Git?</a:t>
            </a:r>
          </a:p>
        </p:txBody>
      </p:sp>
      <p:sp>
        <p:nvSpPr>
          <p:cNvPr id="3" name="Content Placeholder 2"/>
          <p:cNvSpPr>
            <a:spLocks noGrp="1"/>
          </p:cNvSpPr>
          <p:nvPr>
            <p:ph idx="1"/>
          </p:nvPr>
        </p:nvSpPr>
        <p:spPr>
          <a:xfrm>
            <a:off x="428625" y="1130100"/>
            <a:ext cx="7000875" cy="4959201"/>
          </a:xfrm>
        </p:spPr>
        <p:txBody>
          <a:bodyPr>
            <a:normAutofit/>
          </a:bodyPr>
          <a:lstStyle/>
          <a:p>
            <a:pPr>
              <a:lnSpc>
                <a:spcPct val="200000"/>
              </a:lnSpc>
            </a:pPr>
            <a:r>
              <a:rPr lang="en-US" sz="2400" dirty="0"/>
              <a:t>Distributed Version Control System</a:t>
            </a:r>
          </a:p>
          <a:p>
            <a:pPr lvl="2">
              <a:lnSpc>
                <a:spcPct val="200000"/>
              </a:lnSpc>
            </a:pPr>
            <a:r>
              <a:rPr lang="en-US" sz="1800" dirty="0"/>
              <a:t>Work offline</a:t>
            </a:r>
          </a:p>
          <a:p>
            <a:pPr lvl="2">
              <a:lnSpc>
                <a:spcPct val="200000"/>
              </a:lnSpc>
            </a:pPr>
            <a:r>
              <a:rPr lang="en-US" sz="1800" dirty="0"/>
              <a:t>Easy branches switching</a:t>
            </a:r>
          </a:p>
          <a:p>
            <a:pPr>
              <a:lnSpc>
                <a:spcPct val="200000"/>
              </a:lnSpc>
            </a:pPr>
            <a:r>
              <a:rPr lang="en-US" sz="2400" dirty="0"/>
              <a:t>Best branching &amp; merging mechanism</a:t>
            </a:r>
          </a:p>
          <a:p>
            <a:pPr>
              <a:lnSpc>
                <a:spcPct val="200000"/>
              </a:lnSpc>
            </a:pPr>
            <a:r>
              <a:rPr lang="en-US" sz="2400" dirty="0"/>
              <a:t>Free Opensource</a:t>
            </a:r>
          </a:p>
        </p:txBody>
      </p:sp>
    </p:spTree>
    <p:extLst>
      <p:ext uri="{BB962C8B-B14F-4D97-AF65-F5344CB8AC3E}">
        <p14:creationId xmlns:p14="http://schemas.microsoft.com/office/powerpoint/2010/main" val="78775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625" y="2899248"/>
            <a:ext cx="6286500" cy="1059504"/>
          </a:xfrm>
        </p:spPr>
        <p:txBody>
          <a:bodyPr/>
          <a:lstStyle/>
          <a:p>
            <a:r>
              <a:rPr lang="en-US" sz="5400" dirty="0"/>
              <a:t>Git Basics</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355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05617" y="955186"/>
            <a:ext cx="6306740" cy="294680"/>
          </a:xfrm>
          <a:prstGeom prst="rect">
            <a:avLst/>
          </a:prstGeom>
        </p:spPr>
        <p:txBody>
          <a:bodyPr/>
          <a:lstStyle>
            <a:lvl1pPr algn="l" defTabSz="944563" rtl="0" eaLnBrk="1" fontAlgn="base" hangingPunct="1">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pitchFamily="34" charset="0"/>
              </a:defRPr>
            </a:lvl2pPr>
            <a:lvl3pPr algn="l" defTabSz="944563" rtl="0" eaLnBrk="1" fontAlgn="base" hangingPunct="1">
              <a:lnSpc>
                <a:spcPct val="90000"/>
              </a:lnSpc>
              <a:spcBef>
                <a:spcPct val="40000"/>
              </a:spcBef>
              <a:spcAft>
                <a:spcPct val="0"/>
              </a:spcAft>
              <a:defRPr sz="2200" b="1">
                <a:solidFill>
                  <a:schemeClr val="tx1"/>
                </a:solidFill>
                <a:latin typeface="Arial" pitchFamily="34" charset="0"/>
              </a:defRPr>
            </a:lvl3pPr>
            <a:lvl4pPr algn="l" defTabSz="944563" rtl="0" eaLnBrk="1" fontAlgn="base" hangingPunct="1">
              <a:lnSpc>
                <a:spcPct val="90000"/>
              </a:lnSpc>
              <a:spcBef>
                <a:spcPct val="40000"/>
              </a:spcBef>
              <a:spcAft>
                <a:spcPct val="0"/>
              </a:spcAft>
              <a:defRPr sz="2200" b="1">
                <a:solidFill>
                  <a:schemeClr val="tx1"/>
                </a:solidFill>
                <a:latin typeface="Arial" pitchFamily="34" charset="0"/>
              </a:defRPr>
            </a:lvl4pPr>
            <a:lvl5pPr algn="l" defTabSz="944563" rtl="0" eaLnBrk="1" fontAlgn="base" hangingPunct="1">
              <a:lnSpc>
                <a:spcPct val="90000"/>
              </a:lnSpc>
              <a:spcBef>
                <a:spcPct val="40000"/>
              </a:spcBef>
              <a:spcAft>
                <a:spcPct val="0"/>
              </a:spcAft>
              <a:defRPr sz="2200" b="1">
                <a:solidFill>
                  <a:schemeClr val="tx1"/>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endParaRPr lang="en-US" sz="2400" dirty="0">
              <a:solidFill>
                <a:schemeClr val="tx1"/>
              </a:solidFill>
            </a:endParaRPr>
          </a:p>
        </p:txBody>
      </p:sp>
      <p:sp>
        <p:nvSpPr>
          <p:cNvPr id="3" name="AutoShape 4" descr="data:image/jpeg;base64,/9j/4AAQSkZJRgABAQAAAQABAAD/2wCEAAkGBxAQEBAQEBMUFBQQDxAQDxEQEBAQDw8SFREWFxUWFxQYHCggGBolGxQVITEiJSkrLi4wGCA/ODMsNyguLisBCgoKDgwOGxAQGysmHyQuOC83NzUsLCs3NCsvLCw3LywtLC43Kzc1NTcuNTcsNSwtLiwwLC43NzQwLDY3NzEsK//AABEIANMA7wMBIgACEQEDEQH/xAAbAAEAAQUBAAAAAAAAAAAAAAAABQECAwQGB//EAEgQAAIBAgMEBQcIBQwDAQAAAAECAAMRBBIhBRMxQQYiUWFxFDJSgZGxwSNCU3OSodHhBxVik/AkMzRjcnSio7KzwtIlQ4IW/8QAGQEBAAMBAQAAAAAAAAAAAAAAAAMEBQIB/8QAMBEBAAEDAQQIBgIDAAAAAAAAAAECAxEEEhMh8AUxMzRBYYGhFCJRcbHRweEVUlP/2gAMAwEAAhEDEQA/APcYiICIiAiIgIiICJQmWGqIGSJi3wlRWEDJEorA8JWAiIgIiICIiAiIgIiICIiAiIgIiICIiAiIgIiICWVagUEnlL5CbaxfXCD5oufE/l74Gari7n4TH5RIo4iU8ogS3lEeUSI8olfKIEwuJm/hcSH05j75zIxEy0cYVIYcjA6mJbScMoYcCAR65dAREQEREBERAREQEREBERAREQEREBERAREQE4famJvWq91Rh7Db4TuJ5x0iJp4qsp5vnHgwzfGBecRKeUSJOJjymBK+USvlEifKI8pgS4xEuGIkN5TLhiIHo3R2tnoL+yzL99/jJOQvRBT5KremzsPDNb4SagIiICIiAiIgIiICIiAiIgIiICIiAiIgIiICcb+kLZpKLikF92MlYD0L6N6iTfx7p2Uo6ggggEEEEEXBB4giB4YcTKeVTpul3QepSLVsGC9PUtRFzUp/2B89e7iO/lwhq/doe4wJbyqPKpEb2V3sCW8pm1s9Xr1EpU9WqMFXu7Se4C5PhInZuErYmoKVBC7nkvBR2seCjvM9c6IdFlwS53Ieu4s7jzUHopfl38/ugT2DwwpU0prwRFUd9hxmaIgIiICIiAiIgIiICIiAiIgIiICIiAiIgIiICImOvWVFLMbAffAudgASSABxJNgPXOI6V0Nm4kktTqGp9Nh1VGv+0WsH9YPdNrau1t4bE6A6Ly9faZpZQYHl22K2HwlTdVjVuVDqVpqQVJIGubjpJbo1gMNiAtd9+aJvZUVEqMVaxuWOi6Hhr4SP/TDSVRhbCzHf2I45QEuPaRO82Zh6dOhSCgKopIFGgUDKLCB0uxdp4Gggp0aTUV5jdgkntZgSWPebyZpbVoNwcesMvvE4pqoAuLW7ph/WajnA9FSsreawPgQZcTPPk2oO2Ru0ttEZrsbDgL6D1QPSW2lRDBQ4LHkvWP3TIMSJ5n0K2jvK9RieGUD13/CTG2NpVqGJFgWpGnmLAjq6m+l7n1QO4WoDL5zmD2orqCDxEksDjwzZDz838IEjERAREQEREBERAREQEREBEo7AAk8ACT4CQf8A+hUtpYjx19sCdialHaFNhxt4zaVgRcG47RrAo7hQSdABczi+kO2SxNtAOAk1t7aQUFQfHvnnW18YajCnSBeo7ZURdWZjyEDBRxFfEYjJSFxTBq1iTZVQd/aTYAcyfGddRGgmXBbDGAwORrGtiaiGu47RdgoPoqAR6yecoIHlf6Zm+Vwg7KVc+1qf/WdvgsMauHokk2ajRNrm1jTUHnOC/TC98XQXsw1/tVG/6z0Pow+bA4Nu3CYc/wCUsCPxtGogslzfRVvzNgOJ9UkV/Rxi2ALYqmGI1UUnZQezNmF/ZG0tBccRqPEaidht3bAp00yGxqIHvzVDwt3n4GQ379Fi3Nyvqh3RRNdUUw4LFdDMbRP8/hj3NUqI/wBnIffMNPoVjarDesiodSyHeMR3K2X7yJN4aq71UL3WkWJZjopsCRcnjcgSe8up/SL9oSvodTc1NM11U7MeH1+6S/bptzsxOZQW19nU8DhkNAZVo3LFzmq1mewJYged1R3C3ITW6O498YlZSVI6mhLZ0sSb2tbXhe/bprOlONp/SL9oSgxdL6RftCXkDjtoY0YCtujfKyhxoQoJJuAefC/deS3RXaQrVd85KUqWoYo+V2OgAa1tL39kmmxNI8XQ+LAw2JpEFS6kEWIzDhPJzjgR5uhw2OpVNEdWPYCM3s4zYnlwaqhY2YorkK+vANowYcPETtOjG2DXBpubugDA83Thc94NgfETM0nSM3Lm5u07NXh9JWrunimnbonMJ2IiaiqREQEREBERAREQKMoIIOoIsR2icRtHoZUpk1MJVLAa7iqRe3YtT3ZvWZ1+Oxa0lBb5zBR42J+EicXiy3E3HZy9kDl8FiqxvmVlsSLNpwm8ce6g2YjtsSAfGbeIdSJAbSxSoDcwMW7xWNqmlRHC28dtKdMHmT29gGp9pna9G+i9DBDMPlKzCz1nHWtzCj5i93tJmTojhd3hKd1ytUzVXBFj1jdb9+XKPVJmBy/TDEWegndUY+1QPjIgV5l6eORiKX1P/NvynPjFQPPP0qVc2PXuwtL/AHKn5T0PojW/8fgv7rQH+WJzfSXo3TxtVKu8NNgFSpYZg9MEnQHzW1OvDXgZP4MJSppSp6LTRUQE3NgLDWBubSrdUzNtCuWWjflhMMP8oH3kyJxrEqZI40WWj/dML/srMnpru3rC3o+09HR1XVadMdXrZEQMcoJI4ewE+qaONrbsquRGZyAqhzcAsFzscvVQFhc+y50mfH4FcRQFNhfSmw6xRlIsQVYaqw7ZrbP2XUpqRUYValSojVazt1nVHBRcuWwAAtbhcsec04yhjYxmev6f3z+q0cXhyBmZVORX+UG6DKysQyhuRCOe0ZTe0uTFYVlzZ6YF3HWZB5tQ0yePDMpF5lGyKVrdY9QUwS7FggBCqDx0zNY8deMtTY9ENmsScwcsTdi4qmrmvxHWJ0FhbS1p2iYsQpBYLTFhwNh6Nz/HdNI4euHJ5cAu7W17kaG/dfXt9U6C0WgR6VnKlGSwyVATbjYG3uP5TX6GMfK0+rqX7xYae0D2SUxHmP8A2G9xkX0K/pa/VP8ACZGu71Y+8/wt2OyrehxETXVCIiAiIgIiICIiBp7WwIr0mpk2J1RvRYag/wAcrzz7GbSqYRjSxSlCNFY+Y/ercCP4Np6bKMAeOvjA8xwtXE4vTDU2YH/2Hq0R4udD4C57p1Gw+h9Okwq4ht9VGoBHyNM/sqfOPefUBOmiBWJSIHFfpFo64ep9Yh/wkf8AKccwno3TjDZ8Izc6To/qvlP3Nf1TzsQIzFV2UgAEkkAAAkkk2AAHEzd2UxqGxBBBIIIIII4gjkZr1qgp18PUPCniaDnnotVSfdOh2dhCXqViLGrVqVSOzO5a33wNbadHLTJ7pJ9I6WSoE9GhQX2UwPhMO0Ke8enSH/sq06f2mA+M3emf9Kf6un7jMnpnu3rC1o+0Z9pY4UMOlRg5UGkKhp3LIhtdrDWw521sb8ppvjBWP8mc7tHpCrXFV2U5nUGnTubE5WuW+bcW11WUBXdLm0GVNRe99LWtzvaalKnh6KhQSlNWzBSpp0wxfN6IHna27ZpxE48kcVUxGMfNz4NNduMKTdQKwp16lIPmRSi01emLNqzkOBbS5Sobi02f14LX3ZAzBLswXK5y6Pp1AufrHXLlbQ2kmtS4B11F9QQfWDwgtO0KFxHSCyPkptmFJ3QtrTJFE1BqOIsG8cveJdW29qAqWJqhAXYcBVpowtx3nXvl7jrpaSxeY6dVrDMLNYZgDcA2B489DAiv18tQFAmrBh56mwNNG9ZG81HLK3HS+boR/Sx9S/wm9TpI3yR0urlbGzKLgNY9nWGnCYOimFNLHtTOtqLkH0gStjMzW26p1FmvwiVmzVG7rh3cSkTTVlYlJAYHaT4vENuiRhqLWzjTyhxe5B9C9gLcbMeGXMHQREQESkQESkGBWJbeLwLpS8tvF4F14vLbzU2jit2lxxJsPxgZ8ZQFWnUpnhURkPdcWnkDgqSraFSQR2EaGdviNoV16yVGv2NZlPqPwnH4qjWxOLeyZBUOd2FyiEgZyL9puQO/uvAs2Vs/f1N4w6lM6ftP+X4ToMRiAgsJjq1UoIETQKLD+O2RWGpVsbV3VEd7ufMpL2sfcOJgTfRDDnEYvfHzMOCb8jUYEKPUCT7O2U6af0pvqqf/ACnX7I2fTwtFaNPgNWY+c7Hizd5/DsnH9ND/ACo/U0/e0yumO7esLWj7Rk2ktU4dDRYK6mi65xem1iLh+YXtI4WvNHDVnxGWrXARlq0tzhhUWoUy1Fz1Gy+c2jW5BRfmZKHEBKdIkgFt0i5jYFmsB8TbumLG45qZVbK7OVsgJWwLBc7HWygkfCaURGIlxFVWNmI9fzx595zH4bA4ymuVai+ZpoGBfcqNc2qjOCdL63JGtplqUcWzNaplXTJdabMvUAuxHFg2Y2tYgjXS026O0qRUHOL7sVfMdM6kMcyq2pHUY6X0mcVVa+Vgcps1iDlPYbcDO0CPwgxOe9ZhlKXyKFKqxscuewJy6gG2otfWSz0N4FZWynKAbrnBt3XGo15+2a7THnI4EjwMDco4ZKN6jEsxGUu2rWv5qqBYC9tALnS95bsFmbaGcjqvhW3Z7lZQynsYE6jvE0BXKsGdrgG4ZjcUzYg//JBIPZx5TeckfKpcFWu4Gr03A84DmbHUcGU87ziuiK8Z8Jy6irDsrxeaGy9oCsvLMoGcA3Fj5rL2qbGx7iOIM0+ke12ohaNCzYivpSBGYUlvZqrDmBcAD5zEDQXI7ctXb2MfE1Ts/Dkjh5ZUW43aEA7oMODMCCxGoUjgXUyewOESjTWnTFlUADQC+nd/AmlsHZS4WllGrtdqrk3Z2JJJLczckk8yTw4CTvAuiW3i8C6UiIFLyhMoTLC0C68XmMtKFoGTNKZpiLSheBlzSF21VzOF9EfefytJJ6tgSeQuZz9ercljzN4GtWqgcZG7Q2wlNbCY9r1zqBIAYRWp1XqG7N8nRW+gOmZz22BsB2k9kDBU2ga9RVvYFgCe4nW09g2fg6WHQUqKhVHIcWPax4k95nkOB2U4IOU+yelbI2kXUK+jqoufSA0v4wJzeTh+mJ/lJ+pp+951e+nIdKmvXv8A1Se9pl9Md2n7ws6TtG3icGlfDik4DKyUyQSRe2U8RqDpxHCa+z9lvSUqWzs1RGqVqjl6rBGBRfNA0AA5cSeZl2OxD08MjohqW3GdFPXZLrmyj5x7ues06eITEgPQGWir01NVVNN6rF1DIvAhQDZj26cjNCmY4fXDyIr2J4/Lnnhzn04bZ2JSKupLHeCzHqLyqA2CqAv863AcdeN75cFgRSLHMWZr3JCgBd47hQAORqNxuZp4bbBCUr0woYIBZsqjzQ3VtcasLAXJ7rXmrV2+5p9VFFTcb1gGZ1RsqkoRZT89de5hxBkiunmmJpkJmJjA1dofzVX6t/8ASZqbC2myqwa5FKnmzf1YNsjd1z1TyvbgZs7RPyVX6t/9Jmj0bdkOIYDzsO1MG3VuWW9/UDMvWaibF+irOIxOVqzb3lExjjlZjOk7UsRTbBqzqKoDgplBZgwekt7aMQGJ4AoSDoSOy6KYS+8xdZg9eq3yhsQKQA6qKDqqhT1e434u1+Jw2PV8QuakXsSoRdT1rBjbhrYX8LcLg9Rh6xoOr0zdCAF1spW+iE8hcnKfmk24EiWtJqN/RtYmOfBHetburDsbyt5q4bErUUOp0PboQRoQRyIOlpmDS0hZbxeYwZcDAyCVliysCyY2l5mNjAtLS0tLSZYxgXF5YakxsZgqNA19t40U6RPpMF+PwnP/AKyU85KbWpJVptTqXynmDYgjgQe2cFtHAimSErOe40wT7QR7oExjaoNzeYNjUQbueJJ17r6SAAqWOrnTkAPxk5srGIigNdSB84EQOkpgASjYrIQ3YdfDnI/9bUvSHqmvUxLVSFpoxudWKlVA8TxgdKuNB5yB6QteorcmTL61JPuYeybtHCkDUzFj8OGQq3iCOIPIiVtZp/iLU0JLVzd1xUYfatHdqtS4IVVIyMwuttQQO68quPwo4MdDexWuRe972Ite+vjOcqGqhylGccmVTr4jlLPKW+iqfu2mX8XrrfyzbiceU/ta3VirjtOr/XND0z9ip/1lp2xQ9P8AwVPwnKnEt9FU/dt+EtOJP0dT92/4R8frf+ftP7NxZ/2/DqjtWh6f+F/wmNtqUfTH2W/CcucUfo6n7t/winWLMFCOLniUYAd/Ce/5DVR12/aXnw9qeqpMbX2xRWi9iWLjIiKDmdm0AGn8fdOfo7fdHGFXrvcviWUnd0dLLSpgcSDYd5J4mRm28TUpFSAfKKwK4al87D0zoXI5VG+7Xs06f9HHRoUwK72JvdP239PvVdQvabnslybNOqoibkR6c9Ue8+UcY4uTZq+Xnn2jznh3GwdlpSw+R1GaoM1btueVx2acOYvMFekaTFG6ysCdR5w5tbt16w58RzBl6YMwbYU7hiPOBUoSL5GzABvAXN+0Xl6mmKKYpjqhXmZqnMovA45qNZqaHeHdioUv5ycFzPwR/RJ84Cx4XE1htsFiA9JkB+dnpuF8bG/sBkPgcMB8nSGrEsx0GZj5zsQOPD7gOQm/icE1Nc5YNqAwC2tc24311InTxPAzIompgXvTQ/sj7tJurAuAlYEGBhaWGXGWmBhMsMyuJjIgY2mJ1mciWFYGhXoBuUj6uykPzRJwpLDTgQP6qQch7JUbOXsk0acoacCJGCA5S4Ye0kjTlDTgRxpTE+HkoaUtNKBDthJb5JJg0ZTcwIfySU8kkxuZTcwIY4UTUxOMp0eqRct5pFtPznQthrzSxGwaNTz0v6yJX1WnjUW5omcJbN3dV7WHG4bZdOtiHquRwVWYE52X0R6Pfb852OHqgABbAAAADQATLhthUUFlS3rJ98202cg4CdaezubcU9eHl25vKplZTrntl74k2IOoIII7RMowQl3kQkyNCYfaO5qAXuDoDY6jsPf+E6MVs6lW4MCCO0EWMwpgAJs06FoGxheqqqOQA14mbqGalJZsiBsLKy1OEuga14lJUGBawmMiZSZZaBjIlpEy2lCIGIrLSszWlLQMOWUyTNljLAwZJTJM+WUywMGSUyTYyxlga27lN3NnLGSBrbuN3NnJGSBrbqVFKbOSVyQNcU5cKcz5ZXLAwhJcEmXLKhYFgWXBZfaVAgEWZVEoBMiCBcsulol0DWlIiBSIiBSUlYgUlIiAlIiAlIiAiIgIiICIiAlYiBWViIASsRArKiUiBmUS8REBBiIH/9k="/>
          <p:cNvSpPr>
            <a:spLocks noChangeAspect="1" noChangeArrowheads="1"/>
          </p:cNvSpPr>
          <p:nvPr/>
        </p:nvSpPr>
        <p:spPr bwMode="auto">
          <a:xfrm>
            <a:off x="1259682" y="-1006078"/>
            <a:ext cx="4407694" cy="3886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2160"/>
          </a:p>
        </p:txBody>
      </p:sp>
      <p:sp>
        <p:nvSpPr>
          <p:cNvPr id="9" name="Title 8"/>
          <p:cNvSpPr>
            <a:spLocks noGrp="1"/>
          </p:cNvSpPr>
          <p:nvPr>
            <p:ph type="title"/>
          </p:nvPr>
        </p:nvSpPr>
        <p:spPr/>
        <p:txBody>
          <a:bodyPr/>
          <a:lstStyle/>
          <a:p>
            <a:r>
              <a:rPr lang="en-US" dirty="0"/>
              <a:t>Preparation</a:t>
            </a:r>
            <a:br>
              <a:rPr lang="en-US" dirty="0"/>
            </a:br>
            <a:endParaRPr lang="en-US" dirty="0"/>
          </a:p>
        </p:txBody>
      </p:sp>
      <p:sp>
        <p:nvSpPr>
          <p:cNvPr id="10" name="Content Placeholder 9"/>
          <p:cNvSpPr>
            <a:spLocks noGrp="1"/>
          </p:cNvSpPr>
          <p:nvPr>
            <p:ph idx="1"/>
          </p:nvPr>
        </p:nvSpPr>
        <p:spPr>
          <a:xfrm>
            <a:off x="318093" y="1123819"/>
            <a:ext cx="8397282" cy="4551903"/>
          </a:xfrm>
        </p:spPr>
        <p:txBody>
          <a:bodyPr>
            <a:normAutofit/>
          </a:bodyPr>
          <a:lstStyle/>
          <a:p>
            <a:pPr marL="477441" lvl="1" indent="-220266">
              <a:lnSpc>
                <a:spcPct val="200000"/>
              </a:lnSpc>
              <a:buFont typeface="Arial" panose="020B0604020202020204" pitchFamily="34" charset="0"/>
              <a:buChar char="-"/>
            </a:pPr>
            <a:r>
              <a:rPr lang="en-US" sz="1800" dirty="0"/>
              <a:t>PCs with Git and </a:t>
            </a:r>
            <a:r>
              <a:rPr lang="en-US" sz="1800" dirty="0" err="1"/>
              <a:t>TortoiseGit</a:t>
            </a:r>
            <a:r>
              <a:rPr lang="en-US" sz="1800" dirty="0"/>
              <a:t> installed and Git account setup in advance</a:t>
            </a:r>
          </a:p>
          <a:p>
            <a:pPr marL="904875" lvl="3" indent="-220266">
              <a:lnSpc>
                <a:spcPct val="200000"/>
              </a:lnSpc>
            </a:pPr>
            <a:r>
              <a:rPr lang="en-US" sz="1500" dirty="0"/>
              <a:t>Download Git: https://git-scm.com/downloads </a:t>
            </a:r>
          </a:p>
          <a:p>
            <a:pPr marL="904875" lvl="3" indent="-220266">
              <a:lnSpc>
                <a:spcPct val="200000"/>
              </a:lnSpc>
            </a:pPr>
            <a:r>
              <a:rPr lang="en-US" sz="1600" dirty="0"/>
              <a:t>Download </a:t>
            </a:r>
            <a:r>
              <a:rPr lang="en-US" sz="1600" dirty="0" err="1"/>
              <a:t>TortoiseGit</a:t>
            </a:r>
            <a:r>
              <a:rPr lang="en-US" sz="1600" dirty="0"/>
              <a:t>: https://tortoisegit.org/download/</a:t>
            </a:r>
            <a:endParaRPr lang="en-US" sz="1500" dirty="0"/>
          </a:p>
          <a:p>
            <a:pPr marL="477441" lvl="1" indent="-220266">
              <a:lnSpc>
                <a:spcPct val="200000"/>
              </a:lnSpc>
              <a:buFont typeface="Arial" panose="020B0604020202020204" pitchFamily="34" charset="0"/>
              <a:buChar char="-"/>
            </a:pPr>
            <a:r>
              <a:rPr lang="en-US" sz="1800" dirty="0"/>
              <a:t>Register GitHub Accounts on </a:t>
            </a:r>
            <a:r>
              <a:rPr lang="en-US" sz="1800" dirty="0">
                <a:hlinkClick r:id="rId3"/>
              </a:rPr>
              <a:t>https://github.com/</a:t>
            </a:r>
            <a:r>
              <a:rPr lang="en-US" sz="1800" dirty="0"/>
              <a:t> for each PC</a:t>
            </a:r>
          </a:p>
          <a:p>
            <a:pPr marL="477441" lvl="1" indent="-220266">
              <a:lnSpc>
                <a:spcPct val="200000"/>
              </a:lnSpc>
              <a:buFont typeface="Arial" panose="020B0604020202020204" pitchFamily="34" charset="0"/>
              <a:buChar char="-"/>
            </a:pPr>
            <a:r>
              <a:rPr lang="en-US" sz="1800" dirty="0"/>
              <a:t>Clone Source Code from </a:t>
            </a:r>
            <a:r>
              <a:rPr lang="en-US" sz="1800" dirty="0" err="1"/>
              <a:t>Github</a:t>
            </a:r>
            <a:r>
              <a:rPr lang="en-US" sz="1800" dirty="0"/>
              <a:t> repositories to local PC</a:t>
            </a:r>
          </a:p>
          <a:p>
            <a:pPr marL="904875" lvl="3" indent="-220266">
              <a:lnSpc>
                <a:spcPct val="200000"/>
              </a:lnSpc>
            </a:pPr>
            <a:r>
              <a:rPr lang="en-US" sz="1500" dirty="0"/>
              <a:t>Repository for Training: </a:t>
            </a:r>
          </a:p>
          <a:p>
            <a:endParaRPr lang="en-US" sz="2400" dirty="0"/>
          </a:p>
        </p:txBody>
      </p:sp>
    </p:spTree>
    <p:extLst>
      <p:ext uri="{BB962C8B-B14F-4D97-AF65-F5344CB8AC3E}">
        <p14:creationId xmlns:p14="http://schemas.microsoft.com/office/powerpoint/2010/main" val="2651098519"/>
      </p:ext>
    </p:extLst>
  </p:cSld>
  <p:clrMapOvr>
    <a:masterClrMapping/>
  </p:clrMapOvr>
  <mc:AlternateContent xmlns:mc="http://schemas.openxmlformats.org/markup-compatibility/2006" xmlns:p14="http://schemas.microsoft.com/office/powerpoint/2010/main">
    <mc:Choice Requires="p14">
      <p:transition p14:dur="0" advTm="20000"/>
    </mc:Choice>
    <mc:Fallback xmlns="">
      <p:transition advTm="2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428623" y="597877"/>
            <a:ext cx="8286750" cy="508268"/>
          </a:xfrm>
        </p:spPr>
        <p:txBody>
          <a:bodyPr>
            <a:normAutofit/>
          </a:bodyPr>
          <a:lstStyle/>
          <a:p>
            <a:pPr>
              <a:defRPr/>
            </a:pPr>
            <a:r>
              <a:rPr lang="en-US" dirty="0"/>
              <a:t>Agenda </a:t>
            </a:r>
          </a:p>
        </p:txBody>
      </p:sp>
      <p:sp>
        <p:nvSpPr>
          <p:cNvPr id="7171" name="Rectangle 5"/>
          <p:cNvSpPr>
            <a:spLocks noGrp="1" noChangeArrowheads="1"/>
          </p:cNvSpPr>
          <p:nvPr>
            <p:ph idx="1"/>
          </p:nvPr>
        </p:nvSpPr>
        <p:spPr>
          <a:xfrm>
            <a:off x="428623" y="1155245"/>
            <a:ext cx="8286749" cy="5104877"/>
          </a:xfrm>
        </p:spPr>
        <p:txBody>
          <a:bodyPr>
            <a:normAutofit/>
          </a:bodyPr>
          <a:lstStyle/>
          <a:p>
            <a:pPr marL="426244" indent="-385763">
              <a:lnSpc>
                <a:spcPct val="150000"/>
              </a:lnSpc>
              <a:spcBef>
                <a:spcPts val="1350"/>
              </a:spcBef>
            </a:pPr>
            <a:r>
              <a:rPr lang="en-US" altLang="en-US" sz="1600" dirty="0"/>
              <a:t>Version control system</a:t>
            </a:r>
          </a:p>
          <a:p>
            <a:pPr marL="639366" lvl="2" indent="-385763">
              <a:lnSpc>
                <a:spcPct val="150000"/>
              </a:lnSpc>
              <a:spcBef>
                <a:spcPts val="1350"/>
              </a:spcBef>
            </a:pPr>
            <a:r>
              <a:rPr lang="en-US" altLang="en-US" sz="1400" dirty="0"/>
              <a:t>Concept</a:t>
            </a:r>
          </a:p>
          <a:p>
            <a:pPr marL="639366" lvl="2" indent="-385763">
              <a:lnSpc>
                <a:spcPct val="150000"/>
              </a:lnSpc>
              <a:spcBef>
                <a:spcPts val="1350"/>
              </a:spcBef>
            </a:pPr>
            <a:r>
              <a:rPr lang="en-US" altLang="en-US" sz="1400" dirty="0"/>
              <a:t>Different types of system</a:t>
            </a:r>
          </a:p>
          <a:p>
            <a:pPr marL="639366" lvl="2" indent="-385763">
              <a:lnSpc>
                <a:spcPct val="150000"/>
              </a:lnSpc>
              <a:spcBef>
                <a:spcPts val="1350"/>
              </a:spcBef>
            </a:pPr>
            <a:r>
              <a:rPr lang="en-US" altLang="en-US" sz="1400" dirty="0"/>
              <a:t>Application</a:t>
            </a:r>
          </a:p>
          <a:p>
            <a:pPr marL="426244" indent="-385763">
              <a:lnSpc>
                <a:spcPct val="150000"/>
              </a:lnSpc>
              <a:spcBef>
                <a:spcPts val="1350"/>
              </a:spcBef>
            </a:pPr>
            <a:r>
              <a:rPr lang="en-US" altLang="en-US" sz="1600" dirty="0"/>
              <a:t>Git</a:t>
            </a:r>
          </a:p>
          <a:p>
            <a:pPr marL="639366" lvl="2" indent="-385763">
              <a:lnSpc>
                <a:spcPct val="150000"/>
              </a:lnSpc>
              <a:spcBef>
                <a:spcPts val="1350"/>
              </a:spcBef>
            </a:pPr>
            <a:r>
              <a:rPr lang="en-US" altLang="en-US" sz="1400" dirty="0"/>
              <a:t>Characteristic</a:t>
            </a:r>
          </a:p>
          <a:p>
            <a:pPr marL="639366" lvl="2" indent="-385763">
              <a:lnSpc>
                <a:spcPct val="150000"/>
              </a:lnSpc>
              <a:spcBef>
                <a:spcPts val="1350"/>
              </a:spcBef>
            </a:pPr>
            <a:r>
              <a:rPr lang="en-US" altLang="en-US" sz="1400" dirty="0"/>
              <a:t>How it works</a:t>
            </a:r>
          </a:p>
          <a:p>
            <a:pPr marL="639366" lvl="2" indent="-385763">
              <a:lnSpc>
                <a:spcPct val="150000"/>
              </a:lnSpc>
              <a:spcBef>
                <a:spcPts val="1350"/>
              </a:spcBef>
            </a:pPr>
            <a:r>
              <a:rPr lang="en-US" altLang="en-US" sz="1400" dirty="0"/>
              <a:t>Git branch</a:t>
            </a:r>
          </a:p>
          <a:p>
            <a:pPr marL="426244" indent="-385763">
              <a:lnSpc>
                <a:spcPct val="150000"/>
              </a:lnSpc>
              <a:spcBef>
                <a:spcPts val="1350"/>
              </a:spcBef>
            </a:pPr>
            <a:r>
              <a:rPr lang="en-US" altLang="en-US" sz="1600" dirty="0"/>
              <a:t>Q &amp; A</a:t>
            </a:r>
          </a:p>
          <a:p>
            <a:pPr marL="426244" indent="-385763">
              <a:lnSpc>
                <a:spcPct val="150000"/>
              </a:lnSpc>
              <a:spcBef>
                <a:spcPts val="1350"/>
              </a:spcBef>
            </a:pPr>
            <a:r>
              <a:rPr lang="en-US" altLang="en-US" sz="1600" dirty="0"/>
              <a:t>Practice</a:t>
            </a:r>
          </a:p>
          <a:p>
            <a:pPr marL="426244" indent="-385763">
              <a:lnSpc>
                <a:spcPct val="150000"/>
              </a:lnSpc>
              <a:spcBef>
                <a:spcPts val="1350"/>
              </a:spcBef>
            </a:pPr>
            <a:endParaRPr lang="en-US" altLang="en-US" sz="1600" dirty="0"/>
          </a:p>
          <a:p>
            <a:pPr marL="426244" indent="-385763">
              <a:lnSpc>
                <a:spcPct val="150000"/>
              </a:lnSpc>
              <a:spcBef>
                <a:spcPts val="1350"/>
              </a:spcBef>
            </a:pPr>
            <a:endParaRPr lang="en-US" altLang="en-US" sz="1600" dirty="0"/>
          </a:p>
        </p:txBody>
      </p:sp>
      <p:sp>
        <p:nvSpPr>
          <p:cNvPr id="4" name="Rectangle 5">
            <a:extLst>
              <a:ext uri="{FF2B5EF4-FFF2-40B4-BE49-F238E27FC236}">
                <a16:creationId xmlns:a16="http://schemas.microsoft.com/office/drawing/2014/main" id="{45FCD4CD-D1D6-413B-9AE8-63132D01BA9B}"/>
              </a:ext>
            </a:extLst>
          </p:cNvPr>
          <p:cNvSpPr txBox="1">
            <a:spLocks noChangeArrowheads="1"/>
          </p:cNvSpPr>
          <p:nvPr/>
        </p:nvSpPr>
        <p:spPr>
          <a:xfrm>
            <a:off x="4953369" y="1712615"/>
            <a:ext cx="2940085" cy="3749291"/>
          </a:xfrm>
          <a:prstGeom prst="rect">
            <a:avLst/>
          </a:prstGeom>
        </p:spPr>
        <p:txBody>
          <a:bodyPr vert="horz" lIns="0" tIns="0" rIns="0" bIns="0" rtlCol="0">
            <a:normAutofit/>
          </a:bodyPr>
          <a:lstStyle>
            <a:lvl1pPr marL="342900" indent="-342900" algn="l" defTabSz="914400" rtl="0" eaLnBrk="1" latinLnBrk="0" hangingPunct="1">
              <a:spcBef>
                <a:spcPts val="750"/>
              </a:spcBef>
              <a:buFont typeface="Arial" panose="020B0604020202020204" pitchFamily="34" charset="0"/>
              <a:buChar char="•"/>
              <a:defRPr sz="2400" b="0" kern="1200">
                <a:solidFill>
                  <a:schemeClr val="tx1"/>
                </a:solidFill>
                <a:latin typeface="+mn-lt"/>
                <a:ea typeface="+mn-ea"/>
                <a:cs typeface="+mn-cs"/>
              </a:defRPr>
            </a:lvl1pPr>
            <a:lvl2pPr marL="342900" indent="-342900" algn="l" defTabSz="914400" rtl="0" eaLnBrk="1" latinLnBrk="0" hangingPunct="1">
              <a:spcBef>
                <a:spcPts val="750"/>
              </a:spcBef>
              <a:buFont typeface="Arial" panose="020B0604020202020204" pitchFamily="34" charset="0"/>
              <a:buChar char="•"/>
              <a:defRPr sz="2000" kern="1200">
                <a:solidFill>
                  <a:schemeClr val="tx1"/>
                </a:solidFill>
                <a:latin typeface="+mn-lt"/>
                <a:ea typeface="+mn-ea"/>
                <a:cs typeface="+mn-cs"/>
              </a:defRPr>
            </a:lvl2pPr>
            <a:lvl3pPr marL="627063" indent="-285750" algn="l" defTabSz="914400" rtl="0" eaLnBrk="1" latinLnBrk="0" hangingPunct="1">
              <a:spcBef>
                <a:spcPts val="750"/>
              </a:spcBef>
              <a:buFont typeface="Arial" panose="020B0604020202020204" pitchFamily="34" charset="0"/>
              <a:buChar char="-"/>
              <a:tabLst/>
              <a:defRPr sz="2000" kern="1200">
                <a:solidFill>
                  <a:schemeClr val="tx1"/>
                </a:solidFill>
                <a:latin typeface="+mn-lt"/>
                <a:ea typeface="+mn-ea"/>
                <a:cs typeface="+mn-cs"/>
              </a:defRPr>
            </a:lvl3pPr>
            <a:lvl4pPr marL="912812" indent="-285750" algn="l" defTabSz="914400" rtl="0" eaLnBrk="1" latinLnBrk="0" hangingPunct="1">
              <a:spcBef>
                <a:spcPts val="375"/>
              </a:spcBef>
              <a:buFont typeface="Courier New" panose="02070309020205020404" pitchFamily="49" charset="0"/>
              <a:buChar char="o"/>
              <a:tabLst/>
              <a:defRPr sz="1600" kern="1200">
                <a:solidFill>
                  <a:schemeClr val="tx1"/>
                </a:solidFill>
                <a:latin typeface="+mn-lt"/>
                <a:ea typeface="+mn-ea"/>
                <a:cs typeface="+mn-cs"/>
              </a:defRPr>
            </a:lvl4pPr>
            <a:lvl5pPr marL="42862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5pPr>
            <a:lvl6pPr marL="57150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6pPr>
            <a:lvl7pPr marL="71437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7pPr>
            <a:lvl8pPr marL="85725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8pPr>
            <a:lvl9pPr marL="100012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9pPr>
          </a:lstStyle>
          <a:p>
            <a:pPr marL="40481" indent="0">
              <a:lnSpc>
                <a:spcPct val="150000"/>
              </a:lnSpc>
              <a:spcBef>
                <a:spcPts val="1350"/>
              </a:spcBef>
              <a:buNone/>
            </a:pPr>
            <a:endParaRPr lang="en-US" altLang="en-US" sz="1800" dirty="0">
              <a:solidFill>
                <a:srgbClr val="C00000"/>
              </a:solidFill>
            </a:endParaRPr>
          </a:p>
        </p:txBody>
      </p:sp>
    </p:spTree>
    <p:extLst>
      <p:ext uri="{BB962C8B-B14F-4D97-AF65-F5344CB8AC3E}">
        <p14:creationId xmlns:p14="http://schemas.microsoft.com/office/powerpoint/2010/main" val="3105361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Code flows in Git</a:t>
            </a:r>
          </a:p>
        </p:txBody>
      </p:sp>
      <p:pic>
        <p:nvPicPr>
          <p:cNvPr id="7" name="Picture 6">
            <a:extLst>
              <a:ext uri="{FF2B5EF4-FFF2-40B4-BE49-F238E27FC236}">
                <a16:creationId xmlns:a16="http://schemas.microsoft.com/office/drawing/2014/main" id="{28820D9D-DEC3-4296-866D-B4DF1EBE7177}"/>
              </a:ext>
            </a:extLst>
          </p:cNvPr>
          <p:cNvPicPr>
            <a:picLocks noChangeAspect="1"/>
          </p:cNvPicPr>
          <p:nvPr/>
        </p:nvPicPr>
        <p:blipFill>
          <a:blip r:embed="rId3"/>
          <a:stretch>
            <a:fillRect/>
          </a:stretch>
        </p:blipFill>
        <p:spPr>
          <a:xfrm>
            <a:off x="428625" y="1248669"/>
            <a:ext cx="5743366" cy="3727078"/>
          </a:xfrm>
          <a:prstGeom prst="rect">
            <a:avLst/>
          </a:prstGeom>
        </p:spPr>
      </p:pic>
      <p:pic>
        <p:nvPicPr>
          <p:cNvPr id="8" name="Picture 4" descr="http://git-scm.com/images/about/index1@2x.png">
            <a:extLst>
              <a:ext uri="{FF2B5EF4-FFF2-40B4-BE49-F238E27FC236}">
                <a16:creationId xmlns:a16="http://schemas.microsoft.com/office/drawing/2014/main" id="{39093FA1-DEEE-4045-BD23-6B27DDA480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7147" y="2610059"/>
            <a:ext cx="2837337" cy="1637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540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05617" y="955186"/>
            <a:ext cx="6306740" cy="294680"/>
          </a:xfrm>
          <a:prstGeom prst="rect">
            <a:avLst/>
          </a:prstGeom>
        </p:spPr>
        <p:txBody>
          <a:bodyPr/>
          <a:lstStyle>
            <a:lvl1pPr algn="l" defTabSz="944563" rtl="0" eaLnBrk="1" fontAlgn="base" hangingPunct="1">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pitchFamily="34" charset="0"/>
              </a:defRPr>
            </a:lvl2pPr>
            <a:lvl3pPr algn="l" defTabSz="944563" rtl="0" eaLnBrk="1" fontAlgn="base" hangingPunct="1">
              <a:lnSpc>
                <a:spcPct val="90000"/>
              </a:lnSpc>
              <a:spcBef>
                <a:spcPct val="40000"/>
              </a:spcBef>
              <a:spcAft>
                <a:spcPct val="0"/>
              </a:spcAft>
              <a:defRPr sz="2200" b="1">
                <a:solidFill>
                  <a:schemeClr val="tx1"/>
                </a:solidFill>
                <a:latin typeface="Arial" pitchFamily="34" charset="0"/>
              </a:defRPr>
            </a:lvl3pPr>
            <a:lvl4pPr algn="l" defTabSz="944563" rtl="0" eaLnBrk="1" fontAlgn="base" hangingPunct="1">
              <a:lnSpc>
                <a:spcPct val="90000"/>
              </a:lnSpc>
              <a:spcBef>
                <a:spcPct val="40000"/>
              </a:spcBef>
              <a:spcAft>
                <a:spcPct val="0"/>
              </a:spcAft>
              <a:defRPr sz="2200" b="1">
                <a:solidFill>
                  <a:schemeClr val="tx1"/>
                </a:solidFill>
                <a:latin typeface="Arial" pitchFamily="34" charset="0"/>
              </a:defRPr>
            </a:lvl4pPr>
            <a:lvl5pPr algn="l" defTabSz="944563" rtl="0" eaLnBrk="1" fontAlgn="base" hangingPunct="1">
              <a:lnSpc>
                <a:spcPct val="90000"/>
              </a:lnSpc>
              <a:spcBef>
                <a:spcPct val="40000"/>
              </a:spcBef>
              <a:spcAft>
                <a:spcPct val="0"/>
              </a:spcAft>
              <a:defRPr sz="2200" b="1">
                <a:solidFill>
                  <a:schemeClr val="tx1"/>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endParaRPr lang="en-US" sz="2400" dirty="0">
              <a:solidFill>
                <a:schemeClr val="tx1"/>
              </a:solidFill>
            </a:endParaRPr>
          </a:p>
        </p:txBody>
      </p:sp>
      <p:sp>
        <p:nvSpPr>
          <p:cNvPr id="3" name="AutoShape 4" descr="data:image/jpeg;base64,/9j/4AAQSkZJRgABAQAAAQABAAD/2wCEAAkGBxAQEBAQEBMUFBQQDxAQDxEQEBAQDw8SFREWFxUWFxQYHCggGBolGxQVITEiJSkrLi4wGCA/ODMsNyguLisBCgoKDgwOGxAQGysmHyQuOC83NzUsLCs3NCsvLCw3LywtLC43Kzc1NTcuNTcsNSwtLiwwLC43NzQwLDY3NzEsK//AABEIANMA7wMBIgACEQEDEQH/xAAbAAEAAQUBAAAAAAAAAAAAAAAABQECAwQGB//EAEgQAAIBAgMEBQcIBQwDAQAAAAECAAMRBBIhBRMxQQYiUWFxFDJSgZGxwSNCU3OSodHhBxVik/AkMzRjcnSio7KzwtIlQ4IW/8QAGQEBAAMBAQAAAAAAAAAAAAAAAAMEBQIB/8QAMBEBAAEDAQQIBgIDAAAAAAAAAAECAxEEEhMh8AUxMzRBYYGhFCJRcbHRweEVUlP/2gAMAwEAAhEDEQA/APcYiICIiAiIgIiICJQmWGqIGSJi3wlRWEDJEorA8JWAiIgIiICIiAiIgIiICIiAiIgIiICIiAiIgIiICWVagUEnlL5CbaxfXCD5oufE/l74Gari7n4TH5RIo4iU8ogS3lEeUSI8olfKIEwuJm/hcSH05j75zIxEy0cYVIYcjA6mJbScMoYcCAR65dAREQEREBERAREQEREBERAREQEREBERAREQE4famJvWq91Rh7Db4TuJ5x0iJp4qsp5vnHgwzfGBecRKeUSJOJjymBK+USvlEifKI8pgS4xEuGIkN5TLhiIHo3R2tnoL+yzL99/jJOQvRBT5KremzsPDNb4SagIiICIiAiIgIiICIiAiIgIiICIiAiIgIiICcb+kLZpKLikF92MlYD0L6N6iTfx7p2Uo6ggggEEEEEXBB4giB4YcTKeVTpul3QepSLVsGC9PUtRFzUp/2B89e7iO/lwhq/doe4wJbyqPKpEb2V3sCW8pm1s9Xr1EpU9WqMFXu7Se4C5PhInZuErYmoKVBC7nkvBR2seCjvM9c6IdFlwS53Ieu4s7jzUHopfl38/ugT2DwwpU0prwRFUd9hxmaIgIiICIiAiIgIiICIiAiIgIiICIiAiIgIiICImOvWVFLMbAffAudgASSABxJNgPXOI6V0Nm4kktTqGp9Nh1VGv+0WsH9YPdNrau1t4bE6A6Ly9faZpZQYHl22K2HwlTdVjVuVDqVpqQVJIGubjpJbo1gMNiAtd9+aJvZUVEqMVaxuWOi6Hhr4SP/TDSVRhbCzHf2I45QEuPaRO82Zh6dOhSCgKopIFGgUDKLCB0uxdp4Gggp0aTUV5jdgkntZgSWPebyZpbVoNwcesMvvE4pqoAuLW7ph/WajnA9FSsreawPgQZcTPPk2oO2Ru0ttEZrsbDgL6D1QPSW2lRDBQ4LHkvWP3TIMSJ5n0K2jvK9RieGUD13/CTG2NpVqGJFgWpGnmLAjq6m+l7n1QO4WoDL5zmD2orqCDxEksDjwzZDz838IEjERAREQEREBERAREQEREBEo7AAk8ACT4CQf8A+hUtpYjx19sCdialHaFNhxt4zaVgRcG47RrAo7hQSdABczi+kO2SxNtAOAk1t7aQUFQfHvnnW18YajCnSBeo7ZURdWZjyEDBRxFfEYjJSFxTBq1iTZVQd/aTYAcyfGddRGgmXBbDGAwORrGtiaiGu47RdgoPoqAR6yecoIHlf6Zm+Vwg7KVc+1qf/WdvgsMauHokk2ajRNrm1jTUHnOC/TC98XQXsw1/tVG/6z0Pow+bA4Nu3CYc/wCUsCPxtGogslzfRVvzNgOJ9UkV/Rxi2ALYqmGI1UUnZQezNmF/ZG0tBccRqPEaidht3bAp00yGxqIHvzVDwt3n4GQ379Fi3Nyvqh3RRNdUUw4LFdDMbRP8/hj3NUqI/wBnIffMNPoVjarDesiodSyHeMR3K2X7yJN4aq71UL3WkWJZjopsCRcnjcgSe8up/SL9oSvodTc1NM11U7MeH1+6S/bptzsxOZQW19nU8DhkNAZVo3LFzmq1mewJYged1R3C3ITW6O498YlZSVI6mhLZ0sSb2tbXhe/bprOlONp/SL9oSgxdL6RftCXkDjtoY0YCtujfKyhxoQoJJuAefC/deS3RXaQrVd85KUqWoYo+V2OgAa1tL39kmmxNI8XQ+LAw2JpEFS6kEWIzDhPJzjgR5uhw2OpVNEdWPYCM3s4zYnlwaqhY2YorkK+vANowYcPETtOjG2DXBpubugDA83Thc94NgfETM0nSM3Lm5u07NXh9JWrunimnbonMJ2IiaiqREQEREBERAREQKMoIIOoIsR2icRtHoZUpk1MJVLAa7iqRe3YtT3ZvWZ1+Oxa0lBb5zBR42J+EicXiy3E3HZy9kDl8FiqxvmVlsSLNpwm8ce6g2YjtsSAfGbeIdSJAbSxSoDcwMW7xWNqmlRHC28dtKdMHmT29gGp9pna9G+i9DBDMPlKzCz1nHWtzCj5i93tJmTojhd3hKd1ytUzVXBFj1jdb9+XKPVJmBy/TDEWegndUY+1QPjIgV5l6eORiKX1P/NvynPjFQPPP0qVc2PXuwtL/AHKn5T0PojW/8fgv7rQH+WJzfSXo3TxtVKu8NNgFSpYZg9MEnQHzW1OvDXgZP4MJSppSp6LTRUQE3NgLDWBubSrdUzNtCuWWjflhMMP8oH3kyJxrEqZI40WWj/dML/srMnpru3rC3o+09HR1XVadMdXrZEQMcoJI4ewE+qaONrbsquRGZyAqhzcAsFzscvVQFhc+y50mfH4FcRQFNhfSmw6xRlIsQVYaqw7ZrbP2XUpqRUYValSojVazt1nVHBRcuWwAAtbhcsec04yhjYxmev6f3z+q0cXhyBmZVORX+UG6DKysQyhuRCOe0ZTe0uTFYVlzZ6YF3HWZB5tQ0yePDMpF5lGyKVrdY9QUwS7FggBCqDx0zNY8deMtTY9ENmsScwcsTdi4qmrmvxHWJ0FhbS1p2iYsQpBYLTFhwNh6Nz/HdNI4euHJ5cAu7W17kaG/dfXt9U6C0WgR6VnKlGSwyVATbjYG3uP5TX6GMfK0+rqX7xYae0D2SUxHmP8A2G9xkX0K/pa/VP8ACZGu71Y+8/wt2OyrehxETXVCIiAiIgIiICIiBp7WwIr0mpk2J1RvRYag/wAcrzz7GbSqYRjSxSlCNFY+Y/ercCP4Np6bKMAeOvjA8xwtXE4vTDU2YH/2Hq0R4udD4C57p1Gw+h9Okwq4ht9VGoBHyNM/sqfOPefUBOmiBWJSIHFfpFo64ep9Yh/wkf8AKccwno3TjDZ8Izc6To/qvlP3Nf1TzsQIzFV2UgAEkkAAAkkk2AAHEzd2UxqGxBBBIIIIII4gjkZr1qgp18PUPCniaDnnotVSfdOh2dhCXqViLGrVqVSOzO5a33wNbadHLTJ7pJ9I6WSoE9GhQX2UwPhMO0Ke8enSH/sq06f2mA+M3emf9Kf6un7jMnpnu3rC1o+0Z9pY4UMOlRg5UGkKhp3LIhtdrDWw521sb8ppvjBWP8mc7tHpCrXFV2U5nUGnTubE5WuW+bcW11WUBXdLm0GVNRe99LWtzvaalKnh6KhQSlNWzBSpp0wxfN6IHna27ZpxE48kcVUxGMfNz4NNduMKTdQKwp16lIPmRSi01emLNqzkOBbS5Sobi02f14LX3ZAzBLswXK5y6Pp1AufrHXLlbQ2kmtS4B11F9QQfWDwgtO0KFxHSCyPkptmFJ3QtrTJFE1BqOIsG8cveJdW29qAqWJqhAXYcBVpowtx3nXvl7jrpaSxeY6dVrDMLNYZgDcA2B489DAiv18tQFAmrBh56mwNNG9ZG81HLK3HS+boR/Sx9S/wm9TpI3yR0urlbGzKLgNY9nWGnCYOimFNLHtTOtqLkH0gStjMzW26p1FmvwiVmzVG7rh3cSkTTVlYlJAYHaT4vENuiRhqLWzjTyhxe5B9C9gLcbMeGXMHQREQESkQESkGBWJbeLwLpS8tvF4F14vLbzU2jit2lxxJsPxgZ8ZQFWnUpnhURkPdcWnkDgqSraFSQR2EaGdviNoV16yVGv2NZlPqPwnH4qjWxOLeyZBUOd2FyiEgZyL9puQO/uvAs2Vs/f1N4w6lM6ftP+X4ToMRiAgsJjq1UoIETQKLD+O2RWGpVsbV3VEd7ufMpL2sfcOJgTfRDDnEYvfHzMOCb8jUYEKPUCT7O2U6af0pvqqf/ACnX7I2fTwtFaNPgNWY+c7Hizd5/DsnH9ND/ACo/U0/e0yumO7esLWj7Rk2ktU4dDRYK6mi65xem1iLh+YXtI4WvNHDVnxGWrXARlq0tzhhUWoUy1Fz1Gy+c2jW5BRfmZKHEBKdIkgFt0i5jYFmsB8TbumLG45qZVbK7OVsgJWwLBc7HWygkfCaURGIlxFVWNmI9fzx595zH4bA4ymuVai+ZpoGBfcqNc2qjOCdL63JGtplqUcWzNaplXTJdabMvUAuxHFg2Y2tYgjXS026O0qRUHOL7sVfMdM6kMcyq2pHUY6X0mcVVa+Vgcps1iDlPYbcDO0CPwgxOe9ZhlKXyKFKqxscuewJy6gG2otfWSz0N4FZWynKAbrnBt3XGo15+2a7THnI4EjwMDco4ZKN6jEsxGUu2rWv5qqBYC9tALnS95bsFmbaGcjqvhW3Z7lZQynsYE6jvE0BXKsGdrgG4ZjcUzYg//JBIPZx5TeckfKpcFWu4Gr03A84DmbHUcGU87ziuiK8Z8Jy6irDsrxeaGy9oCsvLMoGcA3Fj5rL2qbGx7iOIM0+ke12ohaNCzYivpSBGYUlvZqrDmBcAD5zEDQXI7ctXb2MfE1Ts/Dkjh5ZUW43aEA7oMODMCCxGoUjgXUyewOESjTWnTFlUADQC+nd/AmlsHZS4WllGrtdqrk3Z2JJJLczckk8yTw4CTvAuiW3i8C6UiIFLyhMoTLC0C68XmMtKFoGTNKZpiLSheBlzSF21VzOF9EfefytJJ6tgSeQuZz9ercljzN4GtWqgcZG7Q2wlNbCY9r1zqBIAYRWp1XqG7N8nRW+gOmZz22BsB2k9kDBU2ga9RVvYFgCe4nW09g2fg6WHQUqKhVHIcWPax4k95nkOB2U4IOU+yelbI2kXUK+jqoufSA0v4wJzeTh+mJ/lJ+pp+951e+nIdKmvXv8A1Se9pl9Md2n7ws6TtG3icGlfDik4DKyUyQSRe2U8RqDpxHCa+z9lvSUqWzs1RGqVqjl6rBGBRfNA0AA5cSeZl2OxD08MjohqW3GdFPXZLrmyj5x7ues06eITEgPQGWir01NVVNN6rF1DIvAhQDZj26cjNCmY4fXDyIr2J4/Lnnhzn04bZ2JSKupLHeCzHqLyqA2CqAv863AcdeN75cFgRSLHMWZr3JCgBd47hQAORqNxuZp4bbBCUr0woYIBZsqjzQ3VtcasLAXJ7rXmrV2+5p9VFFTcb1gGZ1RsqkoRZT89de5hxBkiunmmJpkJmJjA1dofzVX6t/8ASZqbC2myqwa5FKnmzf1YNsjd1z1TyvbgZs7RPyVX6t/9Jmj0bdkOIYDzsO1MG3VuWW9/UDMvWaibF+irOIxOVqzb3lExjjlZjOk7UsRTbBqzqKoDgplBZgwekt7aMQGJ4AoSDoSOy6KYS+8xdZg9eq3yhsQKQA6qKDqqhT1e434u1+Jw2PV8QuakXsSoRdT1rBjbhrYX8LcLg9Rh6xoOr0zdCAF1spW+iE8hcnKfmk24EiWtJqN/RtYmOfBHetburDsbyt5q4bErUUOp0PboQRoQRyIOlpmDS0hZbxeYwZcDAyCVliysCyY2l5mNjAtLS0tLSZYxgXF5YakxsZgqNA19t40U6RPpMF+PwnP/AKyU85KbWpJVptTqXynmDYgjgQe2cFtHAimSErOe40wT7QR7oExjaoNzeYNjUQbueJJ17r6SAAqWOrnTkAPxk5srGIigNdSB84EQOkpgASjYrIQ3YdfDnI/9bUvSHqmvUxLVSFpoxudWKlVA8TxgdKuNB5yB6QteorcmTL61JPuYeybtHCkDUzFj8OGQq3iCOIPIiVtZp/iLU0JLVzd1xUYfatHdqtS4IVVIyMwuttQQO68quPwo4MdDexWuRe972Ite+vjOcqGqhylGccmVTr4jlLPKW+iqfu2mX8XrrfyzbiceU/ta3VirjtOr/XND0z9ip/1lp2xQ9P8AwVPwnKnEt9FU/dt+EtOJP0dT92/4R8frf+ftP7NxZ/2/DqjtWh6f+F/wmNtqUfTH2W/CcucUfo6n7t/winWLMFCOLniUYAd/Ce/5DVR12/aXnw9qeqpMbX2xRWi9iWLjIiKDmdm0AGn8fdOfo7fdHGFXrvcviWUnd0dLLSpgcSDYd5J4mRm28TUpFSAfKKwK4al87D0zoXI5VG+7Xs06f9HHRoUwK72JvdP239PvVdQvabnslybNOqoibkR6c9Ue8+UcY4uTZq+Xnn2jznh3GwdlpSw+R1GaoM1btueVx2acOYvMFekaTFG6ysCdR5w5tbt16w58RzBl6YMwbYU7hiPOBUoSL5GzABvAXN+0Xl6mmKKYpjqhXmZqnMovA45qNZqaHeHdioUv5ycFzPwR/RJ84Cx4XE1htsFiA9JkB+dnpuF8bG/sBkPgcMB8nSGrEsx0GZj5zsQOPD7gOQm/icE1Nc5YNqAwC2tc24311InTxPAzIompgXvTQ/sj7tJurAuAlYEGBhaWGXGWmBhMsMyuJjIgY2mJ1mciWFYGhXoBuUj6uykPzRJwpLDTgQP6qQch7JUbOXsk0acoacCJGCA5S4Ye0kjTlDTgRxpTE+HkoaUtNKBDthJb5JJg0ZTcwIfySU8kkxuZTcwIY4UTUxOMp0eqRct5pFtPznQthrzSxGwaNTz0v6yJX1WnjUW5omcJbN3dV7WHG4bZdOtiHquRwVWYE52X0R6Pfb852OHqgABbAAAADQATLhthUUFlS3rJ98202cg4CdaezubcU9eHl25vKplZTrntl74k2IOoIII7RMowQl3kQkyNCYfaO5qAXuDoDY6jsPf+E6MVs6lW4MCCO0EWMwpgAJs06FoGxheqqqOQA14mbqGalJZsiBsLKy1OEuga14lJUGBawmMiZSZZaBjIlpEy2lCIGIrLSszWlLQMOWUyTNljLAwZJTJM+WUywMGSUyTYyxlga27lN3NnLGSBrbuN3NnJGSBrbqVFKbOSVyQNcU5cKcz5ZXLAwhJcEmXLKhYFgWXBZfaVAgEWZVEoBMiCBcsulol0DWlIiBSIiBSUlYgUlIiAlIiAlIiAiIgIiICIiAlYiBWViIASsRArKiUiBmUS8REBBiIH/9k="/>
          <p:cNvSpPr>
            <a:spLocks noChangeAspect="1" noChangeArrowheads="1"/>
          </p:cNvSpPr>
          <p:nvPr/>
        </p:nvSpPr>
        <p:spPr bwMode="auto">
          <a:xfrm>
            <a:off x="1259682" y="-1006078"/>
            <a:ext cx="4407694" cy="3886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2160"/>
          </a:p>
        </p:txBody>
      </p:sp>
      <p:sp>
        <p:nvSpPr>
          <p:cNvPr id="9" name="Title 8"/>
          <p:cNvSpPr>
            <a:spLocks noGrp="1"/>
          </p:cNvSpPr>
          <p:nvPr>
            <p:ph type="title"/>
          </p:nvPr>
        </p:nvSpPr>
        <p:spPr/>
        <p:txBody>
          <a:bodyPr/>
          <a:lstStyle/>
          <a:p>
            <a:r>
              <a:rPr lang="en-US" dirty="0"/>
              <a:t>Three stages of Git – Working directory</a:t>
            </a:r>
          </a:p>
        </p:txBody>
      </p:sp>
      <p:sp>
        <p:nvSpPr>
          <p:cNvPr id="10" name="Content Placeholder 9"/>
          <p:cNvSpPr>
            <a:spLocks noGrp="1"/>
          </p:cNvSpPr>
          <p:nvPr>
            <p:ph idx="1"/>
          </p:nvPr>
        </p:nvSpPr>
        <p:spPr>
          <a:xfrm>
            <a:off x="428625" y="1879042"/>
            <a:ext cx="7455693" cy="4445820"/>
          </a:xfrm>
        </p:spPr>
        <p:txBody>
          <a:bodyPr>
            <a:normAutofit/>
          </a:bodyPr>
          <a:lstStyle/>
          <a:p>
            <a:pPr marL="904875" lvl="3" indent="-220266">
              <a:lnSpc>
                <a:spcPct val="200000"/>
              </a:lnSpc>
            </a:pPr>
            <a:r>
              <a:rPr lang="en-US" sz="2200" b="1" dirty="0"/>
              <a:t>Create</a:t>
            </a:r>
            <a:r>
              <a:rPr lang="en-US" sz="2200" dirty="0"/>
              <a:t>: create a new file </a:t>
            </a:r>
          </a:p>
          <a:p>
            <a:pPr marL="904875" lvl="3" indent="-220266">
              <a:lnSpc>
                <a:spcPct val="200000"/>
              </a:lnSpc>
            </a:pPr>
            <a:r>
              <a:rPr lang="en-US" sz="2200" b="1" dirty="0"/>
              <a:t>Modify</a:t>
            </a:r>
            <a:r>
              <a:rPr lang="en-US" sz="2200" dirty="0"/>
              <a:t>: modify content of a file</a:t>
            </a:r>
          </a:p>
          <a:p>
            <a:pPr marL="904875" lvl="3" indent="-220266">
              <a:lnSpc>
                <a:spcPct val="200000"/>
              </a:lnSpc>
            </a:pPr>
            <a:r>
              <a:rPr lang="en-US" sz="2200" b="1" dirty="0"/>
              <a:t>Delete</a:t>
            </a:r>
            <a:r>
              <a:rPr lang="en-US" sz="2200" dirty="0"/>
              <a:t>: delete a file</a:t>
            </a:r>
          </a:p>
          <a:p>
            <a:pPr marL="904875" lvl="3" indent="-220266">
              <a:lnSpc>
                <a:spcPct val="200000"/>
              </a:lnSpc>
            </a:pPr>
            <a:r>
              <a:rPr lang="en-US" sz="2200" b="1" dirty="0"/>
              <a:t>Specials</a:t>
            </a:r>
            <a:r>
              <a:rPr lang="en-US" sz="2200" dirty="0"/>
              <a:t>:</a:t>
            </a:r>
          </a:p>
          <a:p>
            <a:pPr marL="970360" lvl="8" indent="-220266">
              <a:lnSpc>
                <a:spcPct val="200000"/>
              </a:lnSpc>
            </a:pPr>
            <a:r>
              <a:rPr lang="en-US" sz="1938" b="1" dirty="0"/>
              <a:t>Move</a:t>
            </a:r>
            <a:r>
              <a:rPr lang="en-US" sz="1938" dirty="0"/>
              <a:t> or </a:t>
            </a:r>
            <a:r>
              <a:rPr lang="en-US" sz="1938" b="1" dirty="0"/>
              <a:t>rename</a:t>
            </a:r>
            <a:r>
              <a:rPr lang="en-US" sz="1938" dirty="0"/>
              <a:t>: delete an existing file and create a new copied file. </a:t>
            </a:r>
          </a:p>
          <a:p>
            <a:endParaRPr lang="en-US" dirty="0"/>
          </a:p>
        </p:txBody>
      </p:sp>
      <p:pic>
        <p:nvPicPr>
          <p:cNvPr id="4" name="Picture 3">
            <a:extLst>
              <a:ext uri="{FF2B5EF4-FFF2-40B4-BE49-F238E27FC236}">
                <a16:creationId xmlns:a16="http://schemas.microsoft.com/office/drawing/2014/main" id="{AD7A3BBA-DAF2-472D-8485-D1EFDA5219E7}"/>
              </a:ext>
            </a:extLst>
          </p:cNvPr>
          <p:cNvPicPr>
            <a:picLocks noChangeAspect="1"/>
          </p:cNvPicPr>
          <p:nvPr/>
        </p:nvPicPr>
        <p:blipFill>
          <a:blip r:embed="rId3"/>
          <a:stretch>
            <a:fillRect/>
          </a:stretch>
        </p:blipFill>
        <p:spPr>
          <a:xfrm>
            <a:off x="1146958" y="1123819"/>
            <a:ext cx="2933565" cy="789806"/>
          </a:xfrm>
          <a:prstGeom prst="rect">
            <a:avLst/>
          </a:prstGeom>
        </p:spPr>
      </p:pic>
    </p:spTree>
    <p:extLst>
      <p:ext uri="{BB962C8B-B14F-4D97-AF65-F5344CB8AC3E}">
        <p14:creationId xmlns:p14="http://schemas.microsoft.com/office/powerpoint/2010/main" val="3385410936"/>
      </p:ext>
    </p:extLst>
  </p:cSld>
  <p:clrMapOvr>
    <a:masterClrMapping/>
  </p:clrMapOvr>
  <mc:AlternateContent xmlns:mc="http://schemas.openxmlformats.org/markup-compatibility/2006" xmlns:p14="http://schemas.microsoft.com/office/powerpoint/2010/main">
    <mc:Choice Requires="p14">
      <p:transition p14:dur="0" advTm="20000"/>
    </mc:Choice>
    <mc:Fallback xmlns="">
      <p:transition advTm="20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05617" y="955186"/>
            <a:ext cx="6306740" cy="294680"/>
          </a:xfrm>
          <a:prstGeom prst="rect">
            <a:avLst/>
          </a:prstGeom>
        </p:spPr>
        <p:txBody>
          <a:bodyPr/>
          <a:lstStyle>
            <a:lvl1pPr algn="l" defTabSz="944563" rtl="0" eaLnBrk="1" fontAlgn="base" hangingPunct="1">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pitchFamily="34" charset="0"/>
              </a:defRPr>
            </a:lvl2pPr>
            <a:lvl3pPr algn="l" defTabSz="944563" rtl="0" eaLnBrk="1" fontAlgn="base" hangingPunct="1">
              <a:lnSpc>
                <a:spcPct val="90000"/>
              </a:lnSpc>
              <a:spcBef>
                <a:spcPct val="40000"/>
              </a:spcBef>
              <a:spcAft>
                <a:spcPct val="0"/>
              </a:spcAft>
              <a:defRPr sz="2200" b="1">
                <a:solidFill>
                  <a:schemeClr val="tx1"/>
                </a:solidFill>
                <a:latin typeface="Arial" pitchFamily="34" charset="0"/>
              </a:defRPr>
            </a:lvl3pPr>
            <a:lvl4pPr algn="l" defTabSz="944563" rtl="0" eaLnBrk="1" fontAlgn="base" hangingPunct="1">
              <a:lnSpc>
                <a:spcPct val="90000"/>
              </a:lnSpc>
              <a:spcBef>
                <a:spcPct val="40000"/>
              </a:spcBef>
              <a:spcAft>
                <a:spcPct val="0"/>
              </a:spcAft>
              <a:defRPr sz="2200" b="1">
                <a:solidFill>
                  <a:schemeClr val="tx1"/>
                </a:solidFill>
                <a:latin typeface="Arial" pitchFamily="34" charset="0"/>
              </a:defRPr>
            </a:lvl4pPr>
            <a:lvl5pPr algn="l" defTabSz="944563" rtl="0" eaLnBrk="1" fontAlgn="base" hangingPunct="1">
              <a:lnSpc>
                <a:spcPct val="90000"/>
              </a:lnSpc>
              <a:spcBef>
                <a:spcPct val="40000"/>
              </a:spcBef>
              <a:spcAft>
                <a:spcPct val="0"/>
              </a:spcAft>
              <a:defRPr sz="2200" b="1">
                <a:solidFill>
                  <a:schemeClr val="tx1"/>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endParaRPr lang="en-US" sz="2400" dirty="0">
              <a:solidFill>
                <a:schemeClr val="tx1"/>
              </a:solidFill>
            </a:endParaRPr>
          </a:p>
        </p:txBody>
      </p:sp>
      <p:sp>
        <p:nvSpPr>
          <p:cNvPr id="3" name="AutoShape 4" descr="data:image/jpeg;base64,/9j/4AAQSkZJRgABAQAAAQABAAD/2wCEAAkGBxAQEBAQEBMUFBQQDxAQDxEQEBAQDw8SFREWFxUWFxQYHCggGBolGxQVITEiJSkrLi4wGCA/ODMsNyguLisBCgoKDgwOGxAQGysmHyQuOC83NzUsLCs3NCsvLCw3LywtLC43Kzc1NTcuNTcsNSwtLiwwLC43NzQwLDY3NzEsK//AABEIANMA7wMBIgACEQEDEQH/xAAbAAEAAQUBAAAAAAAAAAAAAAAABQECAwQGB//EAEgQAAIBAgMEBQcIBQwDAQAAAAECAAMRBBIhBRMxQQYiUWFxFDJSgZGxwSNCU3OSodHhBxVik/AkMzRjcnSio7KzwtIlQ4IW/8QAGQEBAAMBAQAAAAAAAAAAAAAAAAMEBQIB/8QAMBEBAAEDAQQIBgIDAAAAAAAAAAECAxEEEhMh8AUxMzRBYYGhFCJRcbHRweEVUlP/2gAMAwEAAhEDEQA/APcYiICIiAiIgIiICJQmWGqIGSJi3wlRWEDJEorA8JWAiIgIiICIiAiIgIiICIiAiIgIiICIiAiIgIiICWVagUEnlL5CbaxfXCD5oufE/l74Gari7n4TH5RIo4iU8ogS3lEeUSI8olfKIEwuJm/hcSH05j75zIxEy0cYVIYcjA6mJbScMoYcCAR65dAREQEREBERAREQEREBERAREQEREBERAREQE4famJvWq91Rh7Db4TuJ5x0iJp4qsp5vnHgwzfGBecRKeUSJOJjymBK+USvlEifKI8pgS4xEuGIkN5TLhiIHo3R2tnoL+yzL99/jJOQvRBT5KremzsPDNb4SagIiICIiAiIgIiICIiAiIgIiICIiAiIgIiICcb+kLZpKLikF92MlYD0L6N6iTfx7p2Uo6ggggEEEEEXBB4giB4YcTKeVTpul3QepSLVsGC9PUtRFzUp/2B89e7iO/lwhq/doe4wJbyqPKpEb2V3sCW8pm1s9Xr1EpU9WqMFXu7Se4C5PhInZuErYmoKVBC7nkvBR2seCjvM9c6IdFlwS53Ieu4s7jzUHopfl38/ugT2DwwpU0prwRFUd9hxmaIgIiICIiAiIgIiICIiAiIgIiICIiAiIgIiICImOvWVFLMbAffAudgASSABxJNgPXOI6V0Nm4kktTqGp9Nh1VGv+0WsH9YPdNrau1t4bE6A6Ly9faZpZQYHl22K2HwlTdVjVuVDqVpqQVJIGubjpJbo1gMNiAtd9+aJvZUVEqMVaxuWOi6Hhr4SP/TDSVRhbCzHf2I45QEuPaRO82Zh6dOhSCgKopIFGgUDKLCB0uxdp4Gggp0aTUV5jdgkntZgSWPebyZpbVoNwcesMvvE4pqoAuLW7ph/WajnA9FSsreawPgQZcTPPk2oO2Ru0ttEZrsbDgL6D1QPSW2lRDBQ4LHkvWP3TIMSJ5n0K2jvK9RieGUD13/CTG2NpVqGJFgWpGnmLAjq6m+l7n1QO4WoDL5zmD2orqCDxEksDjwzZDz838IEjERAREQEREBERAREQEREBEo7AAk8ACT4CQf8A+hUtpYjx19sCdialHaFNhxt4zaVgRcG47RrAo7hQSdABczi+kO2SxNtAOAk1t7aQUFQfHvnnW18YajCnSBeo7ZURdWZjyEDBRxFfEYjJSFxTBq1iTZVQd/aTYAcyfGddRGgmXBbDGAwORrGtiaiGu47RdgoPoqAR6yecoIHlf6Zm+Vwg7KVc+1qf/WdvgsMauHokk2ajRNrm1jTUHnOC/TC98XQXsw1/tVG/6z0Pow+bA4Nu3CYc/wCUsCPxtGogslzfRVvzNgOJ9UkV/Rxi2ALYqmGI1UUnZQezNmF/ZG0tBccRqPEaidht3bAp00yGxqIHvzVDwt3n4GQ379Fi3Nyvqh3RRNdUUw4LFdDMbRP8/hj3NUqI/wBnIffMNPoVjarDesiodSyHeMR3K2X7yJN4aq71UL3WkWJZjopsCRcnjcgSe8up/SL9oSvodTc1NM11U7MeH1+6S/bptzsxOZQW19nU8DhkNAZVo3LFzmq1mewJYged1R3C3ITW6O498YlZSVI6mhLZ0sSb2tbXhe/bprOlONp/SL9oSgxdL6RftCXkDjtoY0YCtujfKyhxoQoJJuAefC/deS3RXaQrVd85KUqWoYo+V2OgAa1tL39kmmxNI8XQ+LAw2JpEFS6kEWIzDhPJzjgR5uhw2OpVNEdWPYCM3s4zYnlwaqhY2YorkK+vANowYcPETtOjG2DXBpubugDA83Thc94NgfETM0nSM3Lm5u07NXh9JWrunimnbonMJ2IiaiqREQEREBERAREQKMoIIOoIsR2icRtHoZUpk1MJVLAa7iqRe3YtT3ZvWZ1+Oxa0lBb5zBR42J+EicXiy3E3HZy9kDl8FiqxvmVlsSLNpwm8ce6g2YjtsSAfGbeIdSJAbSxSoDcwMW7xWNqmlRHC28dtKdMHmT29gGp9pna9G+i9DBDMPlKzCz1nHWtzCj5i93tJmTojhd3hKd1ytUzVXBFj1jdb9+XKPVJmBy/TDEWegndUY+1QPjIgV5l6eORiKX1P/NvynPjFQPPP0qVc2PXuwtL/AHKn5T0PojW/8fgv7rQH+WJzfSXo3TxtVKu8NNgFSpYZg9MEnQHzW1OvDXgZP4MJSppSp6LTRUQE3NgLDWBubSrdUzNtCuWWjflhMMP8oH3kyJxrEqZI40WWj/dML/srMnpru3rC3o+09HR1XVadMdXrZEQMcoJI4ewE+qaONrbsquRGZyAqhzcAsFzscvVQFhc+y50mfH4FcRQFNhfSmw6xRlIsQVYaqw7ZrbP2XUpqRUYValSojVazt1nVHBRcuWwAAtbhcsec04yhjYxmev6f3z+q0cXhyBmZVORX+UG6DKysQyhuRCOe0ZTe0uTFYVlzZ6YF3HWZB5tQ0yePDMpF5lGyKVrdY9QUwS7FggBCqDx0zNY8deMtTY9ENmsScwcsTdi4qmrmvxHWJ0FhbS1p2iYsQpBYLTFhwNh6Nz/HdNI4euHJ5cAu7W17kaG/dfXt9U6C0WgR6VnKlGSwyVATbjYG3uP5TX6GMfK0+rqX7xYae0D2SUxHmP8A2G9xkX0K/pa/VP8ACZGu71Y+8/wt2OyrehxETXVCIiAiIgIiICIiBp7WwIr0mpk2J1RvRYag/wAcrzz7GbSqYRjSxSlCNFY+Y/ercCP4Np6bKMAeOvjA8xwtXE4vTDU2YH/2Hq0R4udD4C57p1Gw+h9Okwq4ht9VGoBHyNM/sqfOPefUBOmiBWJSIHFfpFo64ep9Yh/wkf8AKccwno3TjDZ8Izc6To/qvlP3Nf1TzsQIzFV2UgAEkkAAAkkk2AAHEzd2UxqGxBBBIIIIII4gjkZr1qgp18PUPCniaDnnotVSfdOh2dhCXqViLGrVqVSOzO5a33wNbadHLTJ7pJ9I6WSoE9GhQX2UwPhMO0Ke8enSH/sq06f2mA+M3emf9Kf6un7jMnpnu3rC1o+0Z9pY4UMOlRg5UGkKhp3LIhtdrDWw521sb8ppvjBWP8mc7tHpCrXFV2U5nUGnTubE5WuW+bcW11WUBXdLm0GVNRe99LWtzvaalKnh6KhQSlNWzBSpp0wxfN6IHna27ZpxE48kcVUxGMfNz4NNduMKTdQKwp16lIPmRSi01emLNqzkOBbS5Sobi02f14LX3ZAzBLswXK5y6Pp1AufrHXLlbQ2kmtS4B11F9QQfWDwgtO0KFxHSCyPkptmFJ3QtrTJFE1BqOIsG8cveJdW29qAqWJqhAXYcBVpowtx3nXvl7jrpaSxeY6dVrDMLNYZgDcA2B489DAiv18tQFAmrBh56mwNNG9ZG81HLK3HS+boR/Sx9S/wm9TpI3yR0urlbGzKLgNY9nWGnCYOimFNLHtTOtqLkH0gStjMzW26p1FmvwiVmzVG7rh3cSkTTVlYlJAYHaT4vENuiRhqLWzjTyhxe5B9C9gLcbMeGXMHQREQESkQESkGBWJbeLwLpS8tvF4F14vLbzU2jit2lxxJsPxgZ8ZQFWnUpnhURkPdcWnkDgqSraFSQR2EaGdviNoV16yVGv2NZlPqPwnH4qjWxOLeyZBUOd2FyiEgZyL9puQO/uvAs2Vs/f1N4w6lM6ftP+X4ToMRiAgsJjq1UoIETQKLD+O2RWGpVsbV3VEd7ufMpL2sfcOJgTfRDDnEYvfHzMOCb8jUYEKPUCT7O2U6af0pvqqf/ACnX7I2fTwtFaNPgNWY+c7Hizd5/DsnH9ND/ACo/U0/e0yumO7esLWj7Rk2ktU4dDRYK6mi65xem1iLh+YXtI4WvNHDVnxGWrXARlq0tzhhUWoUy1Fz1Gy+c2jW5BRfmZKHEBKdIkgFt0i5jYFmsB8TbumLG45qZVbK7OVsgJWwLBc7HWygkfCaURGIlxFVWNmI9fzx595zH4bA4ymuVai+ZpoGBfcqNc2qjOCdL63JGtplqUcWzNaplXTJdabMvUAuxHFg2Y2tYgjXS026O0qRUHOL7sVfMdM6kMcyq2pHUY6X0mcVVa+Vgcps1iDlPYbcDO0CPwgxOe9ZhlKXyKFKqxscuewJy6gG2otfWSz0N4FZWynKAbrnBt3XGo15+2a7THnI4EjwMDco4ZKN6jEsxGUu2rWv5qqBYC9tALnS95bsFmbaGcjqvhW3Z7lZQynsYE6jvE0BXKsGdrgG4ZjcUzYg//JBIPZx5TeckfKpcFWu4Gr03A84DmbHUcGU87ziuiK8Z8Jy6irDsrxeaGy9oCsvLMoGcA3Fj5rL2qbGx7iOIM0+ke12ohaNCzYivpSBGYUlvZqrDmBcAD5zEDQXI7ctXb2MfE1Ts/Dkjh5ZUW43aEA7oMODMCCxGoUjgXUyewOESjTWnTFlUADQC+nd/AmlsHZS4WllGrtdqrk3Z2JJJLczckk8yTw4CTvAuiW3i8C6UiIFLyhMoTLC0C68XmMtKFoGTNKZpiLSheBlzSF21VzOF9EfefytJJ6tgSeQuZz9ercljzN4GtWqgcZG7Q2wlNbCY9r1zqBIAYRWp1XqG7N8nRW+gOmZz22BsB2k9kDBU2ga9RVvYFgCe4nW09g2fg6WHQUqKhVHIcWPax4k95nkOB2U4IOU+yelbI2kXUK+jqoufSA0v4wJzeTh+mJ/lJ+pp+951e+nIdKmvXv8A1Se9pl9Md2n7ws6TtG3icGlfDik4DKyUyQSRe2U8RqDpxHCa+z9lvSUqWzs1RGqVqjl6rBGBRfNA0AA5cSeZl2OxD08MjohqW3GdFPXZLrmyj5x7ues06eITEgPQGWir01NVVNN6rF1DIvAhQDZj26cjNCmY4fXDyIr2J4/Lnnhzn04bZ2JSKupLHeCzHqLyqA2CqAv863AcdeN75cFgRSLHMWZr3JCgBd47hQAORqNxuZp4bbBCUr0woYIBZsqjzQ3VtcasLAXJ7rXmrV2+5p9VFFTcb1gGZ1RsqkoRZT89de5hxBkiunmmJpkJmJjA1dofzVX6t/8ASZqbC2myqwa5FKnmzf1YNsjd1z1TyvbgZs7RPyVX6t/9Jmj0bdkOIYDzsO1MG3VuWW9/UDMvWaibF+irOIxOVqzb3lExjjlZjOk7UsRTbBqzqKoDgplBZgwekt7aMQGJ4AoSDoSOy6KYS+8xdZg9eq3yhsQKQA6qKDqqhT1e434u1+Jw2PV8QuakXsSoRdT1rBjbhrYX8LcLg9Rh6xoOr0zdCAF1spW+iE8hcnKfmk24EiWtJqN/RtYmOfBHetburDsbyt5q4bErUUOp0PboQRoQRyIOlpmDS0hZbxeYwZcDAyCVliysCyY2l5mNjAtLS0tLSZYxgXF5YakxsZgqNA19t40U6RPpMF+PwnP/AKyU85KbWpJVptTqXynmDYgjgQe2cFtHAimSErOe40wT7QR7oExjaoNzeYNjUQbueJJ17r6SAAqWOrnTkAPxk5srGIigNdSB84EQOkpgASjYrIQ3YdfDnI/9bUvSHqmvUxLVSFpoxudWKlVA8TxgdKuNB5yB6QteorcmTL61JPuYeybtHCkDUzFj8OGQq3iCOIPIiVtZp/iLU0JLVzd1xUYfatHdqtS4IVVIyMwuttQQO68quPwo4MdDexWuRe972Ite+vjOcqGqhylGccmVTr4jlLPKW+iqfu2mX8XrrfyzbiceU/ta3VirjtOr/XND0z9ip/1lp2xQ9P8AwVPwnKnEt9FU/dt+EtOJP0dT92/4R8frf+ftP7NxZ/2/DqjtWh6f+F/wmNtqUfTH2W/CcucUfo6n7t/winWLMFCOLniUYAd/Ce/5DVR12/aXnw9qeqpMbX2xRWi9iWLjIiKDmdm0AGn8fdOfo7fdHGFXrvcviWUnd0dLLSpgcSDYd5J4mRm28TUpFSAfKKwK4al87D0zoXI5VG+7Xs06f9HHRoUwK72JvdP239PvVdQvabnslybNOqoibkR6c9Ue8+UcY4uTZq+Xnn2jznh3GwdlpSw+R1GaoM1btueVx2acOYvMFekaTFG6ysCdR5w5tbt16w58RzBl6YMwbYU7hiPOBUoSL5GzABvAXN+0Xl6mmKKYpjqhXmZqnMovA45qNZqaHeHdioUv5ycFzPwR/RJ84Cx4XE1htsFiA9JkB+dnpuF8bG/sBkPgcMB8nSGrEsx0GZj5zsQOPD7gOQm/icE1Nc5YNqAwC2tc24311InTxPAzIompgXvTQ/sj7tJurAuAlYEGBhaWGXGWmBhMsMyuJjIgY2mJ1mciWFYGhXoBuUj6uykPzRJwpLDTgQP6qQch7JUbOXsk0acoacCJGCA5S4Ye0kjTlDTgRxpTE+HkoaUtNKBDthJb5JJg0ZTcwIfySU8kkxuZTcwIY4UTUxOMp0eqRct5pFtPznQthrzSxGwaNTz0v6yJX1WnjUW5omcJbN3dV7WHG4bZdOtiHquRwVWYE52X0R6Pfb852OHqgABbAAAADQATLhthUUFlS3rJ98202cg4CdaezubcU9eHl25vKplZTrntl74k2IOoIII7RMowQl3kQkyNCYfaO5qAXuDoDY6jsPf+E6MVs6lW4MCCO0EWMwpgAJs06FoGxheqqqOQA14mbqGalJZsiBsLKy1OEuga14lJUGBawmMiZSZZaBjIlpEy2lCIGIrLSszWlLQMOWUyTNljLAwZJTJM+WUywMGSUyTYyxlga27lN3NnLGSBrbuN3NnJGSBrbqVFKbOSVyQNcU5cKcz5ZXLAwhJcEmXLKhYFgWXBZfaVAgEWZVEoBMiCBcsulol0DWlIiBSIiBSUlYgUlIiAlIiAlIiAiIgIiICIiAlYiBWViIASsRArKiUiBmUS8REBBiIH/9k="/>
          <p:cNvSpPr>
            <a:spLocks noChangeAspect="1" noChangeArrowheads="1"/>
          </p:cNvSpPr>
          <p:nvPr/>
        </p:nvSpPr>
        <p:spPr bwMode="auto">
          <a:xfrm>
            <a:off x="1259682" y="-1006078"/>
            <a:ext cx="4407694" cy="3886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2160"/>
          </a:p>
        </p:txBody>
      </p:sp>
      <p:sp>
        <p:nvSpPr>
          <p:cNvPr id="9" name="Title 8"/>
          <p:cNvSpPr>
            <a:spLocks noGrp="1"/>
          </p:cNvSpPr>
          <p:nvPr>
            <p:ph type="title"/>
          </p:nvPr>
        </p:nvSpPr>
        <p:spPr/>
        <p:txBody>
          <a:bodyPr/>
          <a:lstStyle/>
          <a:p>
            <a:r>
              <a:rPr lang="en-US" dirty="0"/>
              <a:t>Three stages of Git – Staging area</a:t>
            </a:r>
          </a:p>
        </p:txBody>
      </p:sp>
      <p:sp>
        <p:nvSpPr>
          <p:cNvPr id="10" name="Content Placeholder 9"/>
          <p:cNvSpPr>
            <a:spLocks noGrp="1"/>
          </p:cNvSpPr>
          <p:nvPr>
            <p:ph idx="1"/>
          </p:nvPr>
        </p:nvSpPr>
        <p:spPr>
          <a:xfrm>
            <a:off x="120581" y="1773483"/>
            <a:ext cx="8594794" cy="4445820"/>
          </a:xfrm>
        </p:spPr>
        <p:txBody>
          <a:bodyPr>
            <a:normAutofit/>
          </a:bodyPr>
          <a:lstStyle/>
          <a:p>
            <a:pPr lvl="3" indent="0">
              <a:lnSpc>
                <a:spcPct val="200000"/>
              </a:lnSpc>
              <a:buNone/>
            </a:pPr>
            <a:r>
              <a:rPr lang="en-US" sz="2200" dirty="0"/>
              <a:t>Stores a set of changes in the previous stage that will be formed into a commit. Actions:</a:t>
            </a:r>
          </a:p>
          <a:p>
            <a:pPr marL="1027509" lvl="3" indent="-342900">
              <a:lnSpc>
                <a:spcPct val="200000"/>
              </a:lnSpc>
            </a:pPr>
            <a:r>
              <a:rPr lang="en-US" sz="2200" dirty="0"/>
              <a:t>Add changes to upcoming commit</a:t>
            </a:r>
          </a:p>
          <a:p>
            <a:pPr marL="1027509" lvl="3" indent="-342900">
              <a:lnSpc>
                <a:spcPct val="200000"/>
              </a:lnSpc>
            </a:pPr>
            <a:r>
              <a:rPr lang="en-US" sz="2200" dirty="0"/>
              <a:t>Remove changes from upcoming commit</a:t>
            </a:r>
          </a:p>
          <a:p>
            <a:pPr lvl="3" indent="0">
              <a:lnSpc>
                <a:spcPct val="200000"/>
              </a:lnSpc>
              <a:buNone/>
            </a:pPr>
            <a:r>
              <a:rPr lang="en-US" sz="2200" dirty="0"/>
              <a:t>(Mark/Ignore changes that will not be committed)</a:t>
            </a:r>
            <a:endParaRPr lang="en-US" sz="1938" dirty="0"/>
          </a:p>
          <a:p>
            <a:endParaRPr lang="en-US" dirty="0"/>
          </a:p>
        </p:txBody>
      </p:sp>
      <p:pic>
        <p:nvPicPr>
          <p:cNvPr id="5" name="Picture 4">
            <a:extLst>
              <a:ext uri="{FF2B5EF4-FFF2-40B4-BE49-F238E27FC236}">
                <a16:creationId xmlns:a16="http://schemas.microsoft.com/office/drawing/2014/main" id="{5E770E2A-62A7-4F78-96E7-0323A4F6E76D}"/>
              </a:ext>
            </a:extLst>
          </p:cNvPr>
          <p:cNvPicPr>
            <a:picLocks noChangeAspect="1"/>
          </p:cNvPicPr>
          <p:nvPr/>
        </p:nvPicPr>
        <p:blipFill>
          <a:blip r:embed="rId3"/>
          <a:stretch>
            <a:fillRect/>
          </a:stretch>
        </p:blipFill>
        <p:spPr>
          <a:xfrm>
            <a:off x="706332" y="1010205"/>
            <a:ext cx="2760349" cy="780888"/>
          </a:xfrm>
          <a:prstGeom prst="rect">
            <a:avLst/>
          </a:prstGeom>
        </p:spPr>
      </p:pic>
    </p:spTree>
    <p:extLst>
      <p:ext uri="{BB962C8B-B14F-4D97-AF65-F5344CB8AC3E}">
        <p14:creationId xmlns:p14="http://schemas.microsoft.com/office/powerpoint/2010/main" val="3907970577"/>
      </p:ext>
    </p:extLst>
  </p:cSld>
  <p:clrMapOvr>
    <a:masterClrMapping/>
  </p:clrMapOvr>
  <mc:AlternateContent xmlns:mc="http://schemas.openxmlformats.org/markup-compatibility/2006" xmlns:p14="http://schemas.microsoft.com/office/powerpoint/2010/main">
    <mc:Choice Requires="p14">
      <p:transition p14:dur="0" advTm="20000"/>
    </mc:Choice>
    <mc:Fallback xmlns="">
      <p:transition advTm="20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05617" y="955186"/>
            <a:ext cx="6306740" cy="294680"/>
          </a:xfrm>
          <a:prstGeom prst="rect">
            <a:avLst/>
          </a:prstGeom>
        </p:spPr>
        <p:txBody>
          <a:bodyPr/>
          <a:lstStyle>
            <a:lvl1pPr algn="l" defTabSz="944563" rtl="0" eaLnBrk="1" fontAlgn="base" hangingPunct="1">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pitchFamily="34" charset="0"/>
              </a:defRPr>
            </a:lvl2pPr>
            <a:lvl3pPr algn="l" defTabSz="944563" rtl="0" eaLnBrk="1" fontAlgn="base" hangingPunct="1">
              <a:lnSpc>
                <a:spcPct val="90000"/>
              </a:lnSpc>
              <a:spcBef>
                <a:spcPct val="40000"/>
              </a:spcBef>
              <a:spcAft>
                <a:spcPct val="0"/>
              </a:spcAft>
              <a:defRPr sz="2200" b="1">
                <a:solidFill>
                  <a:schemeClr val="tx1"/>
                </a:solidFill>
                <a:latin typeface="Arial" pitchFamily="34" charset="0"/>
              </a:defRPr>
            </a:lvl3pPr>
            <a:lvl4pPr algn="l" defTabSz="944563" rtl="0" eaLnBrk="1" fontAlgn="base" hangingPunct="1">
              <a:lnSpc>
                <a:spcPct val="90000"/>
              </a:lnSpc>
              <a:spcBef>
                <a:spcPct val="40000"/>
              </a:spcBef>
              <a:spcAft>
                <a:spcPct val="0"/>
              </a:spcAft>
              <a:defRPr sz="2200" b="1">
                <a:solidFill>
                  <a:schemeClr val="tx1"/>
                </a:solidFill>
                <a:latin typeface="Arial" pitchFamily="34" charset="0"/>
              </a:defRPr>
            </a:lvl4pPr>
            <a:lvl5pPr algn="l" defTabSz="944563" rtl="0" eaLnBrk="1" fontAlgn="base" hangingPunct="1">
              <a:lnSpc>
                <a:spcPct val="90000"/>
              </a:lnSpc>
              <a:spcBef>
                <a:spcPct val="40000"/>
              </a:spcBef>
              <a:spcAft>
                <a:spcPct val="0"/>
              </a:spcAft>
              <a:defRPr sz="2200" b="1">
                <a:solidFill>
                  <a:schemeClr val="tx1"/>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endParaRPr lang="en-US" sz="2400" dirty="0">
              <a:solidFill>
                <a:schemeClr val="tx1"/>
              </a:solidFill>
            </a:endParaRPr>
          </a:p>
        </p:txBody>
      </p:sp>
      <p:sp>
        <p:nvSpPr>
          <p:cNvPr id="3" name="AutoShape 4" descr="data:image/jpeg;base64,/9j/4AAQSkZJRgABAQAAAQABAAD/2wCEAAkGBxAQEBAQEBMUFBQQDxAQDxEQEBAQDw8SFREWFxUWFxQYHCggGBolGxQVITEiJSkrLi4wGCA/ODMsNyguLisBCgoKDgwOGxAQGysmHyQuOC83NzUsLCs3NCsvLCw3LywtLC43Kzc1NTcuNTcsNSwtLiwwLC43NzQwLDY3NzEsK//AABEIANMA7wMBIgACEQEDEQH/xAAbAAEAAQUBAAAAAAAAAAAAAAAABQECAwQGB//EAEgQAAIBAgMEBQcIBQwDAQAAAAECAAMRBBIhBRMxQQYiUWFxFDJSgZGxwSNCU3OSodHhBxVik/AkMzRjcnSio7KzwtIlQ4IW/8QAGQEBAAMBAQAAAAAAAAAAAAAAAAMEBQIB/8QAMBEBAAEDAQQIBgIDAAAAAAAAAAECAxEEEhMh8AUxMzRBYYGhFCJRcbHRweEVUlP/2gAMAwEAAhEDEQA/APcYiICIiAiIgIiICJQmWGqIGSJi3wlRWEDJEorA8JWAiIgIiICIiAiIgIiICIiAiIgIiICIiAiIgIiICWVagUEnlL5CbaxfXCD5oufE/l74Gari7n4TH5RIo4iU8ogS3lEeUSI8olfKIEwuJm/hcSH05j75zIxEy0cYVIYcjA6mJbScMoYcCAR65dAREQEREBERAREQEREBERAREQEREBERAREQE4famJvWq91Rh7Db4TuJ5x0iJp4qsp5vnHgwzfGBecRKeUSJOJjymBK+USvlEifKI8pgS4xEuGIkN5TLhiIHo3R2tnoL+yzL99/jJOQvRBT5KremzsPDNb4SagIiICIiAiIgIiICIiAiIgIiICIiAiIgIiICcb+kLZpKLikF92MlYD0L6N6iTfx7p2Uo6ggggEEEEEXBB4giB4YcTKeVTpul3QepSLVsGC9PUtRFzUp/2B89e7iO/lwhq/doe4wJbyqPKpEb2V3sCW8pm1s9Xr1EpU9WqMFXu7Se4C5PhInZuErYmoKVBC7nkvBR2seCjvM9c6IdFlwS53Ieu4s7jzUHopfl38/ugT2DwwpU0prwRFUd9hxmaIgIiICIiAiIgIiICIiAiIgIiICIiAiIgIiICImOvWVFLMbAffAudgASSABxJNgPXOI6V0Nm4kktTqGp9Nh1VGv+0WsH9YPdNrau1t4bE6A6Ly9faZpZQYHl22K2HwlTdVjVuVDqVpqQVJIGubjpJbo1gMNiAtd9+aJvZUVEqMVaxuWOi6Hhr4SP/TDSVRhbCzHf2I45QEuPaRO82Zh6dOhSCgKopIFGgUDKLCB0uxdp4Gggp0aTUV5jdgkntZgSWPebyZpbVoNwcesMvvE4pqoAuLW7ph/WajnA9FSsreawPgQZcTPPk2oO2Ru0ttEZrsbDgL6D1QPSW2lRDBQ4LHkvWP3TIMSJ5n0K2jvK9RieGUD13/CTG2NpVqGJFgWpGnmLAjq6m+l7n1QO4WoDL5zmD2orqCDxEksDjwzZDz838IEjERAREQEREBERAREQEREBEo7AAk8ACT4CQf8A+hUtpYjx19sCdialHaFNhxt4zaVgRcG47RrAo7hQSdABczi+kO2SxNtAOAk1t7aQUFQfHvnnW18YajCnSBeo7ZURdWZjyEDBRxFfEYjJSFxTBq1iTZVQd/aTYAcyfGddRGgmXBbDGAwORrGtiaiGu47RdgoPoqAR6yecoIHlf6Zm+Vwg7KVc+1qf/WdvgsMauHokk2ajRNrm1jTUHnOC/TC98XQXsw1/tVG/6z0Pow+bA4Nu3CYc/wCUsCPxtGogslzfRVvzNgOJ9UkV/Rxi2ALYqmGI1UUnZQezNmF/ZG0tBccRqPEaidht3bAp00yGxqIHvzVDwt3n4GQ379Fi3Nyvqh3RRNdUUw4LFdDMbRP8/hj3NUqI/wBnIffMNPoVjarDesiodSyHeMR3K2X7yJN4aq71UL3WkWJZjopsCRcnjcgSe8up/SL9oSvodTc1NM11U7MeH1+6S/bptzsxOZQW19nU8DhkNAZVo3LFzmq1mewJYged1R3C3ITW6O498YlZSVI6mhLZ0sSb2tbXhe/bprOlONp/SL9oSgxdL6RftCXkDjtoY0YCtujfKyhxoQoJJuAefC/deS3RXaQrVd85KUqWoYo+V2OgAa1tL39kmmxNI8XQ+LAw2JpEFS6kEWIzDhPJzjgR5uhw2OpVNEdWPYCM3s4zYnlwaqhY2YorkK+vANowYcPETtOjG2DXBpubugDA83Thc94NgfETM0nSM3Lm5u07NXh9JWrunimnbonMJ2IiaiqREQEREBERAREQKMoIIOoIsR2icRtHoZUpk1MJVLAa7iqRe3YtT3ZvWZ1+Oxa0lBb5zBR42J+EicXiy3E3HZy9kDl8FiqxvmVlsSLNpwm8ce6g2YjtsSAfGbeIdSJAbSxSoDcwMW7xWNqmlRHC28dtKdMHmT29gGp9pna9G+i9DBDMPlKzCz1nHWtzCj5i93tJmTojhd3hKd1ytUzVXBFj1jdb9+XKPVJmBy/TDEWegndUY+1QPjIgV5l6eORiKX1P/NvynPjFQPPP0qVc2PXuwtL/AHKn5T0PojW/8fgv7rQH+WJzfSXo3TxtVKu8NNgFSpYZg9MEnQHzW1OvDXgZP4MJSppSp6LTRUQE3NgLDWBubSrdUzNtCuWWjflhMMP8oH3kyJxrEqZI40WWj/dML/srMnpru3rC3o+09HR1XVadMdXrZEQMcoJI4ewE+qaONrbsquRGZyAqhzcAsFzscvVQFhc+y50mfH4FcRQFNhfSmw6xRlIsQVYaqw7ZrbP2XUpqRUYValSojVazt1nVHBRcuWwAAtbhcsec04yhjYxmev6f3z+q0cXhyBmZVORX+UG6DKysQyhuRCOe0ZTe0uTFYVlzZ6YF3HWZB5tQ0yePDMpF5lGyKVrdY9QUwS7FggBCqDx0zNY8deMtTY9ENmsScwcsTdi4qmrmvxHWJ0FhbS1p2iYsQpBYLTFhwNh6Nz/HdNI4euHJ5cAu7W17kaG/dfXt9U6C0WgR6VnKlGSwyVATbjYG3uP5TX6GMfK0+rqX7xYae0D2SUxHmP8A2G9xkX0K/pa/VP8ACZGu71Y+8/wt2OyrehxETXVCIiAiIgIiICIiBp7WwIr0mpk2J1RvRYag/wAcrzz7GbSqYRjSxSlCNFY+Y/ercCP4Np6bKMAeOvjA8xwtXE4vTDU2YH/2Hq0R4udD4C57p1Gw+h9Okwq4ht9VGoBHyNM/sqfOPefUBOmiBWJSIHFfpFo64ep9Yh/wkf8AKccwno3TjDZ8Izc6To/qvlP3Nf1TzsQIzFV2UgAEkkAAAkkk2AAHEzd2UxqGxBBBIIIIII4gjkZr1qgp18PUPCniaDnnotVSfdOh2dhCXqViLGrVqVSOzO5a33wNbadHLTJ7pJ9I6WSoE9GhQX2UwPhMO0Ke8enSH/sq06f2mA+M3emf9Kf6un7jMnpnu3rC1o+0Z9pY4UMOlRg5UGkKhp3LIhtdrDWw521sb8ppvjBWP8mc7tHpCrXFV2U5nUGnTubE5WuW+bcW11WUBXdLm0GVNRe99LWtzvaalKnh6KhQSlNWzBSpp0wxfN6IHna27ZpxE48kcVUxGMfNz4NNduMKTdQKwp16lIPmRSi01emLNqzkOBbS5Sobi02f14LX3ZAzBLswXK5y6Pp1AufrHXLlbQ2kmtS4B11F9QQfWDwgtO0KFxHSCyPkptmFJ3QtrTJFE1BqOIsG8cveJdW29qAqWJqhAXYcBVpowtx3nXvl7jrpaSxeY6dVrDMLNYZgDcA2B489DAiv18tQFAmrBh56mwNNG9ZG81HLK3HS+boR/Sx9S/wm9TpI3yR0urlbGzKLgNY9nWGnCYOimFNLHtTOtqLkH0gStjMzW26p1FmvwiVmzVG7rh3cSkTTVlYlJAYHaT4vENuiRhqLWzjTyhxe5B9C9gLcbMeGXMHQREQESkQESkGBWJbeLwLpS8tvF4F14vLbzU2jit2lxxJsPxgZ8ZQFWnUpnhURkPdcWnkDgqSraFSQR2EaGdviNoV16yVGv2NZlPqPwnH4qjWxOLeyZBUOd2FyiEgZyL9puQO/uvAs2Vs/f1N4w6lM6ftP+X4ToMRiAgsJjq1UoIETQKLD+O2RWGpVsbV3VEd7ufMpL2sfcOJgTfRDDnEYvfHzMOCb8jUYEKPUCT7O2U6af0pvqqf/ACnX7I2fTwtFaNPgNWY+c7Hizd5/DsnH9ND/ACo/U0/e0yumO7esLWj7Rk2ktU4dDRYK6mi65xem1iLh+YXtI4WvNHDVnxGWrXARlq0tzhhUWoUy1Fz1Gy+c2jW5BRfmZKHEBKdIkgFt0i5jYFmsB8TbumLG45qZVbK7OVsgJWwLBc7HWygkfCaURGIlxFVWNmI9fzx595zH4bA4ymuVai+ZpoGBfcqNc2qjOCdL63JGtplqUcWzNaplXTJdabMvUAuxHFg2Y2tYgjXS026O0qRUHOL7sVfMdM6kMcyq2pHUY6X0mcVVa+Vgcps1iDlPYbcDO0CPwgxOe9ZhlKXyKFKqxscuewJy6gG2otfWSz0N4FZWynKAbrnBt3XGo15+2a7THnI4EjwMDco4ZKN6jEsxGUu2rWv5qqBYC9tALnS95bsFmbaGcjqvhW3Z7lZQynsYE6jvE0BXKsGdrgG4ZjcUzYg//JBIPZx5TeckfKpcFWu4Gr03A84DmbHUcGU87ziuiK8Z8Jy6irDsrxeaGy9oCsvLMoGcA3Fj5rL2qbGx7iOIM0+ke12ohaNCzYivpSBGYUlvZqrDmBcAD5zEDQXI7ctXb2MfE1Ts/Dkjh5ZUW43aEA7oMODMCCxGoUjgXUyewOESjTWnTFlUADQC+nd/AmlsHZS4WllGrtdqrk3Z2JJJLczckk8yTw4CTvAuiW3i8C6UiIFLyhMoTLC0C68XmMtKFoGTNKZpiLSheBlzSF21VzOF9EfefytJJ6tgSeQuZz9ercljzN4GtWqgcZG7Q2wlNbCY9r1zqBIAYRWp1XqG7N8nRW+gOmZz22BsB2k9kDBU2ga9RVvYFgCe4nW09g2fg6WHQUqKhVHIcWPax4k95nkOB2U4IOU+yelbI2kXUK+jqoufSA0v4wJzeTh+mJ/lJ+pp+951e+nIdKmvXv8A1Se9pl9Md2n7ws6TtG3icGlfDik4DKyUyQSRe2U8RqDpxHCa+z9lvSUqWzs1RGqVqjl6rBGBRfNA0AA5cSeZl2OxD08MjohqW3GdFPXZLrmyj5x7ues06eITEgPQGWir01NVVNN6rF1DIvAhQDZj26cjNCmY4fXDyIr2J4/Lnnhzn04bZ2JSKupLHeCzHqLyqA2CqAv863AcdeN75cFgRSLHMWZr3JCgBd47hQAORqNxuZp4bbBCUr0woYIBZsqjzQ3VtcasLAXJ7rXmrV2+5p9VFFTcb1gGZ1RsqkoRZT89de5hxBkiunmmJpkJmJjA1dofzVX6t/8ASZqbC2myqwa5FKnmzf1YNsjd1z1TyvbgZs7RPyVX6t/9Jmj0bdkOIYDzsO1MG3VuWW9/UDMvWaibF+irOIxOVqzb3lExjjlZjOk7UsRTbBqzqKoDgplBZgwekt7aMQGJ4AoSDoSOy6KYS+8xdZg9eq3yhsQKQA6qKDqqhT1e434u1+Jw2PV8QuakXsSoRdT1rBjbhrYX8LcLg9Rh6xoOr0zdCAF1spW+iE8hcnKfmk24EiWtJqN/RtYmOfBHetburDsbyt5q4bErUUOp0PboQRoQRyIOlpmDS0hZbxeYwZcDAyCVliysCyY2l5mNjAtLS0tLSZYxgXF5YakxsZgqNA19t40U6RPpMF+PwnP/AKyU85KbWpJVptTqXynmDYgjgQe2cFtHAimSErOe40wT7QR7oExjaoNzeYNjUQbueJJ17r6SAAqWOrnTkAPxk5srGIigNdSB84EQOkpgASjYrIQ3YdfDnI/9bUvSHqmvUxLVSFpoxudWKlVA8TxgdKuNB5yB6QteorcmTL61JPuYeybtHCkDUzFj8OGQq3iCOIPIiVtZp/iLU0JLVzd1xUYfatHdqtS4IVVIyMwuttQQO68quPwo4MdDexWuRe972Ite+vjOcqGqhylGccmVTr4jlLPKW+iqfu2mX8XrrfyzbiceU/ta3VirjtOr/XND0z9ip/1lp2xQ9P8AwVPwnKnEt9FU/dt+EtOJP0dT92/4R8frf+ftP7NxZ/2/DqjtWh6f+F/wmNtqUfTH2W/CcucUfo6n7t/winWLMFCOLniUYAd/Ce/5DVR12/aXnw9qeqpMbX2xRWi9iWLjIiKDmdm0AGn8fdOfo7fdHGFXrvcviWUnd0dLLSpgcSDYd5J4mRm28TUpFSAfKKwK4al87D0zoXI5VG+7Xs06f9HHRoUwK72JvdP239PvVdQvabnslybNOqoibkR6c9Ue8+UcY4uTZq+Xnn2jznh3GwdlpSw+R1GaoM1btueVx2acOYvMFekaTFG6ysCdR5w5tbt16w58RzBl6YMwbYU7hiPOBUoSL5GzABvAXN+0Xl6mmKKYpjqhXmZqnMovA45qNZqaHeHdioUv5ycFzPwR/RJ84Cx4XE1htsFiA9JkB+dnpuF8bG/sBkPgcMB8nSGrEsx0GZj5zsQOPD7gOQm/icE1Nc5YNqAwC2tc24311InTxPAzIompgXvTQ/sj7tJurAuAlYEGBhaWGXGWmBhMsMyuJjIgY2mJ1mciWFYGhXoBuUj6uykPzRJwpLDTgQP6qQch7JUbOXsk0acoacCJGCA5S4Ye0kjTlDTgRxpTE+HkoaUtNKBDthJb5JJg0ZTcwIfySU8kkxuZTcwIY4UTUxOMp0eqRct5pFtPznQthrzSxGwaNTz0v6yJX1WnjUW5omcJbN3dV7WHG4bZdOtiHquRwVWYE52X0R6Pfb852OHqgABbAAAADQATLhthUUFlS3rJ98202cg4CdaezubcU9eHl25vKplZTrntl74k2IOoIII7RMowQl3kQkyNCYfaO5qAXuDoDY6jsPf+E6MVs6lW4MCCO0EWMwpgAJs06FoGxheqqqOQA14mbqGalJZsiBsLKy1OEuga14lJUGBawmMiZSZZaBjIlpEy2lCIGIrLSszWlLQMOWUyTNljLAwZJTJM+WUywMGSUyTYyxlga27lN3NnLGSBrbuN3NnJGSBrbqVFKbOSVyQNcU5cKcz5ZXLAwhJcEmXLKhYFgWXBZfaVAgEWZVEoBMiCBcsulol0DWlIiBSIiBSUlYgUlIiAlIiAlIiAiIgIiICIiAlYiBWViIASsRArKiUiBmUS8REBBiIH/9k="/>
          <p:cNvSpPr>
            <a:spLocks noChangeAspect="1" noChangeArrowheads="1"/>
          </p:cNvSpPr>
          <p:nvPr/>
        </p:nvSpPr>
        <p:spPr bwMode="auto">
          <a:xfrm>
            <a:off x="1259682" y="-1006078"/>
            <a:ext cx="4407694" cy="3886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2160"/>
          </a:p>
        </p:txBody>
      </p:sp>
      <p:sp>
        <p:nvSpPr>
          <p:cNvPr id="9" name="Title 8"/>
          <p:cNvSpPr>
            <a:spLocks noGrp="1"/>
          </p:cNvSpPr>
          <p:nvPr>
            <p:ph type="title"/>
          </p:nvPr>
        </p:nvSpPr>
        <p:spPr/>
        <p:txBody>
          <a:bodyPr/>
          <a:lstStyle/>
          <a:p>
            <a:r>
              <a:rPr lang="en-US" dirty="0"/>
              <a:t>Three stages of Git – Committed to Repository</a:t>
            </a:r>
          </a:p>
        </p:txBody>
      </p:sp>
      <p:sp>
        <p:nvSpPr>
          <p:cNvPr id="10" name="Content Placeholder 9"/>
          <p:cNvSpPr>
            <a:spLocks noGrp="1"/>
          </p:cNvSpPr>
          <p:nvPr>
            <p:ph idx="1"/>
          </p:nvPr>
        </p:nvSpPr>
        <p:spPr>
          <a:xfrm>
            <a:off x="428625" y="1879042"/>
            <a:ext cx="8413924" cy="4445820"/>
          </a:xfrm>
        </p:spPr>
        <p:txBody>
          <a:bodyPr>
            <a:normAutofit/>
          </a:bodyPr>
          <a:lstStyle/>
          <a:p>
            <a:pPr marL="0" indent="0">
              <a:buNone/>
            </a:pPr>
            <a:r>
              <a:rPr lang="en-US" sz="2400" dirty="0"/>
              <a:t>After committed, a revision is recorded to Git repository, characteristic:</a:t>
            </a:r>
          </a:p>
          <a:p>
            <a:pPr lvl="2"/>
            <a:r>
              <a:rPr lang="en-US" sz="1800" dirty="0"/>
              <a:t>A SHA-1 hash is generated, attached to new commit</a:t>
            </a:r>
          </a:p>
          <a:p>
            <a:pPr lvl="3"/>
            <a:r>
              <a:rPr lang="en-US" sz="1600" dirty="0"/>
              <a:t>It is not simple as ordinal number, or a pattern that people can remember easily</a:t>
            </a:r>
          </a:p>
          <a:p>
            <a:pPr lvl="2"/>
            <a:r>
              <a:rPr lang="en-US" sz="1800" dirty="0"/>
              <a:t>Additional information will be needed to identify a specific commit:</a:t>
            </a:r>
          </a:p>
          <a:p>
            <a:pPr lvl="3"/>
            <a:r>
              <a:rPr lang="en-US" sz="1600" dirty="0"/>
              <a:t>Which file(s) changed</a:t>
            </a:r>
          </a:p>
          <a:p>
            <a:pPr lvl="3"/>
            <a:r>
              <a:rPr lang="en-US" sz="1600" dirty="0"/>
              <a:t>Who changed</a:t>
            </a:r>
          </a:p>
          <a:p>
            <a:pPr lvl="3"/>
            <a:r>
              <a:rPr lang="en-US" sz="1600" dirty="0"/>
              <a:t>When it is changed</a:t>
            </a:r>
          </a:p>
          <a:p>
            <a:pPr lvl="3"/>
            <a:r>
              <a:rPr lang="en-US" sz="1600" dirty="0"/>
              <a:t>MOST IMPORTANT: </a:t>
            </a:r>
            <a:r>
              <a:rPr lang="en-US" sz="1600" b="1" dirty="0"/>
              <a:t>Commit message </a:t>
            </a:r>
            <a:r>
              <a:rPr lang="en-US" sz="1600" dirty="0"/>
              <a:t>– must be clear</a:t>
            </a:r>
            <a:endParaRPr lang="en-US" sz="1600" b="1" dirty="0"/>
          </a:p>
          <a:p>
            <a:pPr lvl="8"/>
            <a:r>
              <a:rPr lang="en-US" sz="1050" dirty="0"/>
              <a:t>Purpose of the change</a:t>
            </a:r>
          </a:p>
          <a:p>
            <a:pPr lvl="8"/>
            <a:r>
              <a:rPr lang="en-US" sz="1050" dirty="0"/>
              <a:t>Change for which request</a:t>
            </a:r>
          </a:p>
          <a:p>
            <a:pPr lvl="2"/>
            <a:r>
              <a:rPr lang="en-US" sz="1800" dirty="0">
                <a:solidFill>
                  <a:srgbClr val="000000"/>
                </a:solidFill>
              </a:rPr>
              <a:t>Which branch the revision belongs to, or headless</a:t>
            </a:r>
          </a:p>
          <a:p>
            <a:pPr lvl="8"/>
            <a:endParaRPr lang="en-US" dirty="0"/>
          </a:p>
        </p:txBody>
      </p:sp>
      <p:pic>
        <p:nvPicPr>
          <p:cNvPr id="5" name="Picture 4">
            <a:extLst>
              <a:ext uri="{FF2B5EF4-FFF2-40B4-BE49-F238E27FC236}">
                <a16:creationId xmlns:a16="http://schemas.microsoft.com/office/drawing/2014/main" id="{1C972414-F7AD-455D-9432-5202C508F86A}"/>
              </a:ext>
            </a:extLst>
          </p:cNvPr>
          <p:cNvPicPr>
            <a:picLocks noChangeAspect="1"/>
          </p:cNvPicPr>
          <p:nvPr/>
        </p:nvPicPr>
        <p:blipFill>
          <a:blip r:embed="rId3"/>
          <a:stretch>
            <a:fillRect/>
          </a:stretch>
        </p:blipFill>
        <p:spPr>
          <a:xfrm>
            <a:off x="1011966" y="955186"/>
            <a:ext cx="2793337" cy="779958"/>
          </a:xfrm>
          <a:prstGeom prst="rect">
            <a:avLst/>
          </a:prstGeom>
        </p:spPr>
      </p:pic>
    </p:spTree>
    <p:extLst>
      <p:ext uri="{BB962C8B-B14F-4D97-AF65-F5344CB8AC3E}">
        <p14:creationId xmlns:p14="http://schemas.microsoft.com/office/powerpoint/2010/main" val="1007022946"/>
      </p:ext>
    </p:extLst>
  </p:cSld>
  <p:clrMapOvr>
    <a:masterClrMapping/>
  </p:clrMapOvr>
  <mc:AlternateContent xmlns:mc="http://schemas.openxmlformats.org/markup-compatibility/2006" xmlns:p14="http://schemas.microsoft.com/office/powerpoint/2010/main">
    <mc:Choice Requires="p14">
      <p:transition p14:dur="0" advTm="20000"/>
    </mc:Choice>
    <mc:Fallback xmlns="">
      <p:transition advTm="20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normAutofit/>
          </a:bodyPr>
          <a:lstStyle/>
          <a:p>
            <a:pPr lvl="0"/>
            <a:r>
              <a:rPr lang="en-US" sz="4400" dirty="0">
                <a:sym typeface="Gotham Book" charset="0"/>
              </a:rPr>
              <a:t>Branches on Git</a:t>
            </a:r>
            <a:br>
              <a:rPr lang="en-US" sz="4400" dirty="0">
                <a:sym typeface="Gotham Book" charset="0"/>
              </a:rPr>
            </a:br>
            <a:endParaRPr lang="en-US" sz="4400" dirty="0"/>
          </a:p>
        </p:txBody>
      </p:sp>
      <p:sp>
        <p:nvSpPr>
          <p:cNvPr id="4" name="Rectangle 2">
            <a:extLst>
              <a:ext uri="{FF2B5EF4-FFF2-40B4-BE49-F238E27FC236}">
                <a16:creationId xmlns:a16="http://schemas.microsoft.com/office/drawing/2014/main" id="{FCC65D31-2FE8-467E-8C31-5EAAAA69883B}"/>
              </a:ext>
            </a:extLst>
          </p:cNvPr>
          <p:cNvSpPr>
            <a:spLocks noGrp="1" noChangeArrowheads="1"/>
          </p:cNvSpPr>
          <p:nvPr>
            <p:ph idx="1"/>
          </p:nvPr>
        </p:nvSpPr>
        <p:spPr>
          <a:xfrm>
            <a:off x="428626" y="1714502"/>
            <a:ext cx="7000875" cy="4267729"/>
          </a:xfrm>
        </p:spPr>
        <p:txBody>
          <a:bodyPr/>
          <a:lstStyle/>
          <a:p>
            <a:pPr lvl="1"/>
            <a:r>
              <a:rPr lang="en-US" sz="2000" dirty="0"/>
              <a:t>What is branch?</a:t>
            </a:r>
          </a:p>
          <a:p>
            <a:pPr lvl="2"/>
            <a:r>
              <a:rPr lang="en-US" sz="2000" dirty="0"/>
              <a:t>A branch is a pointer to the commits</a:t>
            </a:r>
          </a:p>
          <a:p>
            <a:pPr lvl="2"/>
            <a:r>
              <a:rPr lang="en-US" sz="2000" dirty="0"/>
              <a:t>The default branch name is </a:t>
            </a:r>
            <a:r>
              <a:rPr lang="en-US" sz="2000" b="1" u="sng" dirty="0"/>
              <a:t>master</a:t>
            </a:r>
          </a:p>
          <a:p>
            <a:pPr>
              <a:lnSpc>
                <a:spcPct val="100000"/>
              </a:lnSpc>
            </a:pPr>
            <a:endParaRPr lang="en-US" dirty="0"/>
          </a:p>
          <a:p>
            <a:pPr>
              <a:lnSpc>
                <a:spcPct val="100000"/>
              </a:lnSpc>
            </a:pPr>
            <a:endParaRPr lang="en-US" dirty="0"/>
          </a:p>
          <a:p>
            <a:pPr lvl="1">
              <a:lnSpc>
                <a:spcPct val="100000"/>
              </a:lnSpc>
            </a:pPr>
            <a:endParaRPr lang="en-US" dirty="0"/>
          </a:p>
        </p:txBody>
      </p:sp>
      <p:pic>
        <p:nvPicPr>
          <p:cNvPr id="5" name="Graphic 4">
            <a:extLst>
              <a:ext uri="{FF2B5EF4-FFF2-40B4-BE49-F238E27FC236}">
                <a16:creationId xmlns:a16="http://schemas.microsoft.com/office/drawing/2014/main" id="{BD743244-E3B5-4B4E-BDD7-AB9628B3DD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4356" y="3005847"/>
            <a:ext cx="6035287" cy="3455202"/>
          </a:xfrm>
          <a:prstGeom prst="rect">
            <a:avLst/>
          </a:prstGeom>
        </p:spPr>
      </p:pic>
    </p:spTree>
    <p:extLst>
      <p:ext uri="{BB962C8B-B14F-4D97-AF65-F5344CB8AC3E}">
        <p14:creationId xmlns:p14="http://schemas.microsoft.com/office/powerpoint/2010/main" val="229218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lvl="0"/>
            <a:r>
              <a:rPr lang="en-US" dirty="0">
                <a:sym typeface="Gotham Book" charset="0"/>
              </a:rPr>
              <a:t>Merging</a:t>
            </a:r>
            <a:br>
              <a:rPr lang="en-US" sz="1950" dirty="0">
                <a:solidFill>
                  <a:schemeClr val="accent2">
                    <a:lumMod val="90000"/>
                    <a:lumOff val="10000"/>
                  </a:schemeClr>
                </a:solidFill>
                <a:sym typeface="Gotham Book" charset="0"/>
              </a:rPr>
            </a:br>
            <a:endParaRPr lang="en-US" sz="1950" dirty="0">
              <a:solidFill>
                <a:schemeClr val="accent2">
                  <a:lumMod val="90000"/>
                  <a:lumOff val="10000"/>
                </a:schemeClr>
              </a:solidFill>
            </a:endParaRPr>
          </a:p>
        </p:txBody>
      </p:sp>
      <p:sp>
        <p:nvSpPr>
          <p:cNvPr id="10243" name="Rectangle 2"/>
          <p:cNvSpPr>
            <a:spLocks noGrp="1" noChangeArrowheads="1"/>
          </p:cNvSpPr>
          <p:nvPr>
            <p:ph idx="1"/>
          </p:nvPr>
        </p:nvSpPr>
        <p:spPr/>
        <p:txBody>
          <a:bodyPr/>
          <a:lstStyle/>
          <a:p>
            <a:r>
              <a:rPr lang="en-US" dirty="0"/>
              <a:t>Merging</a:t>
            </a:r>
          </a:p>
          <a:p>
            <a:pPr lvl="2"/>
            <a:r>
              <a:rPr lang="en-US" dirty="0"/>
              <a:t>Combine two branches i.e.: master and test</a:t>
            </a:r>
          </a:p>
          <a:p>
            <a:pPr lvl="2"/>
            <a:r>
              <a:rPr lang="en-US" dirty="0"/>
              <a:t>Command on master branch (show GUI example) </a:t>
            </a:r>
          </a:p>
          <a:p>
            <a:pPr lvl="2"/>
            <a:r>
              <a:rPr lang="en-US" dirty="0"/>
              <a:t>Managing branches</a:t>
            </a:r>
          </a:p>
          <a:p>
            <a:pPr lvl="3"/>
            <a:r>
              <a:rPr lang="en-US" dirty="0"/>
              <a:t>Show branches with command (show GUI example)</a:t>
            </a:r>
          </a:p>
          <a:p>
            <a:pPr lvl="1">
              <a:lnSpc>
                <a:spcPct val="100000"/>
              </a:lnSpc>
            </a:pPr>
            <a:endParaRPr lang="en-US" dirty="0"/>
          </a:p>
        </p:txBody>
      </p:sp>
    </p:spTree>
    <p:extLst>
      <p:ext uri="{BB962C8B-B14F-4D97-AF65-F5344CB8AC3E}">
        <p14:creationId xmlns:p14="http://schemas.microsoft.com/office/powerpoint/2010/main" val="2972355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lvl="0"/>
            <a:r>
              <a:rPr lang="en-US" dirty="0">
                <a:sym typeface="Gotham Book" charset="0"/>
              </a:rPr>
              <a:t>Git Basics - Viewing the Commit History</a:t>
            </a:r>
            <a:br>
              <a:rPr lang="en-US" sz="1950" dirty="0">
                <a:solidFill>
                  <a:srgbClr val="003F60"/>
                </a:solidFill>
                <a:sym typeface="Gotham Book" charset="0"/>
              </a:rPr>
            </a:br>
            <a:r>
              <a:rPr lang="en-US" sz="1950" dirty="0">
                <a:solidFill>
                  <a:srgbClr val="003F60"/>
                </a:solidFill>
                <a:sym typeface="Gotham Book" charset="0"/>
              </a:rPr>
              <a:t>(with the aids of a GUI tool)</a:t>
            </a:r>
            <a:endParaRPr lang="en-US" sz="1950" dirty="0">
              <a:solidFill>
                <a:srgbClr val="003F60"/>
              </a:solidFill>
            </a:endParaRPr>
          </a:p>
        </p:txBody>
      </p:sp>
      <p:sp>
        <p:nvSpPr>
          <p:cNvPr id="10243" name="Rectangle 2"/>
          <p:cNvSpPr>
            <a:spLocks noGrp="1" noChangeArrowheads="1"/>
          </p:cNvSpPr>
          <p:nvPr>
            <p:ph idx="1"/>
          </p:nvPr>
        </p:nvSpPr>
        <p:spPr/>
        <p:txBody>
          <a:bodyPr/>
          <a:lstStyle/>
          <a:p>
            <a:pPr>
              <a:lnSpc>
                <a:spcPct val="100000"/>
              </a:lnSpc>
            </a:pPr>
            <a:r>
              <a:rPr lang="en-US" dirty="0"/>
              <a:t>How to view history</a:t>
            </a:r>
          </a:p>
          <a:p>
            <a:pPr>
              <a:lnSpc>
                <a:spcPct val="100000"/>
              </a:lnSpc>
            </a:pPr>
            <a:r>
              <a:rPr lang="en-US" dirty="0"/>
              <a:t>Limit log output </a:t>
            </a:r>
          </a:p>
          <a:p>
            <a:pPr>
              <a:lnSpc>
                <a:spcPct val="100000"/>
              </a:lnSpc>
            </a:pPr>
            <a:r>
              <a:rPr lang="en-US" dirty="0"/>
              <a:t>Use GUI to visualize history </a:t>
            </a:r>
          </a:p>
          <a:p>
            <a:pPr>
              <a:lnSpc>
                <a:spcPct val="100000"/>
              </a:lnSpc>
            </a:pPr>
            <a:endParaRPr lang="en-US" dirty="0"/>
          </a:p>
          <a:p>
            <a:pPr lvl="1">
              <a:lnSpc>
                <a:spcPct val="100000"/>
              </a:lnSpc>
            </a:pPr>
            <a:endParaRPr lang="en-US" dirty="0"/>
          </a:p>
        </p:txBody>
      </p:sp>
      <p:pic>
        <p:nvPicPr>
          <p:cNvPr id="2" name="Picture 1"/>
          <p:cNvPicPr>
            <a:picLocks noChangeAspect="1"/>
          </p:cNvPicPr>
          <p:nvPr/>
        </p:nvPicPr>
        <p:blipFill>
          <a:blip r:embed="rId2"/>
          <a:stretch>
            <a:fillRect/>
          </a:stretch>
        </p:blipFill>
        <p:spPr>
          <a:xfrm>
            <a:off x="4153975" y="1714501"/>
            <a:ext cx="4073006" cy="2687143"/>
          </a:xfrm>
          <a:prstGeom prst="rect">
            <a:avLst/>
          </a:prstGeom>
        </p:spPr>
      </p:pic>
    </p:spTree>
    <p:extLst>
      <p:ext uri="{BB962C8B-B14F-4D97-AF65-F5344CB8AC3E}">
        <p14:creationId xmlns:p14="http://schemas.microsoft.com/office/powerpoint/2010/main" val="612135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p:txBody>
          <a:bodyPr>
            <a:normAutofit/>
          </a:bodyPr>
          <a:lstStyle/>
          <a:p>
            <a:pPr>
              <a:lnSpc>
                <a:spcPct val="150000"/>
              </a:lnSpc>
            </a:pPr>
            <a:r>
              <a:rPr lang="en-US" altLang="en-US" dirty="0"/>
              <a:t>Questions &amp; Answer</a:t>
            </a:r>
          </a:p>
        </p:txBody>
      </p:sp>
      <p:sp>
        <p:nvSpPr>
          <p:cNvPr id="3" name="Subtitle 2"/>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FD2D6-61DE-48A2-BC6C-651B8D8507FB}"/>
              </a:ext>
            </a:extLst>
          </p:cNvPr>
          <p:cNvSpPr>
            <a:spLocks noGrp="1"/>
          </p:cNvSpPr>
          <p:nvPr>
            <p:ph type="title"/>
          </p:nvPr>
        </p:nvSpPr>
        <p:spPr/>
        <p:txBody>
          <a:bodyPr>
            <a:normAutofit/>
          </a:bodyPr>
          <a:lstStyle/>
          <a:p>
            <a:r>
              <a:rPr lang="en-US" sz="5400" dirty="0"/>
              <a:t>Showcases</a:t>
            </a:r>
          </a:p>
        </p:txBody>
      </p:sp>
      <p:sp>
        <p:nvSpPr>
          <p:cNvPr id="4" name="Rectangle 3">
            <a:extLst>
              <a:ext uri="{FF2B5EF4-FFF2-40B4-BE49-F238E27FC236}">
                <a16:creationId xmlns:a16="http://schemas.microsoft.com/office/drawing/2014/main" id="{FE4B0A6C-C6C8-4288-A447-3105F7CFD874}"/>
              </a:ext>
            </a:extLst>
          </p:cNvPr>
          <p:cNvSpPr/>
          <p:nvPr/>
        </p:nvSpPr>
        <p:spPr>
          <a:xfrm>
            <a:off x="0" y="1714501"/>
            <a:ext cx="8813260" cy="2862322"/>
          </a:xfrm>
          <a:prstGeom prst="rect">
            <a:avLst/>
          </a:prstGeom>
        </p:spPr>
        <p:txBody>
          <a:bodyPr wrap="square">
            <a:spAutoFit/>
          </a:bodyPr>
          <a:lstStyle/>
          <a:p>
            <a:pPr marL="1074420" lvl="1" indent="-342900">
              <a:buFont typeface="Arial" panose="020B0604020202020204" pitchFamily="34" charset="0"/>
              <a:buChar char="•"/>
            </a:pPr>
            <a:r>
              <a:rPr lang="en-US" sz="2000" dirty="0" err="1"/>
              <a:t>Github</a:t>
            </a:r>
            <a:r>
              <a:rPr lang="en-US" sz="2000" dirty="0"/>
              <a:t> vs </a:t>
            </a:r>
            <a:r>
              <a:rPr lang="en-US" sz="2000" dirty="0" err="1"/>
              <a:t>Github</a:t>
            </a:r>
            <a:r>
              <a:rPr lang="en-US" sz="2000" dirty="0"/>
              <a:t> Enterprise – log in and credentials</a:t>
            </a:r>
          </a:p>
          <a:p>
            <a:pPr marL="1074420" lvl="1" indent="-342900">
              <a:buFont typeface="Arial" panose="020B0604020202020204" pitchFamily="34" charset="0"/>
              <a:buChar char="•"/>
            </a:pPr>
            <a:r>
              <a:rPr lang="en-US" sz="2000" dirty="0"/>
              <a:t>Repository on web and cloned to a working directory</a:t>
            </a:r>
          </a:p>
          <a:p>
            <a:pPr marL="1074420" lvl="1" indent="-342900">
              <a:buFont typeface="Arial" panose="020B0604020202020204" pitchFamily="34" charset="0"/>
              <a:buChar char="•"/>
            </a:pPr>
            <a:r>
              <a:rPr lang="en-US" sz="2000" dirty="0"/>
              <a:t>Commit changes</a:t>
            </a:r>
          </a:p>
          <a:p>
            <a:pPr marL="1074420" lvl="1" indent="-342900">
              <a:buFont typeface="Arial" panose="020B0604020202020204" pitchFamily="34" charset="0"/>
              <a:buChar char="•"/>
            </a:pPr>
            <a:r>
              <a:rPr lang="en-US" sz="2000" dirty="0"/>
              <a:t>View logs</a:t>
            </a:r>
          </a:p>
          <a:p>
            <a:pPr marL="1074420" lvl="1" indent="-342900">
              <a:buFont typeface="Arial" panose="020B0604020202020204" pitchFamily="34" charset="0"/>
              <a:buChar char="•"/>
            </a:pPr>
            <a:r>
              <a:rPr lang="en-US" sz="2000" dirty="0"/>
              <a:t>Create a branch</a:t>
            </a:r>
          </a:p>
          <a:p>
            <a:pPr marL="1074420" lvl="1" indent="-342900">
              <a:buFont typeface="Arial" panose="020B0604020202020204" pitchFamily="34" charset="0"/>
              <a:buChar char="•"/>
            </a:pPr>
            <a:r>
              <a:rPr lang="en-US" sz="2000" dirty="0"/>
              <a:t>Create and check out a new branch</a:t>
            </a:r>
            <a:endParaRPr lang="en-US" sz="2000" b="1" dirty="0"/>
          </a:p>
          <a:p>
            <a:pPr marL="1074420" lvl="1" indent="-342900">
              <a:buFont typeface="Arial" panose="020B0604020202020204" pitchFamily="34" charset="0"/>
              <a:buChar char="•"/>
            </a:pPr>
            <a:r>
              <a:rPr lang="en-US" sz="2000" dirty="0"/>
              <a:t>Switch to an existing branch</a:t>
            </a:r>
          </a:p>
          <a:p>
            <a:pPr marL="1805940" lvl="2" indent="-342900">
              <a:buFont typeface="Arial" panose="020B0604020202020204" pitchFamily="34" charset="0"/>
              <a:buChar char="•"/>
            </a:pPr>
            <a:r>
              <a:rPr lang="en-US" sz="2000" dirty="0"/>
              <a:t>Checkout branch</a:t>
            </a:r>
          </a:p>
          <a:p>
            <a:pPr marL="1805940" lvl="2" indent="-342900">
              <a:buFont typeface="Arial" panose="020B0604020202020204" pitchFamily="34" charset="0"/>
              <a:buChar char="•"/>
            </a:pPr>
            <a:r>
              <a:rPr lang="en-US" sz="2000" dirty="0"/>
              <a:t>Merge branches</a:t>
            </a:r>
          </a:p>
        </p:txBody>
      </p:sp>
    </p:spTree>
    <p:extLst>
      <p:ext uri="{BB962C8B-B14F-4D97-AF65-F5344CB8AC3E}">
        <p14:creationId xmlns:p14="http://schemas.microsoft.com/office/powerpoint/2010/main" val="317375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3"/>
          <p:cNvSpPr>
            <a:spLocks noGrp="1"/>
          </p:cNvSpPr>
          <p:nvPr>
            <p:ph type="ctrTitle"/>
          </p:nvPr>
        </p:nvSpPr>
        <p:spPr>
          <a:xfrm>
            <a:off x="428625" y="1238459"/>
            <a:ext cx="6286500" cy="1828800"/>
          </a:xfrm>
        </p:spPr>
        <p:txBody>
          <a:bodyPr>
            <a:normAutofit/>
          </a:bodyPr>
          <a:lstStyle/>
          <a:p>
            <a:pPr eaLnBrk="1" hangingPunct="1"/>
            <a:br>
              <a:rPr lang="en-US" altLang="en-US" sz="2100" dirty="0"/>
            </a:br>
            <a:r>
              <a:rPr lang="en-US" altLang="en-US" dirty="0"/>
              <a:t>Practice</a:t>
            </a:r>
          </a:p>
        </p:txBody>
      </p:sp>
      <p:sp>
        <p:nvSpPr>
          <p:cNvPr id="2" name="Subtitle 1"/>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1950" b="0" dirty="0">
                <a:solidFill>
                  <a:schemeClr val="accent2">
                    <a:lumMod val="90000"/>
                    <a:lumOff val="10000"/>
                  </a:schemeClr>
                </a:solidFill>
              </a:rPr>
              <a:t>Course Objectives</a:t>
            </a:r>
          </a:p>
        </p:txBody>
      </p:sp>
      <p:sp>
        <p:nvSpPr>
          <p:cNvPr id="7171" name="Content Placeholder 2"/>
          <p:cNvSpPr>
            <a:spLocks noGrp="1"/>
          </p:cNvSpPr>
          <p:nvPr>
            <p:ph idx="1"/>
          </p:nvPr>
        </p:nvSpPr>
        <p:spPr>
          <a:xfrm>
            <a:off x="428626" y="1195754"/>
            <a:ext cx="7972424" cy="4923692"/>
          </a:xfrm>
        </p:spPr>
        <p:txBody>
          <a:bodyPr>
            <a:normAutofit/>
          </a:bodyPr>
          <a:lstStyle/>
          <a:p>
            <a:pPr>
              <a:lnSpc>
                <a:spcPct val="200000"/>
              </a:lnSpc>
            </a:pPr>
            <a:r>
              <a:rPr lang="en-US" altLang="en-US" sz="2800" dirty="0"/>
              <a:t>At the end of the course, you will have acquired sufficient knowledge to:</a:t>
            </a:r>
            <a:endParaRPr lang="en-US" altLang="en-US" sz="2000" dirty="0"/>
          </a:p>
          <a:p>
            <a:pPr lvl="2">
              <a:lnSpc>
                <a:spcPct val="200000"/>
              </a:lnSpc>
            </a:pPr>
            <a:r>
              <a:rPr lang="en-US" altLang="en-US" sz="2000" dirty="0"/>
              <a:t> Understand Git concepts, tools and workflows</a:t>
            </a:r>
          </a:p>
          <a:p>
            <a:pPr lvl="2">
              <a:lnSpc>
                <a:spcPct val="200000"/>
              </a:lnSpc>
            </a:pPr>
            <a:r>
              <a:rPr lang="en-US" altLang="en-US" sz="2000" dirty="0"/>
              <a:t> Manage source code on Git repositories </a:t>
            </a:r>
          </a:p>
          <a:p>
            <a:pPr lvl="2">
              <a:lnSpc>
                <a:spcPct val="200000"/>
              </a:lnSpc>
            </a:pPr>
            <a:r>
              <a:rPr lang="en-US" altLang="en-US" sz="2000" dirty="0"/>
              <a:t> Practice the basic operations on Git</a:t>
            </a:r>
          </a:p>
        </p:txBody>
      </p:sp>
    </p:spTree>
    <p:extLst>
      <p:ext uri="{BB962C8B-B14F-4D97-AF65-F5344CB8AC3E}">
        <p14:creationId xmlns:p14="http://schemas.microsoft.com/office/powerpoint/2010/main" val="275558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a:defRPr/>
            </a:pPr>
            <a:r>
              <a:rPr lang="en-US" dirty="0"/>
              <a:t>Basic Exercises </a:t>
            </a:r>
          </a:p>
        </p:txBody>
      </p:sp>
      <p:sp>
        <p:nvSpPr>
          <p:cNvPr id="2" name="Content Placeholder 1"/>
          <p:cNvSpPr>
            <a:spLocks noGrp="1"/>
          </p:cNvSpPr>
          <p:nvPr>
            <p:ph idx="1"/>
          </p:nvPr>
        </p:nvSpPr>
        <p:spPr>
          <a:xfrm>
            <a:off x="428625" y="1185706"/>
            <a:ext cx="7793439" cy="4883498"/>
          </a:xfrm>
        </p:spPr>
        <p:txBody>
          <a:bodyPr>
            <a:normAutofit lnSpcReduction="10000"/>
          </a:bodyPr>
          <a:lstStyle/>
          <a:p>
            <a:pPr marL="342900" indent="-342900">
              <a:buFont typeface="+mj-lt"/>
              <a:buAutoNum type="arabicPeriod"/>
            </a:pPr>
            <a:r>
              <a:rPr lang="en-US" dirty="0"/>
              <a:t>Register GitHub account on </a:t>
            </a:r>
            <a:r>
              <a:rPr lang="en-US" dirty="0">
                <a:hlinkClick r:id="rId3"/>
              </a:rPr>
              <a:t>https://github.com/</a:t>
            </a:r>
            <a:r>
              <a:rPr lang="en-US" dirty="0"/>
              <a:t> (Final project </a:t>
            </a:r>
            <a:r>
              <a:rPr lang="en-US" dirty="0" err="1"/>
              <a:t>Github</a:t>
            </a:r>
            <a:r>
              <a:rPr lang="en-US" dirty="0"/>
              <a:t> Repos) </a:t>
            </a:r>
          </a:p>
          <a:p>
            <a:pPr marL="342900" indent="-342900">
              <a:buFont typeface="+mj-lt"/>
              <a:buAutoNum type="arabicPeriod"/>
            </a:pPr>
            <a:r>
              <a:rPr lang="en-US" dirty="0"/>
              <a:t>Creating GitHub Repos</a:t>
            </a:r>
          </a:p>
          <a:p>
            <a:pPr marL="342900" indent="-342900">
              <a:buFont typeface="+mj-lt"/>
              <a:buAutoNum type="arabicPeriod"/>
            </a:pPr>
            <a:r>
              <a:rPr lang="en-US" dirty="0"/>
              <a:t>Download and Install </a:t>
            </a:r>
            <a:r>
              <a:rPr lang="en-US" dirty="0" err="1"/>
              <a:t>TortoiseGit</a:t>
            </a:r>
            <a:endParaRPr lang="en-US" dirty="0"/>
          </a:p>
          <a:p>
            <a:pPr marL="342900" indent="-342900">
              <a:buFont typeface="+mj-lt"/>
              <a:buAutoNum type="arabicPeriod"/>
            </a:pPr>
            <a:r>
              <a:rPr lang="en-US" dirty="0"/>
              <a:t>Clone code (recursive) from GitHub Repos to local PC</a:t>
            </a:r>
          </a:p>
          <a:p>
            <a:pPr marL="342900" indent="-342900">
              <a:buFont typeface="+mj-lt"/>
              <a:buAutoNum type="arabicPeriod"/>
            </a:pPr>
            <a:r>
              <a:rPr lang="en-US" dirty="0"/>
              <a:t>Create new code files in the cloned repo.</a:t>
            </a:r>
          </a:p>
          <a:p>
            <a:pPr marL="342900" indent="-342900">
              <a:buFont typeface="+mj-lt"/>
              <a:buAutoNum type="arabicPeriod"/>
            </a:pPr>
            <a:r>
              <a:rPr lang="en-US" dirty="0"/>
              <a:t>Add and commit new code files to remote repo.</a:t>
            </a:r>
          </a:p>
          <a:p>
            <a:pPr marL="342900" indent="-342900">
              <a:buFont typeface="+mj-lt"/>
              <a:buAutoNum type="arabicPeriod"/>
            </a:pPr>
            <a:r>
              <a:rPr lang="en-US" dirty="0"/>
              <a:t>Push new code files (with ticket# message) to GitHub.</a:t>
            </a:r>
          </a:p>
          <a:p>
            <a:pPr marL="342900" indent="-342900">
              <a:buFont typeface="+mj-lt"/>
              <a:buAutoNum type="arabicPeriod"/>
            </a:pPr>
            <a:r>
              <a:rPr lang="en-US" dirty="0"/>
              <a:t>Create GitHub Branches</a:t>
            </a:r>
          </a:p>
          <a:p>
            <a:pPr marL="342900" indent="-342900">
              <a:buFont typeface="+mj-lt"/>
              <a:buAutoNum type="arabicPeriod"/>
            </a:pPr>
            <a:r>
              <a:rPr lang="en-US" dirty="0"/>
              <a:t>Push new code files to GitHub Branches</a:t>
            </a:r>
          </a:p>
          <a:p>
            <a:pPr marL="342900" indent="-342900">
              <a:buFont typeface="+mj-lt"/>
              <a:buAutoNum type="arabicPeriod"/>
            </a:pPr>
            <a:r>
              <a:rPr lang="en-US" dirty="0"/>
              <a:t>Merge/rebase code between branches</a:t>
            </a:r>
          </a:p>
          <a:p>
            <a:pPr marL="342900" indent="-342900">
              <a:buFont typeface="+mj-lt"/>
              <a:buAutoNum type="arabicPeriod"/>
            </a:pPr>
            <a:r>
              <a:rPr lang="en-US" dirty="0"/>
              <a:t>Fork and Clone code files from other account’s GitHub Repos</a:t>
            </a:r>
          </a:p>
          <a:p>
            <a:pPr marL="342900" indent="-342900">
              <a:buFont typeface="+mj-lt"/>
              <a:buAutoNum type="arabicPeriod"/>
            </a:pPr>
            <a:r>
              <a:rPr lang="en-US" dirty="0"/>
              <a:t>Create pull request to other account’s GitHub Repos</a:t>
            </a:r>
          </a:p>
          <a:p>
            <a:pPr marL="342900" indent="-342900">
              <a:buFont typeface="+mj-lt"/>
              <a:buAutoNum type="arabicPeriod"/>
            </a:pPr>
            <a:r>
              <a:rPr lang="en-US" dirty="0"/>
              <a:t>Add collaborators to GitHub Repos</a:t>
            </a:r>
          </a:p>
          <a:p>
            <a:pPr marL="342900" indent="-342900">
              <a:buFont typeface="+mj-lt"/>
              <a:buAutoNum type="arabicPeriod"/>
            </a:pPr>
            <a:r>
              <a:rPr lang="en-US" dirty="0"/>
              <a:t>Revert/Reset code to previous commit</a:t>
            </a:r>
          </a:p>
        </p:txBody>
      </p:sp>
    </p:spTree>
    <p:extLst>
      <p:ext uri="{BB962C8B-B14F-4D97-AF65-F5344CB8AC3E}">
        <p14:creationId xmlns:p14="http://schemas.microsoft.com/office/powerpoint/2010/main" val="4048522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a:defRPr/>
            </a:pPr>
            <a:r>
              <a:rPr lang="en-US" dirty="0"/>
              <a:t>Basic Exercises </a:t>
            </a:r>
          </a:p>
        </p:txBody>
      </p:sp>
      <p:sp>
        <p:nvSpPr>
          <p:cNvPr id="2" name="Content Placeholder 1"/>
          <p:cNvSpPr>
            <a:spLocks noGrp="1"/>
          </p:cNvSpPr>
          <p:nvPr>
            <p:ph idx="1"/>
          </p:nvPr>
        </p:nvSpPr>
        <p:spPr>
          <a:xfrm>
            <a:off x="428625" y="1185706"/>
            <a:ext cx="7793439" cy="4883498"/>
          </a:xfrm>
        </p:spPr>
        <p:txBody>
          <a:bodyPr>
            <a:normAutofit/>
          </a:bodyPr>
          <a:lstStyle/>
          <a:p>
            <a:pPr marL="342900" indent="-342900">
              <a:buFont typeface="+mj-lt"/>
              <a:buAutoNum type="arabicPeriod"/>
            </a:pPr>
            <a:r>
              <a:rPr lang="en-US" dirty="0"/>
              <a:t>Register GitHub account on </a:t>
            </a:r>
            <a:r>
              <a:rPr lang="en-US" dirty="0">
                <a:hlinkClick r:id="rId3"/>
              </a:rPr>
              <a:t>https://github.com/</a:t>
            </a:r>
            <a:r>
              <a:rPr lang="en-US" dirty="0"/>
              <a:t> (Final project </a:t>
            </a:r>
            <a:r>
              <a:rPr lang="en-US" dirty="0" err="1"/>
              <a:t>Github</a:t>
            </a:r>
            <a:r>
              <a:rPr lang="en-US" dirty="0"/>
              <a:t> Repos) </a:t>
            </a:r>
          </a:p>
          <a:p>
            <a:pPr marL="342900" indent="-342900">
              <a:buFont typeface="+mj-lt"/>
              <a:buAutoNum type="arabicPeriod"/>
            </a:pPr>
            <a:r>
              <a:rPr lang="en-US" dirty="0"/>
              <a:t>Creating GitHub Repos</a:t>
            </a:r>
          </a:p>
          <a:p>
            <a:pPr marL="342900" indent="-342900">
              <a:buFont typeface="+mj-lt"/>
              <a:buAutoNum type="arabicPeriod"/>
            </a:pPr>
            <a:r>
              <a:rPr lang="en-US" dirty="0"/>
              <a:t>Download and Install </a:t>
            </a:r>
            <a:r>
              <a:rPr lang="en-US" dirty="0" err="1"/>
              <a:t>TortoiseGit</a:t>
            </a:r>
            <a:endParaRPr lang="en-US" dirty="0"/>
          </a:p>
          <a:p>
            <a:pPr marL="342900" indent="-342900">
              <a:buFont typeface="+mj-lt"/>
              <a:buAutoNum type="arabicPeriod"/>
            </a:pPr>
            <a:r>
              <a:rPr lang="en-US" dirty="0"/>
              <a:t>Clone code (recursive) from GitHub Repos to local PC</a:t>
            </a:r>
          </a:p>
          <a:p>
            <a:pPr marL="342900" indent="-342900">
              <a:buFont typeface="+mj-lt"/>
              <a:buAutoNum type="arabicPeriod"/>
            </a:pPr>
            <a:r>
              <a:rPr lang="en-US" dirty="0"/>
              <a:t>Create new code files in the cloned repo.</a:t>
            </a:r>
          </a:p>
          <a:p>
            <a:pPr marL="342900" indent="-342900">
              <a:buFont typeface="+mj-lt"/>
              <a:buAutoNum type="arabicPeriod"/>
            </a:pPr>
            <a:r>
              <a:rPr lang="en-US" dirty="0"/>
              <a:t>Add and commit new code files to remote repo.</a:t>
            </a:r>
          </a:p>
          <a:p>
            <a:pPr marL="342900" indent="-342900">
              <a:buFont typeface="+mj-lt"/>
              <a:buAutoNum type="arabicPeriod"/>
            </a:pPr>
            <a:r>
              <a:rPr lang="en-US" dirty="0"/>
              <a:t>Push new code files (with ticket# message) to GitHub.</a:t>
            </a:r>
          </a:p>
          <a:p>
            <a:pPr marL="342900" indent="-342900">
              <a:buFont typeface="+mj-lt"/>
              <a:buAutoNum type="arabicPeriod"/>
            </a:pPr>
            <a:r>
              <a:rPr lang="en-US" dirty="0"/>
              <a:t>Create GitHub Branches</a:t>
            </a:r>
          </a:p>
          <a:p>
            <a:pPr marL="342900" indent="-342900">
              <a:buFont typeface="+mj-lt"/>
              <a:buAutoNum type="arabicPeriod"/>
            </a:pPr>
            <a:r>
              <a:rPr lang="en-US" dirty="0"/>
              <a:t>Push new code files to GitHub Branches</a:t>
            </a:r>
          </a:p>
          <a:p>
            <a:pPr marL="342900" indent="-342900">
              <a:buFont typeface="+mj-lt"/>
              <a:buAutoNum type="arabicPeriod"/>
            </a:pPr>
            <a:r>
              <a:rPr lang="en-US" dirty="0"/>
              <a:t>Merge code between branches</a:t>
            </a:r>
          </a:p>
          <a:p>
            <a:pPr marL="0" indent="0">
              <a:buNone/>
            </a:pPr>
            <a:endParaRPr lang="en-US" dirty="0"/>
          </a:p>
        </p:txBody>
      </p:sp>
    </p:spTree>
    <p:extLst>
      <p:ext uri="{BB962C8B-B14F-4D97-AF65-F5344CB8AC3E}">
        <p14:creationId xmlns:p14="http://schemas.microsoft.com/office/powerpoint/2010/main" val="3614101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p:txBody>
          <a:bodyPr>
            <a:normAutofit/>
          </a:bodyPr>
          <a:lstStyle/>
          <a:p>
            <a:pPr>
              <a:lnSpc>
                <a:spcPct val="150000"/>
              </a:lnSpc>
            </a:pPr>
            <a:r>
              <a:rPr lang="en-US" altLang="en-US" dirty="0"/>
              <a:t>Thank You!</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033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a:bodyPr>
          <a:lstStyle/>
          <a:p>
            <a:r>
              <a:rPr lang="en-US" altLang="en-US" dirty="0"/>
              <a:t>Revision History</a:t>
            </a:r>
          </a:p>
        </p:txBody>
      </p:sp>
      <p:graphicFrame>
        <p:nvGraphicFramePr>
          <p:cNvPr id="4" name="Group 77"/>
          <p:cNvGraphicFramePr>
            <a:graphicFrameLocks noGrp="1"/>
          </p:cNvGraphicFramePr>
          <p:nvPr>
            <p:ph idx="1"/>
            <p:extLst>
              <p:ext uri="{D42A27DB-BD31-4B8C-83A1-F6EECF244321}">
                <p14:modId xmlns:p14="http://schemas.microsoft.com/office/powerpoint/2010/main" val="1472512732"/>
              </p:ext>
            </p:extLst>
          </p:nvPr>
        </p:nvGraphicFramePr>
        <p:xfrm>
          <a:off x="428626" y="1763485"/>
          <a:ext cx="8401049" cy="3522889"/>
        </p:xfrm>
        <a:graphic>
          <a:graphicData uri="http://schemas.openxmlformats.org/drawingml/2006/table">
            <a:tbl>
              <a:tblPr/>
              <a:tblGrid>
                <a:gridCol w="792756">
                  <a:extLst>
                    <a:ext uri="{9D8B030D-6E8A-4147-A177-3AD203B41FA5}">
                      <a16:colId xmlns:a16="http://schemas.microsoft.com/office/drawing/2014/main" val="20000"/>
                    </a:ext>
                  </a:extLst>
                </a:gridCol>
                <a:gridCol w="835940">
                  <a:extLst>
                    <a:ext uri="{9D8B030D-6E8A-4147-A177-3AD203B41FA5}">
                      <a16:colId xmlns:a16="http://schemas.microsoft.com/office/drawing/2014/main" val="20001"/>
                    </a:ext>
                  </a:extLst>
                </a:gridCol>
                <a:gridCol w="2580311">
                  <a:extLst>
                    <a:ext uri="{9D8B030D-6E8A-4147-A177-3AD203B41FA5}">
                      <a16:colId xmlns:a16="http://schemas.microsoft.com/office/drawing/2014/main" val="20002"/>
                    </a:ext>
                  </a:extLst>
                </a:gridCol>
                <a:gridCol w="1332569">
                  <a:extLst>
                    <a:ext uri="{9D8B030D-6E8A-4147-A177-3AD203B41FA5}">
                      <a16:colId xmlns:a16="http://schemas.microsoft.com/office/drawing/2014/main" val="20003"/>
                    </a:ext>
                  </a:extLst>
                </a:gridCol>
                <a:gridCol w="2859473">
                  <a:extLst>
                    <a:ext uri="{9D8B030D-6E8A-4147-A177-3AD203B41FA5}">
                      <a16:colId xmlns:a16="http://schemas.microsoft.com/office/drawing/2014/main" val="20004"/>
                    </a:ext>
                  </a:extLst>
                </a:gridCol>
              </a:tblGrid>
              <a:tr h="710888">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dirty="0">
                          <a:ln>
                            <a:noFill/>
                          </a:ln>
                          <a:solidFill>
                            <a:schemeClr val="tx1"/>
                          </a:solidFill>
                          <a:effectLst/>
                          <a:latin typeface="Arial" charset="0"/>
                        </a:rPr>
                        <a:t>Date</a:t>
                      </a:r>
                    </a:p>
                  </a:txBody>
                  <a:tcPr marL="74032" marR="74032" marT="34273" marB="3427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dirty="0">
                          <a:ln>
                            <a:noFill/>
                          </a:ln>
                          <a:solidFill>
                            <a:schemeClr val="tx1"/>
                          </a:solidFill>
                          <a:effectLst/>
                          <a:latin typeface="Arial" charset="0"/>
                        </a:rPr>
                        <a:t>Version</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dirty="0">
                          <a:ln>
                            <a:noFill/>
                          </a:ln>
                          <a:solidFill>
                            <a:schemeClr val="tx1"/>
                          </a:solidFill>
                          <a:effectLst/>
                          <a:latin typeface="Arial" charset="0"/>
                        </a:rPr>
                        <a:t>Description</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dirty="0">
                          <a:ln>
                            <a:noFill/>
                          </a:ln>
                          <a:solidFill>
                            <a:schemeClr val="tx1"/>
                          </a:solidFill>
                          <a:effectLst/>
                          <a:latin typeface="Arial" charset="0"/>
                        </a:rPr>
                        <a:t>Updated by</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dirty="0">
                          <a:ln>
                            <a:noFill/>
                          </a:ln>
                          <a:solidFill>
                            <a:schemeClr val="tx1"/>
                          </a:solidFill>
                          <a:effectLst/>
                          <a:latin typeface="Arial" charset="0"/>
                        </a:rPr>
                        <a:t>Reviewed and Approved By</a:t>
                      </a:r>
                    </a:p>
                  </a:txBody>
                  <a:tcPr marL="74032" marR="74032" marT="34273" marB="3427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3870">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Aug 10, 2015</a:t>
                      </a:r>
                    </a:p>
                  </a:txBody>
                  <a:tcPr marL="74032" marR="74032" marT="34273" marB="3427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0.5</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Ready for review</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err="1">
                          <a:ln>
                            <a:noFill/>
                          </a:ln>
                          <a:solidFill>
                            <a:schemeClr val="tx1"/>
                          </a:solidFill>
                          <a:effectLst/>
                          <a:latin typeface="Arial" charset="0"/>
                        </a:rPr>
                        <a:t>Thien</a:t>
                      </a:r>
                      <a:r>
                        <a:rPr kumimoji="0" lang="en-US" sz="1200" b="0" i="0" u="none" strike="noStrike" cap="none" normalizeH="0" baseline="0" dirty="0">
                          <a:ln>
                            <a:noFill/>
                          </a:ln>
                          <a:solidFill>
                            <a:schemeClr val="tx1"/>
                          </a:solidFill>
                          <a:effectLst/>
                          <a:latin typeface="Arial" charset="0"/>
                        </a:rPr>
                        <a:t> Tran</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err="1">
                          <a:ln>
                            <a:noFill/>
                          </a:ln>
                          <a:solidFill>
                            <a:schemeClr val="tx1"/>
                          </a:solidFill>
                          <a:effectLst/>
                          <a:latin typeface="Arial" charset="0"/>
                        </a:rPr>
                        <a:t>Quang</a:t>
                      </a:r>
                      <a:r>
                        <a:rPr kumimoji="0" lang="en-US" sz="1200" b="0" i="0" u="none" strike="noStrike" cap="none" normalizeH="0" baseline="0" dirty="0">
                          <a:ln>
                            <a:noFill/>
                          </a:ln>
                          <a:solidFill>
                            <a:schemeClr val="tx1"/>
                          </a:solidFill>
                          <a:effectLst/>
                          <a:latin typeface="Arial" charset="0"/>
                        </a:rPr>
                        <a:t> Tran</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335">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Nov 26, 2015</a:t>
                      </a:r>
                    </a:p>
                  </a:txBody>
                  <a:tcPr marL="74032" marR="74032" marT="34273" marB="3427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1.0</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Ready for review</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err="1">
                          <a:ln>
                            <a:noFill/>
                          </a:ln>
                          <a:solidFill>
                            <a:schemeClr val="tx1"/>
                          </a:solidFill>
                          <a:effectLst/>
                          <a:latin typeface="Arial" charset="0"/>
                        </a:rPr>
                        <a:t>Quan</a:t>
                      </a:r>
                      <a:r>
                        <a:rPr kumimoji="0" lang="en-US" sz="1200" b="0" i="0" u="none" strike="noStrike" cap="none" normalizeH="0" baseline="0" dirty="0">
                          <a:ln>
                            <a:noFill/>
                          </a:ln>
                          <a:solidFill>
                            <a:schemeClr val="tx1"/>
                          </a:solidFill>
                          <a:effectLst/>
                          <a:latin typeface="Arial" charset="0"/>
                        </a:rPr>
                        <a:t> </a:t>
                      </a:r>
                      <a:r>
                        <a:rPr kumimoji="0" lang="en-US" sz="1200" b="0" i="0" u="none" strike="noStrike" cap="none" normalizeH="0" baseline="0" dirty="0" err="1">
                          <a:ln>
                            <a:noFill/>
                          </a:ln>
                          <a:solidFill>
                            <a:schemeClr val="tx1"/>
                          </a:solidFill>
                          <a:effectLst/>
                          <a:latin typeface="Arial" charset="0"/>
                        </a:rPr>
                        <a:t>Vuong</a:t>
                      </a:r>
                      <a:endParaRPr kumimoji="0" lang="en-US" sz="1200" b="0" i="0" u="none" strike="noStrike" cap="none" normalizeH="0" baseline="0" dirty="0">
                        <a:ln>
                          <a:noFill/>
                        </a:ln>
                        <a:solidFill>
                          <a:schemeClr val="tx1"/>
                        </a:solidFill>
                        <a:effectLst/>
                        <a:latin typeface="Arial" charset="0"/>
                      </a:endParaRP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err="1">
                          <a:ln>
                            <a:noFill/>
                          </a:ln>
                          <a:solidFill>
                            <a:schemeClr val="tx1"/>
                          </a:solidFill>
                          <a:effectLst/>
                          <a:latin typeface="Arial" charset="0"/>
                        </a:rPr>
                        <a:t>Quang</a:t>
                      </a:r>
                      <a:r>
                        <a:rPr kumimoji="0" lang="en-US" sz="1200" b="0" i="0" u="none" strike="noStrike" cap="none" normalizeH="0" baseline="0" dirty="0">
                          <a:ln>
                            <a:noFill/>
                          </a:ln>
                          <a:solidFill>
                            <a:schemeClr val="tx1"/>
                          </a:solidFill>
                          <a:effectLst/>
                          <a:latin typeface="Arial" charset="0"/>
                        </a:rPr>
                        <a:t> Tran</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279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Aug 2017</a:t>
                      </a:r>
                    </a:p>
                  </a:txBody>
                  <a:tcPr marL="74032" marR="74032" marT="34273" marB="3427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2.0</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Retheme with DXC template</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Quang Tran</a:t>
                      </a:r>
                    </a:p>
                  </a:txBody>
                  <a:tcPr marL="74032" marR="74032" marT="34273" marB="3427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639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July 2019</a:t>
                      </a:r>
                    </a:p>
                  </a:txBody>
                  <a:tcPr marL="74032" marR="74032" marT="34273" marB="3427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3.0</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Updating contents with </a:t>
                      </a:r>
                      <a:r>
                        <a:rPr kumimoji="0" lang="en-US" sz="1200" b="0" i="0" u="none" strike="noStrike" cap="none" normalizeH="0" baseline="0" dirty="0" err="1">
                          <a:ln>
                            <a:noFill/>
                          </a:ln>
                          <a:solidFill>
                            <a:schemeClr val="tx1"/>
                          </a:solidFill>
                          <a:effectLst/>
                          <a:latin typeface="Arial" charset="0"/>
                        </a:rPr>
                        <a:t>Gihub</a:t>
                      </a:r>
                      <a:r>
                        <a:rPr kumimoji="0" lang="en-US" sz="1200" b="0" i="0" u="none" strike="noStrike" cap="none" normalizeH="0" baseline="0" dirty="0">
                          <a:ln>
                            <a:noFill/>
                          </a:ln>
                          <a:solidFill>
                            <a:schemeClr val="tx1"/>
                          </a:solidFill>
                          <a:effectLst/>
                          <a:latin typeface="Arial" charset="0"/>
                        </a:rPr>
                        <a:t> and Study Cases</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Huynh Quang Tan</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marL="74032" marR="74032" marT="34273" marB="3427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79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Oct 2019</a:t>
                      </a:r>
                    </a:p>
                  </a:txBody>
                  <a:tcPr marL="74032" marR="74032" marT="34273" marB="3427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Revise content to meet organization needs</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Vinh Tran</a:t>
                      </a: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marL="74032" marR="74032" marT="34273" marB="3427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279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74032" marR="74032" marT="34273" marB="3427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74032" marR="74032" marT="34273" marB="342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marL="74032" marR="74032" marT="34273" marB="3427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26996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Course Audience and Prerequisite</a:t>
            </a:r>
          </a:p>
        </p:txBody>
      </p:sp>
      <p:sp>
        <p:nvSpPr>
          <p:cNvPr id="9219" name="Content Placeholder 2"/>
          <p:cNvSpPr>
            <a:spLocks noGrp="1"/>
          </p:cNvSpPr>
          <p:nvPr>
            <p:ph idx="1"/>
          </p:nvPr>
        </p:nvSpPr>
        <p:spPr>
          <a:xfrm>
            <a:off x="428626" y="2143126"/>
            <a:ext cx="7886699" cy="3200797"/>
          </a:xfrm>
        </p:spPr>
        <p:txBody>
          <a:bodyPr>
            <a:normAutofit lnSpcReduction="10000"/>
          </a:bodyPr>
          <a:lstStyle/>
          <a:p>
            <a:pPr>
              <a:lnSpc>
                <a:spcPct val="100000"/>
              </a:lnSpc>
            </a:pPr>
            <a:r>
              <a:rPr lang="en-US" altLang="en-US" sz="3200" dirty="0"/>
              <a:t>The course is for </a:t>
            </a:r>
            <a:r>
              <a:rPr lang="en-US" altLang="en-US" sz="3200" dirty="0" err="1">
                <a:solidFill>
                  <a:schemeClr val="accent2">
                    <a:lumMod val="90000"/>
                    <a:lumOff val="10000"/>
                  </a:schemeClr>
                </a:solidFill>
              </a:rPr>
              <a:t>freshers</a:t>
            </a:r>
            <a:r>
              <a:rPr lang="en-US" altLang="en-US" sz="3200" dirty="0">
                <a:solidFill>
                  <a:schemeClr val="accent2">
                    <a:lumMod val="90000"/>
                    <a:lumOff val="10000"/>
                  </a:schemeClr>
                </a:solidFill>
              </a:rPr>
              <a:t> and newcomers</a:t>
            </a:r>
          </a:p>
          <a:p>
            <a:pPr>
              <a:lnSpc>
                <a:spcPct val="100000"/>
              </a:lnSpc>
            </a:pPr>
            <a:r>
              <a:rPr lang="en-US" altLang="en-US" sz="3200" dirty="0"/>
              <a:t>The following are prerequisites to this course:</a:t>
            </a:r>
          </a:p>
          <a:p>
            <a:pPr lvl="2"/>
            <a:r>
              <a:rPr lang="en-US" altLang="en-US" sz="2400" dirty="0"/>
              <a:t> Windows </a:t>
            </a:r>
          </a:p>
          <a:p>
            <a:pPr lvl="2"/>
            <a:r>
              <a:rPr lang="en-US" altLang="en-US" sz="2400" dirty="0"/>
              <a:t> Computer skills</a:t>
            </a:r>
          </a:p>
          <a:p>
            <a:pPr lvl="2"/>
            <a:r>
              <a:rPr lang="en-US" altLang="en-US" sz="2400" dirty="0"/>
              <a:t> File management</a:t>
            </a:r>
          </a:p>
          <a:p>
            <a:pPr lvl="2"/>
            <a:r>
              <a:rPr lang="en-US" altLang="en-US" sz="2400" dirty="0"/>
              <a:t> Teamwork</a:t>
            </a:r>
          </a:p>
          <a:p>
            <a:pPr>
              <a:lnSpc>
                <a:spcPct val="100000"/>
              </a:lnSpc>
            </a:pPr>
            <a:endParaRPr lang="en-US" altLang="en-US" dirty="0"/>
          </a:p>
        </p:txBody>
      </p:sp>
    </p:spTree>
    <p:extLst>
      <p:ext uri="{BB962C8B-B14F-4D97-AF65-F5344CB8AC3E}">
        <p14:creationId xmlns:p14="http://schemas.microsoft.com/office/powerpoint/2010/main" val="834631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1028"/>
          <p:cNvSpPr>
            <a:spLocks noChangeArrowheads="1"/>
          </p:cNvSpPr>
          <p:nvPr/>
        </p:nvSpPr>
        <p:spPr bwMode="auto">
          <a:xfrm>
            <a:off x="4502944" y="3275411"/>
            <a:ext cx="184731" cy="332399"/>
          </a:xfrm>
          <a:prstGeom prst="rect">
            <a:avLst/>
          </a:prstGeom>
          <a:noFill/>
          <a:ln w="9525">
            <a:noFill/>
            <a:miter lim="800000"/>
            <a:headEnd/>
            <a:tailEnd/>
          </a:ln>
          <a:effectLst/>
        </p:spPr>
        <p:txBody>
          <a:bodyPr wrap="none">
            <a:spAutoFit/>
          </a:bodyPr>
          <a:lstStyle/>
          <a:p>
            <a:pPr eaLnBrk="1" hangingPunct="1">
              <a:lnSpc>
                <a:spcPct val="80000"/>
              </a:lnSpc>
              <a:defRPr/>
            </a:pPr>
            <a:endParaRPr lang="en-US" sz="1950" b="1">
              <a:solidFill>
                <a:srgbClr val="840017"/>
              </a:solidFill>
              <a:effectLst>
                <a:outerShdw blurRad="38100" dist="38100" dir="2700000" algn="tl">
                  <a:srgbClr val="C0C0C0"/>
                </a:outerShdw>
              </a:effectLst>
            </a:endParaRPr>
          </a:p>
        </p:txBody>
      </p:sp>
      <p:sp>
        <p:nvSpPr>
          <p:cNvPr id="9219" name="Title 6"/>
          <p:cNvSpPr>
            <a:spLocks noGrp="1"/>
          </p:cNvSpPr>
          <p:nvPr>
            <p:ph type="ctrTitle"/>
          </p:nvPr>
        </p:nvSpPr>
        <p:spPr>
          <a:xfrm>
            <a:off x="428625" y="2143125"/>
            <a:ext cx="6286500" cy="982541"/>
          </a:xfrm>
        </p:spPr>
        <p:txBody>
          <a:bodyPr/>
          <a:lstStyle/>
          <a:p>
            <a:r>
              <a:rPr lang="en-US" altLang="en-US" dirty="0"/>
              <a:t>Version Control Concepts</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3687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What is Version Control?  </a:t>
            </a:r>
          </a:p>
        </p:txBody>
      </p:sp>
      <p:sp>
        <p:nvSpPr>
          <p:cNvPr id="3" name="Content Placeholder 2"/>
          <p:cNvSpPr>
            <a:spLocks noGrp="1"/>
          </p:cNvSpPr>
          <p:nvPr>
            <p:ph idx="1"/>
          </p:nvPr>
        </p:nvSpPr>
        <p:spPr>
          <a:xfrm>
            <a:off x="428626" y="1537398"/>
            <a:ext cx="7000875" cy="4444833"/>
          </a:xfrm>
        </p:spPr>
        <p:txBody>
          <a:bodyPr>
            <a:normAutofit/>
          </a:bodyPr>
          <a:lstStyle/>
          <a:p>
            <a:r>
              <a:rPr lang="en-US" sz="2400" dirty="0"/>
              <a:t>Method to centrally store files</a:t>
            </a:r>
          </a:p>
          <a:p>
            <a:r>
              <a:rPr lang="en-US" sz="2400" dirty="0"/>
              <a:t> Record a copy per change</a:t>
            </a:r>
          </a:p>
          <a:p>
            <a:r>
              <a:rPr lang="en-US" sz="2400" dirty="0"/>
              <a:t> Log who, when, where, what</a:t>
            </a:r>
          </a:p>
          <a:p>
            <a:r>
              <a:rPr lang="en-US" sz="2400" dirty="0"/>
              <a:t> Recover files if something wrong</a:t>
            </a:r>
          </a:p>
          <a:p>
            <a:r>
              <a:rPr lang="en-US" sz="2400" dirty="0"/>
              <a:t> Also called as revision control / source control</a:t>
            </a:r>
          </a:p>
          <a:p>
            <a:endParaRPr lang="en-US" sz="2400" dirty="0"/>
          </a:p>
        </p:txBody>
      </p:sp>
    </p:spTree>
    <p:extLst>
      <p:ext uri="{BB962C8B-B14F-4D97-AF65-F5344CB8AC3E}">
        <p14:creationId xmlns:p14="http://schemas.microsoft.com/office/powerpoint/2010/main" val="1528892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Why Version Control?  </a:t>
            </a:r>
          </a:p>
        </p:txBody>
      </p:sp>
      <p:sp>
        <p:nvSpPr>
          <p:cNvPr id="3" name="Content Placeholder 2"/>
          <p:cNvSpPr>
            <a:spLocks noGrp="1"/>
          </p:cNvSpPr>
          <p:nvPr>
            <p:ph idx="1"/>
          </p:nvPr>
        </p:nvSpPr>
        <p:spPr/>
        <p:txBody>
          <a:bodyPr>
            <a:normAutofit/>
          </a:bodyPr>
          <a:lstStyle/>
          <a:p>
            <a:r>
              <a:rPr lang="en-US" sz="2400" dirty="0"/>
              <a:t>Ability to back-up</a:t>
            </a:r>
          </a:p>
          <a:p>
            <a:r>
              <a:rPr lang="en-US" sz="2400" dirty="0"/>
              <a:t> Integrate sources / sub systems</a:t>
            </a:r>
          </a:p>
          <a:p>
            <a:r>
              <a:rPr lang="en-US" sz="2400" dirty="0"/>
              <a:t> Collaboration with other people</a:t>
            </a:r>
          </a:p>
          <a:p>
            <a:r>
              <a:rPr lang="en-US" sz="2400" dirty="0"/>
              <a:t> Troubleshooting</a:t>
            </a:r>
          </a:p>
          <a:p>
            <a:r>
              <a:rPr lang="en-US" sz="2400" dirty="0"/>
              <a:t> Productivity</a:t>
            </a:r>
          </a:p>
        </p:txBody>
      </p:sp>
    </p:spTree>
    <p:extLst>
      <p:ext uri="{BB962C8B-B14F-4D97-AF65-F5344CB8AC3E}">
        <p14:creationId xmlns:p14="http://schemas.microsoft.com/office/powerpoint/2010/main" val="1439042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How it helps you …</a:t>
            </a:r>
          </a:p>
        </p:txBody>
      </p:sp>
      <p:sp>
        <p:nvSpPr>
          <p:cNvPr id="3" name="Content Placeholder 2"/>
          <p:cNvSpPr>
            <a:spLocks noGrp="1"/>
          </p:cNvSpPr>
          <p:nvPr>
            <p:ph idx="1"/>
          </p:nvPr>
        </p:nvSpPr>
        <p:spPr/>
        <p:txBody>
          <a:bodyPr/>
          <a:lstStyle/>
          <a:p>
            <a:r>
              <a:rPr lang="en-US" sz="2400" dirty="0"/>
              <a:t>Change code in small steps</a:t>
            </a:r>
          </a:p>
          <a:p>
            <a:r>
              <a:rPr lang="en-US" sz="2400" dirty="0"/>
              <a:t> Log changes in versions</a:t>
            </a:r>
          </a:p>
          <a:p>
            <a:r>
              <a:rPr lang="en-US" sz="2400" dirty="0"/>
              <a:t> Feel safe when changing code</a:t>
            </a:r>
          </a:p>
          <a:p>
            <a:r>
              <a:rPr lang="en-US" sz="2400" dirty="0"/>
              <a:t> Easy to try out things</a:t>
            </a:r>
          </a:p>
          <a:p>
            <a:endParaRPr lang="en-US" dirty="0"/>
          </a:p>
        </p:txBody>
      </p:sp>
    </p:spTree>
    <p:extLst>
      <p:ext uri="{BB962C8B-B14F-4D97-AF65-F5344CB8AC3E}">
        <p14:creationId xmlns:p14="http://schemas.microsoft.com/office/powerpoint/2010/main" val="3326203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How it helps team...</a:t>
            </a:r>
          </a:p>
        </p:txBody>
      </p:sp>
      <p:sp>
        <p:nvSpPr>
          <p:cNvPr id="3" name="Content Placeholder 2"/>
          <p:cNvSpPr>
            <a:spLocks noGrp="1"/>
          </p:cNvSpPr>
          <p:nvPr>
            <p:ph idx="1"/>
          </p:nvPr>
        </p:nvSpPr>
        <p:spPr/>
        <p:txBody>
          <a:bodyPr/>
          <a:lstStyle/>
          <a:p>
            <a:r>
              <a:rPr lang="en-US" sz="2400" dirty="0"/>
              <a:t>Allow team to work on same source base</a:t>
            </a:r>
          </a:p>
          <a:p>
            <a:r>
              <a:rPr lang="en-US" sz="2400" dirty="0"/>
              <a:t>Handle collision by merging function</a:t>
            </a:r>
          </a:p>
          <a:p>
            <a:r>
              <a:rPr lang="en-US" sz="2400" dirty="0"/>
              <a:t>Answer who did what</a:t>
            </a:r>
          </a:p>
          <a:p>
            <a:r>
              <a:rPr lang="en-US" sz="2400" dirty="0"/>
              <a:t>Team work productivity</a:t>
            </a:r>
          </a:p>
          <a:p>
            <a:endParaRPr lang="en-US" dirty="0"/>
          </a:p>
        </p:txBody>
      </p:sp>
    </p:spTree>
    <p:extLst>
      <p:ext uri="{BB962C8B-B14F-4D97-AF65-F5344CB8AC3E}">
        <p14:creationId xmlns:p14="http://schemas.microsoft.com/office/powerpoint/2010/main" val="1373660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5072356591D248BF75133FDF1BF1AC" ma:contentTypeVersion="2" ma:contentTypeDescription="Create a new document." ma:contentTypeScope="" ma:versionID="a3301dbed92c8006adb608432917a819">
  <xsd:schema xmlns:xsd="http://www.w3.org/2001/XMLSchema" xmlns:xs="http://www.w3.org/2001/XMLSchema" xmlns:p="http://schemas.microsoft.com/office/2006/metadata/properties" xmlns:ns2="4e0053be-a146-4758-835a-935404f2c63f" targetNamespace="http://schemas.microsoft.com/office/2006/metadata/properties" ma:root="true" ma:fieldsID="658390376276b2a1b95e9250b855d431" ns2:_="">
    <xsd:import namespace="4e0053be-a146-4758-835a-935404f2c63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0053be-a146-4758-835a-935404f2c6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302EF0-963A-42C2-8119-6ACB9971A470}">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4e0053be-a146-4758-835a-935404f2c63f"/>
    <ds:schemaRef ds:uri="http://www.w3.org/XML/1998/namespace"/>
  </ds:schemaRefs>
</ds:datastoreItem>
</file>

<file path=customXml/itemProps2.xml><?xml version="1.0" encoding="utf-8"?>
<ds:datastoreItem xmlns:ds="http://schemas.openxmlformats.org/officeDocument/2006/customXml" ds:itemID="{76506E4A-E550-4EC0-9ABF-42A268476C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0053be-a146-4758-835a-935404f2c6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51C02D-3FAB-4303-812F-EEB59C1A2F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1091</Words>
  <Application>Microsoft Office PowerPoint</Application>
  <PresentationFormat>On-screen Show (4:3)</PresentationFormat>
  <Paragraphs>227</Paragraphs>
  <Slides>33</Slides>
  <Notes>24</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Courier New</vt:lpstr>
      <vt:lpstr>DXC</vt:lpstr>
      <vt:lpstr>Git for Beginner</vt:lpstr>
      <vt:lpstr>Agenda </vt:lpstr>
      <vt:lpstr>Course Objectives</vt:lpstr>
      <vt:lpstr>Course Audience and Prerequisite</vt:lpstr>
      <vt:lpstr>Version Control Concepts</vt:lpstr>
      <vt:lpstr>What is Version Control?  </vt:lpstr>
      <vt:lpstr>Why Version Control?  </vt:lpstr>
      <vt:lpstr>How it helps you …</vt:lpstr>
      <vt:lpstr>How it helps team...</vt:lpstr>
      <vt:lpstr>Version Control System  </vt:lpstr>
      <vt:lpstr>Localized Version Control System</vt:lpstr>
      <vt:lpstr>Centralized Version Control System</vt:lpstr>
      <vt:lpstr>Distributed Version Control System</vt:lpstr>
      <vt:lpstr>Version Control in Real World</vt:lpstr>
      <vt:lpstr>  </vt:lpstr>
      <vt:lpstr>Git</vt:lpstr>
      <vt:lpstr>Why Git?</vt:lpstr>
      <vt:lpstr>Git Basics</vt:lpstr>
      <vt:lpstr>Preparation </vt:lpstr>
      <vt:lpstr>Code flows in Git</vt:lpstr>
      <vt:lpstr>Three stages of Git – Working directory</vt:lpstr>
      <vt:lpstr>Three stages of Git – Staging area</vt:lpstr>
      <vt:lpstr>Three stages of Git – Committed to Repository</vt:lpstr>
      <vt:lpstr>Branches on Git </vt:lpstr>
      <vt:lpstr>Merging </vt:lpstr>
      <vt:lpstr>Git Basics - Viewing the Commit History (with the aids of a GUI tool)</vt:lpstr>
      <vt:lpstr>Questions &amp; Answer</vt:lpstr>
      <vt:lpstr>Showcases</vt:lpstr>
      <vt:lpstr> Practice</vt:lpstr>
      <vt:lpstr>Basic Exercises </vt:lpstr>
      <vt:lpstr>Basic Exercises </vt:lpstr>
      <vt:lpstr>Thank You!</vt:lpstr>
      <vt:lpstr>Revision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2015-10-29T03:10:17Z</dcterms:created>
  <dcterms:modified xsi:type="dcterms:W3CDTF">2019-10-23T08:43:34Z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0x0101006D5072356591D248BF75133FDF1BF1AC</vt:lpwstr>
  </property>
</Properties>
</file>